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83589-15D9-4CFE-9B4B-26AE81DF1623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E6542-C006-42EB-AFFB-A9CDF48A32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992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300" b="1" u="sng" dirty="0"/>
              <a:t>Sportello Front-Office </a:t>
            </a:r>
            <a:endParaRPr lang="it-IT" sz="1300" dirty="0"/>
          </a:p>
          <a:p>
            <a:r>
              <a:rPr lang="it-IT" sz="1300" b="1" dirty="0"/>
              <a:t>Il servizio è reso da studenti part time</a:t>
            </a:r>
            <a:r>
              <a:rPr lang="it-IT" sz="1300" dirty="0"/>
              <a:t>. Vengono fornite informazioni sull'offerta didattica, sulle immatricolazioni e iscrizioni rinviando agli esperti di settore. Fornisce inoltre informazioni sui servizi di orientamento, sui servizi per studenti stranieri, sui tirocini, sul dopo laurea ed altre informazioni utili.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E60B4-5E75-47B1-8ECC-4F5809CE13DE}" type="slidenum">
              <a:rPr kumimoji="0" lang="it-IT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5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6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4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6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9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  <a:alpha val="5000"/>
              </a:schemeClr>
            </a:gs>
            <a:gs pos="0">
              <a:schemeClr val="accent1">
                <a:lumMod val="60000"/>
                <a:lumOff val="40000"/>
              </a:schemeClr>
            </a:gs>
            <a:gs pos="41500">
              <a:srgbClr val="D3E0EF"/>
            </a:gs>
            <a:gs pos="22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2675991" y="3644434"/>
            <a:ext cx="221229" cy="557321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 dirty="0"/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6348813" y="0"/>
            <a:ext cx="5843187" cy="4124189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alphaModFix amt="65999"/>
          </a:blip>
          <a:srcRect/>
          <a:stretch>
            <a:fillRect/>
          </a:stretch>
        </p:blipFill>
        <p:spPr>
          <a:xfrm rot="2113473">
            <a:off x="9457791" y="1241140"/>
            <a:ext cx="2391368" cy="164130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12935635">
            <a:off x="8485418" y="1091822"/>
            <a:ext cx="2137901" cy="10689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8395891" y="1169232"/>
            <a:ext cx="1749032" cy="1785725"/>
          </a:xfrm>
          <a:prstGeom prst="rect">
            <a:avLst/>
          </a:prstGeom>
        </p:spPr>
      </p:pic>
      <p:sp>
        <p:nvSpPr>
          <p:cNvPr id="17" name="AutoShape 17"/>
          <p:cNvSpPr/>
          <p:nvPr/>
        </p:nvSpPr>
        <p:spPr>
          <a:xfrm rot="-5400000">
            <a:off x="3325708" y="-2375208"/>
            <a:ext cx="45719" cy="6697136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sp>
        <p:nvSpPr>
          <p:cNvPr id="2" name="CasellaDiTesto 3">
            <a:extLst>
              <a:ext uri="{FF2B5EF4-FFF2-40B4-BE49-F238E27FC236}">
                <a16:creationId xmlns:a16="http://schemas.microsoft.com/office/drawing/2014/main" id="{6A00E37B-C9F2-4FCD-F63D-5A5BAAC82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55" y="256643"/>
            <a:ext cx="88339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800" b="1" dirty="0"/>
              <a:t>Corso di </a:t>
            </a:r>
            <a:r>
              <a:rPr lang="en-GB" sz="2800" b="1" dirty="0" err="1"/>
              <a:t>laurea</a:t>
            </a:r>
            <a:r>
              <a:rPr lang="en-GB" sz="2800" b="1" dirty="0"/>
              <a:t> in </a:t>
            </a:r>
            <a:r>
              <a:rPr lang="en-GB" sz="2800" b="1" dirty="0" err="1"/>
              <a:t>Ingegneria</a:t>
            </a:r>
            <a:r>
              <a:rPr lang="en-GB" sz="2800" b="1" dirty="0"/>
              <a:t> Informatica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6DEE76-0B03-A5FD-45DF-EF94C375475D}"/>
              </a:ext>
            </a:extLst>
          </p:cNvPr>
          <p:cNvSpPr txBox="1"/>
          <p:nvPr/>
        </p:nvSpPr>
        <p:spPr>
          <a:xfrm>
            <a:off x="180330" y="3320448"/>
            <a:ext cx="53449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Il progetto svolto ha trattato lo sviluppo di un’applicazione che permetta al personale medico di ricostruire il battito cardiaco dei pazienti analizzando l’elettroencefalogramma (EEG) degli stessi.</a:t>
            </a:r>
          </a:p>
          <a:p>
            <a:endParaRPr lang="it-IT" sz="1600" dirty="0"/>
          </a:p>
          <a:p>
            <a:r>
              <a:rPr lang="it-IT" sz="1600" dirty="0"/>
              <a:t>Il meccanismo alla base è una Rete Neurale Convoluzionale che utilizza il tracciato EEG inserito dall’operatore nell’app.</a:t>
            </a:r>
          </a:p>
          <a:p>
            <a:endParaRPr lang="it-IT" sz="1600" dirty="0"/>
          </a:p>
          <a:p>
            <a:r>
              <a:rPr lang="it-IT" sz="1600" dirty="0"/>
              <a:t>Lo studio ha dimostrato la possibilità concreta di ricostruire il segnale del battito cardiaco con un’alta accuratezza attraverso un’applicazione accessibile, intuibile e leggera.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69380-4E78-8FCB-500B-9AFAD29BD2C9}"/>
              </a:ext>
            </a:extLst>
          </p:cNvPr>
          <p:cNvSpPr/>
          <p:nvPr/>
        </p:nvSpPr>
        <p:spPr bwMode="auto">
          <a:xfrm>
            <a:off x="6105011" y="3224346"/>
            <a:ext cx="3685803" cy="3312368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dirty="0">
                <a:solidFill>
                  <a:srgbClr val="99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Spazio per</a:t>
            </a:r>
          </a:p>
          <a:p>
            <a:pPr algn="ctr"/>
            <a:r>
              <a:rPr lang="it-IT" dirty="0">
                <a:solidFill>
                  <a:srgbClr val="99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immagine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A7F071-42B3-9EAF-0C29-0191EDA9E415}"/>
              </a:ext>
            </a:extLst>
          </p:cNvPr>
          <p:cNvSpPr txBox="1"/>
          <p:nvPr/>
        </p:nvSpPr>
        <p:spPr>
          <a:xfrm>
            <a:off x="134842" y="1542324"/>
            <a:ext cx="8693912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i="1" dirty="0" err="1"/>
              <a:t>Prova</a:t>
            </a:r>
            <a:r>
              <a:rPr lang="en-GB" sz="2000" b="1" i="1" dirty="0"/>
              <a:t> finale</a:t>
            </a:r>
          </a:p>
          <a:p>
            <a:r>
              <a:rPr lang="it-IT" sz="2000" dirty="0"/>
              <a:t>Sviluppo di una Web App per la ricostruzione del battito cardiaco partendo dall’Elettroencefalogramma tramite una Rete Neurale Convoluzionale</a:t>
            </a:r>
            <a:endParaRPr lang="en-GB" sz="2000" dirty="0"/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859A3A89-965B-B393-62B8-47A3E3B0CA89}"/>
              </a:ext>
            </a:extLst>
          </p:cNvPr>
          <p:cNvSpPr/>
          <p:nvPr/>
        </p:nvSpPr>
        <p:spPr>
          <a:xfrm rot="16200000" flipH="1">
            <a:off x="2740972" y="374626"/>
            <a:ext cx="91265" cy="5573213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sp>
        <p:nvSpPr>
          <p:cNvPr id="15" name="CasellaDiTesto 3">
            <a:extLst>
              <a:ext uri="{FF2B5EF4-FFF2-40B4-BE49-F238E27FC236}">
                <a16:creationId xmlns:a16="http://schemas.microsoft.com/office/drawing/2014/main" id="{DE6692DC-33FF-DFAD-D600-E030455DA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42" y="1066596"/>
            <a:ext cx="50436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800" b="1" dirty="0" err="1"/>
              <a:t>Laureato</a:t>
            </a:r>
            <a:r>
              <a:rPr lang="en-GB" sz="2800" b="1" dirty="0"/>
              <a:t>: Dott. Lorenzo Monaci</a:t>
            </a:r>
          </a:p>
        </p:txBody>
      </p:sp>
      <p:sp>
        <p:nvSpPr>
          <p:cNvPr id="20" name="CasellaDiTesto 3">
            <a:extLst>
              <a:ext uri="{FF2B5EF4-FFF2-40B4-BE49-F238E27FC236}">
                <a16:creationId xmlns:a16="http://schemas.microsoft.com/office/drawing/2014/main" id="{27DF14AF-9B67-63E9-85BB-C4F12854F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9" y="2491892"/>
            <a:ext cx="45002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b="1" dirty="0" err="1"/>
              <a:t>Relatori</a:t>
            </a:r>
            <a:r>
              <a:rPr lang="en-GB" b="1" dirty="0"/>
              <a:t>:	Prof. Antonio Luca </a:t>
            </a:r>
            <a:r>
              <a:rPr lang="en-GB" b="1" dirty="0" err="1"/>
              <a:t>Alfeo</a:t>
            </a:r>
            <a:endParaRPr lang="en-GB" b="1" dirty="0"/>
          </a:p>
          <a:p>
            <a:pPr eaLnBrk="0" hangingPunct="0"/>
            <a:r>
              <a:rPr lang="en-GB" b="1" dirty="0"/>
              <a:t>	Prof. Mario G.C.A. Cimino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43ACE9-41B5-68CF-8910-E8585D22FB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1332" y="3120605"/>
            <a:ext cx="4910707" cy="3416109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26000"/>
                    <a:lumOff val="74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619F73-663A-C65E-FBD4-658A6BE44E6F}"/>
              </a:ext>
            </a:extLst>
          </p:cNvPr>
          <p:cNvSpPr txBox="1"/>
          <p:nvPr/>
        </p:nvSpPr>
        <p:spPr>
          <a:xfrm>
            <a:off x="5703384" y="3540406"/>
            <a:ext cx="1022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Tracciato</a:t>
            </a:r>
          </a:p>
          <a:p>
            <a:pPr algn="ctr"/>
            <a:r>
              <a:rPr lang="it-IT" dirty="0">
                <a:solidFill>
                  <a:srgbClr val="FF0000"/>
                </a:solidFill>
              </a:rPr>
              <a:t>EEG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BCAF0-B99A-7B57-ECE2-799BE1282475}"/>
              </a:ext>
            </a:extLst>
          </p:cNvPr>
          <p:cNvSpPr txBox="1"/>
          <p:nvPr/>
        </p:nvSpPr>
        <p:spPr>
          <a:xfrm>
            <a:off x="9538844" y="3477256"/>
            <a:ext cx="1195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ECG</a:t>
            </a:r>
          </a:p>
          <a:p>
            <a:pPr algn="ctr"/>
            <a:r>
              <a:rPr lang="it-IT" dirty="0">
                <a:solidFill>
                  <a:srgbClr val="FF0000"/>
                </a:solidFill>
              </a:rPr>
              <a:t>Ricostruito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6E7E5E-1579-FADD-0DC4-62A0EF59479E}"/>
              </a:ext>
            </a:extLst>
          </p:cNvPr>
          <p:cNvCxnSpPr/>
          <p:nvPr/>
        </p:nvCxnSpPr>
        <p:spPr>
          <a:xfrm>
            <a:off x="5843732" y="4828659"/>
            <a:ext cx="2612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5BA6CA-E994-6CA6-AA39-C0D934A0763F}"/>
              </a:ext>
            </a:extLst>
          </p:cNvPr>
          <p:cNvCxnSpPr>
            <a:cxnSpLocks/>
          </p:cNvCxnSpPr>
          <p:nvPr/>
        </p:nvCxnSpPr>
        <p:spPr>
          <a:xfrm>
            <a:off x="10266207" y="4828659"/>
            <a:ext cx="2612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Monica Puccini</dc:creator>
  <cp:lastModifiedBy>Lorenzo Monaci</cp:lastModifiedBy>
  <cp:revision>9</cp:revision>
  <dcterms:created xsi:type="dcterms:W3CDTF">2023-06-19T11:45:48Z</dcterms:created>
  <dcterms:modified xsi:type="dcterms:W3CDTF">2024-12-10T08:35:28Z</dcterms:modified>
</cp:coreProperties>
</file>