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68" r:id="rId12"/>
    <p:sldId id="269" r:id="rId13"/>
    <p:sldId id="272" r:id="rId14"/>
    <p:sldId id="273" r:id="rId15"/>
    <p:sldId id="270" r:id="rId16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18"/>
      <p:bold r:id="rId19"/>
      <p:italic r:id="rId20"/>
      <p:boldItalic r:id="rId21"/>
    </p:embeddedFont>
    <p:embeddedFont>
      <p:font typeface="Montserrat Black" panose="00000A00000000000000" pitchFamily="2" charset="-52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XibPICmElT20R5Iy5acDRsXJ6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d0017381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2bd0017381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d0017381e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2bd0017381e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6383cb53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296383cb53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62aafab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2962aafab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d0017381e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bd0017381e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62aafab7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962aafab7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d0017381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bd0017381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d0017381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2bd0017381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d0017381e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2bd0017381e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2767750" y="1162625"/>
            <a:ext cx="6171300" cy="16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331"/>
              <a:buFont typeface="Arial"/>
              <a:buNone/>
            </a:pPr>
            <a:r>
              <a:rPr lang="ru" sz="1821">
                <a:latin typeface="Times New Roman"/>
                <a:ea typeface="Times New Roman"/>
                <a:cs typeface="Times New Roman"/>
                <a:sym typeface="Times New Roman"/>
              </a:rPr>
              <a:t>ПРОГРАММА</a:t>
            </a:r>
            <a:endParaRPr sz="182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331"/>
              <a:buFont typeface="Arial"/>
              <a:buNone/>
            </a:pPr>
            <a:r>
              <a:rPr lang="ru" sz="1821">
                <a:latin typeface="Times New Roman"/>
                <a:ea typeface="Times New Roman"/>
                <a:cs typeface="Times New Roman"/>
                <a:sym typeface="Times New Roman"/>
              </a:rPr>
              <a:t>ПРОФЕССИОНАЛЬНОЙ ПЕРЕПОДГОТОВКИ</a:t>
            </a:r>
            <a:endParaRPr sz="182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4950"/>
              <a:buFont typeface="Arial"/>
              <a:buNone/>
            </a:pPr>
            <a:r>
              <a:rPr lang="ru" sz="20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ru" sz="20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Python-разработка для БПЛА: паттерны проектирования, API-интерфейсы и библиотеки для оптимизации решений</a:t>
            </a:r>
            <a:r>
              <a:rPr lang="ru" sz="20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0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3818625" y="2722250"/>
            <a:ext cx="5364300" cy="2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Преподаватель курса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9525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Максимов Егор Васильевич</a:t>
            </a:r>
            <a:endParaRPr sz="1300" b="1" dirty="0">
              <a:solidFill>
                <a:srgbClr val="11696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>
              <a:buClr>
                <a:schemeClr val="dk1"/>
              </a:buClr>
              <a:buSzPct val="233333"/>
            </a:pPr>
            <a:r>
              <a:rPr lang="ru-RU" sz="1300" b="1" dirty="0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Зубкова Ольга </a:t>
            </a:r>
            <a:r>
              <a:rPr lang="ru-RU" sz="1300" b="1" dirty="0" err="1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Алекандровна</a:t>
            </a:r>
            <a:endParaRPr sz="1300" b="1" dirty="0">
              <a:solidFill>
                <a:srgbClr val="11696D"/>
              </a:solidFill>
              <a:highlight>
                <a:srgbClr val="FFFFFF"/>
              </a:highlight>
              <a:latin typeface="Times New Roman"/>
              <a:cs typeface="Times New Roman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>
              <a:buClr>
                <a:schemeClr val="dk1"/>
              </a:buClr>
              <a:buSzPct val="233333"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№ </a:t>
            </a:r>
            <a:r>
              <a:rPr lang="ru-RU" sz="1300" b="1" dirty="0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БПЛА_256-1</a:t>
            </a:r>
          </a:p>
          <a:p>
            <a:pPr marL="0" lvl="0" indent="0" algn="l">
              <a:buClr>
                <a:schemeClr val="dk1"/>
              </a:buClr>
              <a:buSzPct val="233333"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Москва 2024 г.</a:t>
            </a: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333"/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9108" y="4639926"/>
            <a:ext cx="1983341" cy="3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23225" y="163100"/>
            <a:ext cx="1304402" cy="1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58A79-1113-4A84-B751-EC1B9870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>
              <a:buSzPts val="1100"/>
            </a:pPr>
            <a:r>
              <a:rPr lang="ru" sz="1500" b="1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lang="ru-RU" sz="1500" b="1" dirty="0">
              <a:solidFill>
                <a:srgbClr val="11696D"/>
              </a:solidFill>
              <a:latin typeface="Times New Roman"/>
              <a:cs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2A89CB-C659-480D-886E-8454E7499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 marL="114300" lvl="0" indent="0">
              <a:buSzPts val="1050"/>
              <a:buNone/>
            </a:pP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4. Эффективное управление подключениями (</a:t>
            </a:r>
            <a:r>
              <a:rPr lang="ru-RU" sz="3600" b="1" dirty="0" err="1">
                <a:solidFill>
                  <a:srgbClr val="11696D"/>
                </a:solidFill>
                <a:latin typeface="Montserrat"/>
                <a:sym typeface="Montserrat"/>
              </a:rPr>
              <a:t>WebSocket</a:t>
            </a: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)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 - </a:t>
            </a:r>
            <a:r>
              <a:rPr lang="ru-RU" sz="3600" dirty="0" err="1">
                <a:solidFill>
                  <a:srgbClr val="11696D"/>
                </a:solidFill>
                <a:latin typeface="Montserrat"/>
                <a:sym typeface="Montserrat"/>
              </a:rPr>
              <a:t>WebSocket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-соединения используются для постоянного двустороннего общения между сервером и клиентами (дронами и операторами). Эти соединения поддерживаются в асинхронном режиме.</a:t>
            </a:r>
          </a:p>
          <a:p>
            <a:pPr marL="114300" lvl="0" indent="0">
              <a:buSzPts val="1050"/>
              <a:buNone/>
            </a:pPr>
            <a:endParaRPr lang="ru-RU" sz="3600" dirty="0">
              <a:solidFill>
                <a:srgbClr val="11696D"/>
              </a:solidFill>
              <a:latin typeface="Montserrat"/>
              <a:sym typeface="Montserrat"/>
            </a:endParaRPr>
          </a:p>
          <a:p>
            <a:pPr marL="114300" lvl="0" indent="0">
              <a:buSzPts val="1050"/>
              <a:buNone/>
            </a:pP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5. </a:t>
            </a: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Паттерн </a:t>
            </a:r>
            <a:r>
              <a:rPr lang="ru-RU" sz="3600" b="1" dirty="0" err="1">
                <a:solidFill>
                  <a:srgbClr val="11696D"/>
                </a:solidFill>
                <a:latin typeface="Montserrat"/>
                <a:sym typeface="Montserrat"/>
              </a:rPr>
              <a:t>Singleton</a:t>
            </a: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 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- Использование паттерна </a:t>
            </a:r>
            <a:r>
              <a:rPr lang="ru-RU" sz="3600" dirty="0" err="1">
                <a:solidFill>
                  <a:srgbClr val="11696D"/>
                </a:solidFill>
                <a:latin typeface="Montserrat"/>
                <a:sym typeface="Montserrat"/>
              </a:rPr>
              <a:t>Singleton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 для управления сервером </a:t>
            </a:r>
            <a:r>
              <a:rPr lang="ru-RU" sz="3600" dirty="0" err="1">
                <a:solidFill>
                  <a:srgbClr val="11696D"/>
                </a:solidFill>
                <a:latin typeface="Montserrat"/>
                <a:sym typeface="Montserrat"/>
              </a:rPr>
              <a:t>WebSocket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 гарантирует, что в системе существует только один экземпляр сервера.</a:t>
            </a:r>
          </a:p>
          <a:p>
            <a:pPr marL="114300" lvl="0" indent="0">
              <a:buSzPts val="1050"/>
              <a:buNone/>
            </a:pPr>
            <a:endParaRPr lang="ru-RU" sz="3600" dirty="0">
              <a:solidFill>
                <a:srgbClr val="11696D"/>
              </a:solidFill>
              <a:latin typeface="Montserrat"/>
              <a:sym typeface="Montserrat"/>
            </a:endParaRPr>
          </a:p>
          <a:p>
            <a:pPr marL="114300" indent="0">
              <a:buSzPts val="1050"/>
              <a:buNone/>
            </a:pP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6. </a:t>
            </a: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Асинхронные уведомления (</a:t>
            </a:r>
            <a:r>
              <a:rPr lang="ru-RU" sz="3600" b="1" dirty="0" err="1">
                <a:solidFill>
                  <a:srgbClr val="11696D"/>
                </a:solidFill>
                <a:latin typeface="Montserrat"/>
                <a:sym typeface="Montserrat"/>
              </a:rPr>
              <a:t>Observer</a:t>
            </a: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)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 - Уведомление операторов об изменении статуса дронов выполняется асинхронно, что позволяет минимизировать задержки и эффективно использовать сетевые ресурсы.</a:t>
            </a:r>
          </a:p>
          <a:p>
            <a:pPr marL="114300" lvl="0" indent="0">
              <a:buSzPts val="1050"/>
              <a:buNone/>
            </a:pPr>
            <a:endParaRPr lang="ru-RU" sz="3600" dirty="0">
              <a:solidFill>
                <a:srgbClr val="11696D"/>
              </a:solidFill>
              <a:latin typeface="Montserrat"/>
              <a:sym typeface="Montserrat"/>
            </a:endParaRPr>
          </a:p>
          <a:p>
            <a:pPr marL="114300" lvl="0" indent="0">
              <a:buSzPts val="1050"/>
              <a:buNone/>
            </a:pP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Эти стратегии управления ресурсами и энергопотреблением способствуют повышению эффективности работы программы, позволяя ей обрабатывать множество соединений и задач с минимальными затратами ресурсов. Асинхронное программирование и управление тайм-аутами, очистка неактивных соединений и использование оптимальных паттернов проектирования обеспечивают сбалансированное использование CPU, памяти и сетевых ресурсов, что также положительно сказывается на энергопотреблении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60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d0017381e_1_28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Документация к коду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" name="Google Shape;150;g2bd0017381e_1_28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g2bd0017381e_1_28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10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2" name="Google Shape;152;g2bd0017381e_1_28"/>
          <p:cNvSpPr txBox="1"/>
          <p:nvPr/>
        </p:nvSpPr>
        <p:spPr>
          <a:xfrm>
            <a:off x="311700" y="832700"/>
            <a:ext cx="8313550" cy="135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Документирование кода в представленном проекте выполнено с использованием встроенных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docstring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(строк документации) на языке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Docstring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— это стандартный способ документирования функций, классов и модулей в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sz="1050" b="1" i="1" u="none" strike="noStrike" cap="none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d0017381e_1_35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sz="15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g2bd0017381e_1_3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g2bd0017381e_1_35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11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0" name="Google Shape;160;g2bd0017381e_1_35"/>
          <p:cNvSpPr txBox="1"/>
          <p:nvPr/>
        </p:nvSpPr>
        <p:spPr>
          <a:xfrm>
            <a:off x="311700" y="832700"/>
            <a:ext cx="8520600" cy="117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-RU" sz="1050" b="1" i="1" u="none" strike="noStrike" cap="none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Сервер				            Дрон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1" u="none" strike="noStrike" cap="none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D3452C-C397-93B3-0CCE-97E12F805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95" y="1542682"/>
            <a:ext cx="3474591" cy="31155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67ECF7-7ECA-AD61-2CC3-64432DAB3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940" y="1542682"/>
            <a:ext cx="3474591" cy="31155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C5B7D-9CB2-41EE-A0BC-D943E2C4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" sz="1500" b="1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lang="ru-RU" sz="1500" b="1" dirty="0">
              <a:solidFill>
                <a:srgbClr val="11696D"/>
              </a:solidFill>
              <a:latin typeface="Times New Roman"/>
              <a:cs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8FE7EA-C0BB-4E58-8160-AE54F3D64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Панель управления Оператора дрона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57A487-82D6-CAA6-FB3A-BF8EFE62B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19" y="1606176"/>
            <a:ext cx="3590941" cy="29626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331DD6F-CD88-B958-BC85-A9320F1E9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14115"/>
            <a:ext cx="3320716" cy="295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14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105CF-9CEA-455E-8E0C-CE66A0EC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" sz="1500" b="1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lang="ru-RU" sz="1500" b="1" dirty="0">
              <a:solidFill>
                <a:srgbClr val="11696D"/>
              </a:solidFill>
              <a:latin typeface="Times New Roman"/>
              <a:cs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EF12D3-FCA4-4C32-BE60-35E40C46D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Панель управления Оператора</a:t>
            </a:r>
          </a:p>
          <a:p>
            <a:pPr marL="114300" indent="0">
              <a:buNone/>
            </a:pP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После авторизации		 Запущенный сервер		Запущенный дрон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2FA480-634C-21D6-BF44-14EA3A00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064" y="1740826"/>
            <a:ext cx="2947668" cy="295764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475A7A4-D29E-007F-086B-56D67E1BC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194" y="1740826"/>
            <a:ext cx="3070982" cy="295764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8B165FA-9702-D9F0-6AF0-9DC6BBC14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75" y="1740826"/>
            <a:ext cx="1804327" cy="29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04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3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>
            <a:spLocks noGrp="1"/>
          </p:cNvSpPr>
          <p:nvPr>
            <p:ph type="body" idx="1"/>
          </p:nvPr>
        </p:nvSpPr>
        <p:spPr>
          <a:xfrm>
            <a:off x="452550" y="1537675"/>
            <a:ext cx="44508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7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Благодарю за внимание!</a:t>
            </a:r>
            <a:br>
              <a:rPr lang="ru" sz="15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" name="Google Shape;167;p13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13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12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058" y="4391201"/>
            <a:ext cx="1983341" cy="3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3"/>
          <p:cNvSpPr txBox="1"/>
          <p:nvPr/>
        </p:nvSpPr>
        <p:spPr>
          <a:xfrm>
            <a:off x="6034575" y="4391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info@eduom.ru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3650" y="246650"/>
            <a:ext cx="1304402" cy="1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311700" y="138550"/>
            <a:ext cx="8520600" cy="4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 по теме </a:t>
            </a:r>
            <a:endParaRPr sz="1800" b="1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«Создание полноценного Web-сайта и публикация его на GitHub»</a:t>
            </a:r>
            <a:endParaRPr sz="20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" name="Google Shape;86;p1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311700" y="916275"/>
            <a:ext cx="86394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Содержание: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Описание проекта, его основные характеристики, цели и область применения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паттерны проектирования, обоснование их выбора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API-интерфейсы для обеспечения взаимодействия программного решения с внешними системами или сервисами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 решений в вашем проекте, объяснение их применения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Разработанная система тестирования ключевых компонентов проекта, включая отладку кода и обработку возможных ошибок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производительности проекта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Документация к коду проекта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6383cb532_0_1"/>
          <p:cNvSpPr txBox="1">
            <a:spLocks noGrp="1"/>
          </p:cNvSpPr>
          <p:nvPr>
            <p:ph type="title"/>
          </p:nvPr>
        </p:nvSpPr>
        <p:spPr>
          <a:xfrm>
            <a:off x="138850" y="445025"/>
            <a:ext cx="86934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4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 проекта, его основные характеристики, цели и область применения</a:t>
            </a: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" name="Google Shape;94;g296383cb532_0_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g296383cb532_0_1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6" name="Google Shape;96;g296383cb532_0_1"/>
          <p:cNvSpPr txBox="1"/>
          <p:nvPr/>
        </p:nvSpPr>
        <p:spPr>
          <a:xfrm>
            <a:off x="286050" y="1111250"/>
            <a:ext cx="8546200" cy="278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  <a:sym typeface="Times New Roman"/>
              </a:rPr>
              <a:t>Проект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 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представляет собой веб-приложение, разработанное с использованием языка программирования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sym typeface="Times New Roman"/>
              </a:rPr>
              <a:t>Python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 и современных веб-технологий. Веб-сайт включает в себя пользовательский интерфейс, взаимодействующий с серверной частью через API-интерфейсы. </a:t>
            </a:r>
            <a:endParaRPr lang="en-US" sz="1050" dirty="0">
              <a:solidFill>
                <a:srgbClr val="11696D"/>
              </a:solidFill>
              <a:latin typeface="Montserrat"/>
              <a:sym typeface="Times New Roman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b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</a:br>
            <a:r>
              <a:rPr lang="ru-RU" sz="1050" b="1" dirty="0">
                <a:solidFill>
                  <a:srgbClr val="11696D"/>
                </a:solidFill>
                <a:latin typeface="Montserrat"/>
                <a:sym typeface="Times New Roman"/>
              </a:rPr>
              <a:t>Целью проекта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 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является создание функционального и надежного веб-приложения для управления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sym typeface="Times New Roman"/>
              </a:rPr>
              <a:t>неколькими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 дронами.</a:t>
            </a:r>
            <a:endParaRPr lang="en-US" sz="1050" b="1" i="1" dirty="0">
              <a:solidFill>
                <a:srgbClr val="11696D"/>
              </a:solidFill>
              <a:latin typeface="Montserrat"/>
              <a:sym typeface="Times New Roman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b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</a:br>
            <a:r>
              <a:rPr lang="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Областью применения </a:t>
            </a:r>
            <a:r>
              <a:rPr lang="ru" sz="1050" dirty="0">
                <a:solidFill>
                  <a:srgbClr val="11696D"/>
                </a:solidFill>
                <a:latin typeface="Montserrat"/>
                <a:sym typeface="Times New Roman"/>
              </a:rPr>
              <a:t>является картографиров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а</a:t>
            </a:r>
            <a:r>
              <a:rPr lang="ru" sz="1050" dirty="0">
                <a:solidFill>
                  <a:srgbClr val="11696D"/>
                </a:solidFill>
                <a:latin typeface="Montserrat"/>
                <a:sym typeface="Times New Roman"/>
              </a:rPr>
              <a:t>ние местности в исследовательских целях, патрулирование территорий, 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наблюдение за объектами лесного хозяйства, нефтепроводами, военное назначение</a:t>
            </a:r>
            <a:endParaRPr sz="1050" dirty="0">
              <a:solidFill>
                <a:srgbClr val="11696D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62aafab79_0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паттерны проектирования, обоснование их выбора</a:t>
            </a:r>
            <a:endParaRPr sz="17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g2962aafab79_0_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g2962aafab79_0_5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4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4" name="Google Shape;104;g2962aafab79_0_5"/>
          <p:cNvSpPr txBox="1"/>
          <p:nvPr/>
        </p:nvSpPr>
        <p:spPr>
          <a:xfrm>
            <a:off x="464100" y="901600"/>
            <a:ext cx="8368200" cy="407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В проекте применены следующие паттерны: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Singleton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 (Одиночка) -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управления сервером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, чтобы обеспечить функционирование на сервере только одного экземпляра соединения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Observer (Наблюдатель) -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отслеживания и обновления статуса дронов на сервере, с возможностью уведомления операторов об изменениях в состояниям.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Command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 (Команда) -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управления командами, отправляемыми от оператора к дрону.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1. Применение паттерна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Singleton</a:t>
            </a:r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Цель: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Гарантировать, что сервер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 будет иметь только один экземпляр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2. Применение паттерна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Observer</a:t>
            </a:r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Цель: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Реализовать механизм, при котором сервер будет уведомлять подключенных операторов об изменении статуса дронов.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3. Применение паттерна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Command</a:t>
            </a:r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Цель: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Инкапсулировать команды, отправляемые операторами, в объекты, чтобы их можно было гибко управлять и расширять.</a:t>
            </a:r>
          </a:p>
          <a:p>
            <a:endParaRPr lang="ru-RU" sz="1050" dirty="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1" u="none" strike="noStrike" cap="none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d0017381e_1_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API-интерфейсы для обеспечения взаимодействия программного решения с внешними системами или сервисами</a:t>
            </a:r>
            <a:endParaRPr sz="17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" name="Google Shape;110;g2bd0017381e_1_4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g2bd0017381e_1_4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2" name="Google Shape;112;g2bd0017381e_1_42"/>
          <p:cNvSpPr txBox="1"/>
          <p:nvPr/>
        </p:nvSpPr>
        <p:spPr>
          <a:xfrm>
            <a:off x="320167" y="1380475"/>
            <a:ext cx="8451300" cy="4048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dirty="0">
                <a:solidFill>
                  <a:srgbClr val="11696D"/>
                </a:solidFill>
                <a:latin typeface="Montserrat"/>
              </a:rPr>
              <a:t>В проекте, который включает взаимодействие с дронами через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-соединения, заложена внутренняя система обмена данными между сервером, клиентом (панель управления) и дронами. Для расширения функциональности и интеграции с внешними системами в проект может быть легко добавлены различные дополнительные API. </a:t>
            </a: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 API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Функциональность: Обеспечивает двустороннюю связь между сервером и клиентом (панель управления и дроны). Использование: Позволяет передавать команды от оператора к дрону и обратно передавать статусы и ответы. Дополнительно для расширения функциональности, в систему легко можно интегрировать</a:t>
            </a:r>
          </a:p>
          <a:p>
            <a:r>
              <a:rPr lang="ru-RU" sz="1050" b="1" dirty="0" err="1">
                <a:solidFill>
                  <a:srgbClr val="11696D"/>
                </a:solidFill>
                <a:latin typeface="Montserrat"/>
              </a:rPr>
              <a:t>Webhook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 API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Функциональность: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Webhook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 API может быть использован для оповещения внешних систем о событиях, происходящих в приложении (например, успешное выполнение команды дрона, подключение нового дрона).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Использование: При возникновении определенного события, сервер может отправить HTTP-запрос на URL внешней системы, уведомляя ее о событии, например:</a:t>
            </a:r>
          </a:p>
          <a:p>
            <a:r>
              <a:rPr lang="ru-RU" sz="1050" dirty="0" err="1">
                <a:solidFill>
                  <a:srgbClr val="11696D"/>
                </a:solidFill>
                <a:latin typeface="Montserrat"/>
              </a:rPr>
              <a:t>DroneStatusChanged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: Оповещение о смене статуса дрона.</a:t>
            </a:r>
          </a:p>
          <a:p>
            <a:r>
              <a:rPr lang="ru-RU" sz="1050" dirty="0" err="1">
                <a:solidFill>
                  <a:srgbClr val="11696D"/>
                </a:solidFill>
                <a:latin typeface="Montserrat"/>
              </a:rPr>
              <a:t>CommandExecuted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: Оповещение о выполнении команды дрона.</a:t>
            </a:r>
          </a:p>
          <a:p>
            <a:endParaRPr lang="ru-RU" sz="1050" dirty="0"/>
          </a:p>
          <a:p>
            <a:endParaRPr lang="ru-RU" sz="1050" dirty="0"/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endParaRPr sz="1050" b="1" i="1" dirty="0">
              <a:solidFill>
                <a:srgbClr val="11696D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62aafab79_0_12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 решений в вашем проекте, объяснение их применения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" name="Google Shape;118;g2962aafab79_0_1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g2962aafab79_0_12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0" name="Google Shape;120;g2962aafab79_0_12"/>
          <p:cNvSpPr txBox="1"/>
          <p:nvPr/>
        </p:nvSpPr>
        <p:spPr>
          <a:xfrm>
            <a:off x="385238" y="643016"/>
            <a:ext cx="8447062" cy="46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</a:rPr>
              <a:t>Использование </a:t>
            </a:r>
            <a:r>
              <a:rPr lang="en-US" sz="1050" b="1" dirty="0" err="1">
                <a:solidFill>
                  <a:srgbClr val="11696D"/>
                </a:solidFill>
                <a:latin typeface="Montserrat"/>
              </a:rPr>
              <a:t>asyncio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 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является ключевой технологией в данном проекте, обеспечивая высокую производительность, масштабируемость и гибкость. Она позволяет эффективно управлять множеством одновременных соединений, выполнять задачи асинхронно и </a:t>
            </a:r>
            <a:r>
              <a:rPr lang="ru-RU" altLang="ru-RU" sz="1050" dirty="0" err="1">
                <a:solidFill>
                  <a:srgbClr val="11696D"/>
                </a:solidFill>
                <a:latin typeface="Montserrat"/>
              </a:rPr>
              <a:t>неблокирующе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, что критически важно для системы, работающей в реальном времени с большим количеством клиентов и дронов. Благодаря </a:t>
            </a:r>
            <a:r>
              <a:rPr lang="ru-RU" altLang="ru-RU" sz="1050" dirty="0" err="1">
                <a:solidFill>
                  <a:srgbClr val="11696D"/>
                </a:solidFill>
                <a:latin typeface="Montserrat"/>
              </a:rPr>
              <a:t>asyncio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, сервер может поддерживать высокую пропускную способность и оставаться отзывчивым, даже при увеличении нагрузки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</a:rPr>
              <a:t>Использование 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async-timeout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управления тайм-аутами асинхронных операций, что помогает избегать блокировок и повышает устойчивость системы.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</a:rPr>
              <a:t>Использование </a:t>
            </a:r>
            <a:r>
              <a:rPr lang="en-US" sz="1050" b="1" dirty="0" err="1">
                <a:solidFill>
                  <a:srgbClr val="11696D"/>
                </a:solidFill>
                <a:latin typeface="Montserrat"/>
              </a:rPr>
              <a:t>WebSockets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 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вместо 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HTTP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.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В проекте используются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WebSockets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. Это позволяет организовать быстрый двунаправленный обмен данными, оптимизировать работу программы, исключить перегрузку сервера, снизить время отклика системы.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altLang="ru-RU" sz="1050" b="1" dirty="0">
                <a:solidFill>
                  <a:srgbClr val="11696D"/>
                </a:solidFill>
                <a:latin typeface="Montserrat"/>
              </a:rPr>
              <a:t>Оптимизация логирования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. Если приложение активно ведет логирование, то оптимизация этой задачи может значительно снизить нагрузку. Использование асинхронного логирования или более быстрых методов записи данных, таких как стандартный </a:t>
            </a:r>
            <a:r>
              <a:rPr lang="ru-RU" altLang="ru-RU" sz="1050" b="1" dirty="0" err="1">
                <a:solidFill>
                  <a:srgbClr val="11696D"/>
                </a:solidFill>
                <a:latin typeface="Montserrat"/>
              </a:rPr>
              <a:t>logging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 с настройкой асинхронной записи на диск, значительно улучшает производительность всей системы. Это обеспечивает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улучшенную обработку ошибок и более четкое логирование для диагностики.</a:t>
            </a:r>
            <a:endParaRPr lang="ru-RU" altLang="ru-RU" sz="1050" dirty="0">
              <a:solidFill>
                <a:srgbClr val="11696D"/>
              </a:solidFill>
              <a:latin typeface="Montserrat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endParaRPr lang="ru-RU" altLang="ru-RU" sz="1050" b="1" i="1" dirty="0">
              <a:solidFill>
                <a:srgbClr val="11696D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d0017381e_1_7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Разработанная система тестирования ключевых компонентов проекта, включая отладку кода и обработку возможных ошибок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g2bd0017381e_1_7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g2bd0017381e_1_7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7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8" name="Google Shape;128;g2bd0017381e_1_7"/>
          <p:cNvSpPr txBox="1"/>
          <p:nvPr/>
        </p:nvSpPr>
        <p:spPr>
          <a:xfrm>
            <a:off x="423333" y="832700"/>
            <a:ext cx="8331200" cy="172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Серверный код использует несколько продвинутых паттернов проектирования, таких как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Singleton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-US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Observer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lang="en-US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Command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, а также управляет асинхронными операциями через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asyncio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. Всё работает через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-соединения, где обрабатываются команды от операторов и дронов. </a:t>
            </a:r>
            <a:endParaRPr lang="en-US" sz="1050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Для обеспечения стабильности добавляем тесты на авторизацию, логирование отправки команд и обработки статусов.</a:t>
            </a:r>
            <a:endParaRPr lang="en-US" sz="1050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d0017381e_1_14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производительности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g2bd0017381e_1_14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g2bd0017381e_1_14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8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6" name="Google Shape;136;g2bd0017381e_1_14"/>
          <p:cNvSpPr txBox="1"/>
          <p:nvPr/>
        </p:nvSpPr>
        <p:spPr>
          <a:xfrm>
            <a:off x="311700" y="832700"/>
            <a:ext cx="8520600" cy="172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Для анализа и управления производительностью проекта применяем логирование и профилирование серверного кода с помощью встроенного модуля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cProfile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. Этот модуль позволяет измерять производительность различных частей кода и выявлять узкие места. </a:t>
            </a: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Для анализа результатов будем использовать сохранение результатов профилирования в файл и последующий  их анализ с помощью модуля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pstats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для выявления функций, которые требуют оптимизации.</a:t>
            </a:r>
            <a:endParaRPr sz="1050" u="none" strike="noStrike" cap="none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d0017381e_1_21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sz="15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g2bd0017381e_1_2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" name="Google Shape;143;g2bd0017381e_1_21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9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4" name="Google Shape;144;g2bd0017381e_1_21"/>
          <p:cNvSpPr txBox="1"/>
          <p:nvPr/>
        </p:nvSpPr>
        <p:spPr>
          <a:xfrm>
            <a:off x="311699" y="733725"/>
            <a:ext cx="8520599" cy="19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050"/>
            </a:pP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В представленном проекте используются несколько 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стратегий управления ресурсами и энергопотреблением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, направленных на повышение эффективности работы программы. Эти стратегии включают в себя:</a:t>
            </a:r>
          </a:p>
          <a:p>
            <a:pPr lvl="0">
              <a:buSzPts val="1050"/>
            </a:pPr>
            <a:endParaRPr lang="ru-RU" sz="900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buSzPts val="1050"/>
            </a:pP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1. 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Асинхронное программирование (</a:t>
            </a:r>
            <a:r>
              <a:rPr lang="ru-RU" sz="900" b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asyncio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- Асинхронное программирование с использованием </a:t>
            </a:r>
            <a:r>
              <a:rPr lang="ru-RU" sz="90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asyncio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позволяет эффективно управлять ресурсами, особенно CPU и памятью, за счет неблокирующего ввода-вывода. Это снижает нагрузку на процессор и позволяет системе оставаться отзывчивой при высокой нагрузке. </a:t>
            </a:r>
          </a:p>
          <a:p>
            <a:pPr lvl="0">
              <a:buSzPts val="1050"/>
            </a:pPr>
            <a:endParaRPr lang="ru-RU" sz="900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buSzPts val="1050"/>
            </a:pP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2. 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Тайм-ауты для операций (</a:t>
            </a:r>
            <a:r>
              <a:rPr lang="ru-RU" sz="900" b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async_timeout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) - 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Использование тайм-аутов с </a:t>
            </a:r>
            <a:r>
              <a:rPr lang="ru-RU" sz="90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async_timeout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позволяет ограничить время выполнения задач, таких как обработка команд или ожидание ответа от клиента.</a:t>
            </a:r>
          </a:p>
          <a:p>
            <a:pPr lvl="0">
              <a:buSzPts val="1050"/>
            </a:pPr>
            <a:endParaRPr lang="ru-RU" sz="900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buSzPts val="1050"/>
            </a:pP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Отслеживание и очистка неактивных соединений</a:t>
            </a:r>
          </a:p>
          <a:p>
            <a:pPr lvl="0">
              <a:buSzPts val="1050"/>
            </a:pP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Функция </a:t>
            </a:r>
            <a:r>
              <a:rPr lang="ru-RU" sz="90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cleanup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периодически проверяет и удаляет неактивные или закрытые соединения, как с дронами, так и с операторами.</a:t>
            </a:r>
          </a:p>
          <a:p>
            <a:pPr lvl="0">
              <a:buSzPts val="1050"/>
            </a:pPr>
            <a:endParaRPr lang="ru-RU" sz="900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7495</TotalTime>
  <Words>1195</Words>
  <Application>Microsoft Office PowerPoint</Application>
  <PresentationFormat>Экран (16:9)</PresentationFormat>
  <Paragraphs>107</Paragraphs>
  <Slides>15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Times New Roman</vt:lpstr>
      <vt:lpstr>Montserrat</vt:lpstr>
      <vt:lpstr>Montserrat Black</vt:lpstr>
      <vt:lpstr>Arial</vt:lpstr>
      <vt:lpstr>Simple Light</vt:lpstr>
      <vt:lpstr>ПРОГРАММА ПРОФЕССИОНАЛЬНОЙ ПЕРЕПОДГОТОВКИ   “Python-разработка для БПЛА: паттерны проектирования, API-интерфейсы и библиотеки для оптимизации решений”</vt:lpstr>
      <vt:lpstr>Проект по теме  «Создание полноценного Web-сайта и публикация его на GitHub»</vt:lpstr>
      <vt:lpstr>Описание проекта, его основные характеристики, цели и область применения </vt:lpstr>
      <vt:lpstr>Применяемые паттерны проектирования, обоснование их выбора</vt:lpstr>
      <vt:lpstr>API-интерфейсы для обеспечения взаимодействия программного решения с внешними системами или сервисами</vt:lpstr>
      <vt:lpstr>Библиотеки для оптимизации решений в вашем проекте, объяснение их применения</vt:lpstr>
      <vt:lpstr>Разработанная система тестирования ключевых компонентов проекта, включая отладку кода и обработку возможных ошибок</vt:lpstr>
      <vt:lpstr>Анализ производительности проекта</vt:lpstr>
      <vt:lpstr>Стратегии управления ресурсами и энергопотреблением для повышения эффективности работы программы</vt:lpstr>
      <vt:lpstr>Стратегии управления ресурсами и энергопотреблением для повышения эффективности работы программы</vt:lpstr>
      <vt:lpstr>Документация к коду проекта</vt:lpstr>
      <vt:lpstr>Демонстрация ключевой функциональности проекта</vt:lpstr>
      <vt:lpstr>Демонстрация ключевой функциональности проекта</vt:lpstr>
      <vt:lpstr>Демонстрация ключевой функциональности проекта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ПРОФЕССИОНАЛЬНОЙ ПЕРЕПОДГОТОВКИ   “Python-разработка для БПЛА: паттерны проектирования, API-интерфейсы и библиотеки для оптимизации решений”</dc:title>
  <cp:lastModifiedBy>Даниил</cp:lastModifiedBy>
  <cp:revision>28</cp:revision>
  <dcterms:modified xsi:type="dcterms:W3CDTF">2024-09-08T15:06:15Z</dcterms:modified>
</cp:coreProperties>
</file>