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7" r:id="rId4"/>
    <p:sldId id="258" r:id="rId5"/>
    <p:sldId id="259" r:id="rId6"/>
    <p:sldId id="271" r:id="rId7"/>
    <p:sldId id="262" r:id="rId8"/>
    <p:sldId id="263" r:id="rId9"/>
    <p:sldId id="266" r:id="rId10"/>
    <p:sldId id="267" r:id="rId11"/>
    <p:sldId id="272" r:id="rId12"/>
    <p:sldId id="273" r:id="rId13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8FB16-49D8-4C74-B733-76F416505C5F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8175" y="773113"/>
            <a:ext cx="6864350" cy="3862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892675"/>
            <a:ext cx="14639925" cy="463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2175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2175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02080-8FE1-4182-9AEA-F6A391906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02080-8FE1-4182-9AEA-F6A3919067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8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43434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B7544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43434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B7544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43434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43434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47499" y="2819996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662" y="0"/>
                </a:moveTo>
                <a:lnTo>
                  <a:pt x="11912" y="0"/>
                </a:lnTo>
                <a:lnTo>
                  <a:pt x="11912" y="1905"/>
                </a:lnTo>
                <a:lnTo>
                  <a:pt x="9525" y="1905"/>
                </a:lnTo>
                <a:lnTo>
                  <a:pt x="11912" y="3810"/>
                </a:lnTo>
                <a:lnTo>
                  <a:pt x="14287" y="3810"/>
                </a:lnTo>
                <a:lnTo>
                  <a:pt x="11912" y="5715"/>
                </a:lnTo>
                <a:lnTo>
                  <a:pt x="0" y="5715"/>
                </a:lnTo>
                <a:lnTo>
                  <a:pt x="0" y="9525"/>
                </a:lnTo>
                <a:lnTo>
                  <a:pt x="4649" y="8096"/>
                </a:lnTo>
                <a:lnTo>
                  <a:pt x="10415" y="8096"/>
                </a:lnTo>
                <a:lnTo>
                  <a:pt x="15735" y="7381"/>
                </a:lnTo>
                <a:lnTo>
                  <a:pt x="19050" y="3810"/>
                </a:lnTo>
                <a:lnTo>
                  <a:pt x="19050" y="1905"/>
                </a:lnTo>
                <a:lnTo>
                  <a:pt x="16662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672497" y="7175004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6332" y="25717"/>
                </a:lnTo>
                <a:lnTo>
                  <a:pt x="19050" y="28575"/>
                </a:lnTo>
                <a:lnTo>
                  <a:pt x="11865" y="15666"/>
                </a:lnTo>
                <a:lnTo>
                  <a:pt x="6467" y="6781"/>
                </a:lnTo>
                <a:lnTo>
                  <a:pt x="2597" y="1650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79996" y="5644997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3884" y="12314"/>
                </a:moveTo>
                <a:lnTo>
                  <a:pt x="5025" y="15768"/>
                </a:lnTo>
                <a:lnTo>
                  <a:pt x="9525" y="28575"/>
                </a:lnTo>
                <a:lnTo>
                  <a:pt x="9525" y="26377"/>
                </a:lnTo>
                <a:lnTo>
                  <a:pt x="7370" y="20129"/>
                </a:lnTo>
                <a:lnTo>
                  <a:pt x="3884" y="12314"/>
                </a:lnTo>
                <a:close/>
              </a:path>
              <a:path w="9525" h="28575">
                <a:moveTo>
                  <a:pt x="0" y="0"/>
                </a:moveTo>
                <a:lnTo>
                  <a:pt x="0" y="2197"/>
                </a:lnTo>
                <a:lnTo>
                  <a:pt x="2161" y="8452"/>
                </a:lnTo>
                <a:lnTo>
                  <a:pt x="3884" y="12314"/>
                </a:lnTo>
                <a:lnTo>
                  <a:pt x="2085" y="6872"/>
                </a:lnTo>
                <a:lnTo>
                  <a:pt x="484" y="1684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934940" y="6932501"/>
            <a:ext cx="352425" cy="3343275"/>
          </a:xfrm>
          <a:custGeom>
            <a:avLst/>
            <a:gdLst/>
            <a:ahLst/>
            <a:cxnLst/>
            <a:rect l="l" t="t" r="r" b="b"/>
            <a:pathLst>
              <a:path w="352425" h="3343275">
                <a:moveTo>
                  <a:pt x="352425" y="0"/>
                </a:moveTo>
                <a:lnTo>
                  <a:pt x="0" y="0"/>
                </a:lnTo>
                <a:lnTo>
                  <a:pt x="0" y="3343275"/>
                </a:lnTo>
                <a:lnTo>
                  <a:pt x="352425" y="3343275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3234669" cy="352425"/>
          </a:xfrm>
          <a:custGeom>
            <a:avLst/>
            <a:gdLst/>
            <a:ahLst/>
            <a:cxnLst/>
            <a:rect l="l" t="t" r="r" b="b"/>
            <a:pathLst>
              <a:path w="13234669" h="352425">
                <a:moveTo>
                  <a:pt x="13234272" y="0"/>
                </a:moveTo>
                <a:lnTo>
                  <a:pt x="0" y="0"/>
                </a:lnTo>
                <a:lnTo>
                  <a:pt x="0" y="352424"/>
                </a:lnTo>
                <a:lnTo>
                  <a:pt x="13234272" y="352424"/>
                </a:lnTo>
                <a:lnTo>
                  <a:pt x="132342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9156"/>
            <a:ext cx="9144000" cy="742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5681" y="694994"/>
            <a:ext cx="16909336" cy="210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43434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2497" y="2445004"/>
            <a:ext cx="9096375" cy="509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B7544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2750" y="3286641"/>
            <a:ext cx="13639800" cy="1906548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065" marR="5080" algn="ctr">
              <a:lnSpc>
                <a:spcPts val="6600"/>
              </a:lnSpc>
              <a:spcBef>
                <a:spcPts val="1420"/>
              </a:spcBef>
            </a:pPr>
            <a:r>
              <a:rPr lang="en-IN" sz="7200" b="1" spc="110" dirty="0">
                <a:solidFill>
                  <a:srgbClr val="434343"/>
                </a:solidFill>
                <a:latin typeface="Arial Black" pitchFamily="34" charset="0"/>
                <a:cs typeface="Arial"/>
              </a:rPr>
              <a:t>TRAIN TICKET BOOKING SYSTEM</a:t>
            </a:r>
            <a:endParaRPr lang="en-IN" sz="7200" dirty="0">
              <a:latin typeface="Arial Black" pitchFamily="34" charset="0"/>
              <a:cs typeface="Arial"/>
            </a:endParaRPr>
          </a:p>
        </p:txBody>
      </p:sp>
      <p:sp>
        <p:nvSpPr>
          <p:cNvPr id="14338" name="AutoShape 2" descr="Email Filtering Services: Top 5 Best Services and M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4" name="Picture 8" descr="CV Raman Global University, Bhubaneswar | Bhubaneswar, India"/>
          <p:cNvPicPr>
            <a:picLocks noChangeAspect="1" noChangeArrowheads="1"/>
          </p:cNvPicPr>
          <p:nvPr/>
        </p:nvPicPr>
        <p:blipFill>
          <a:blip r:embed="rId2">
            <a:lum contrast="16000"/>
          </a:blip>
          <a:stretch>
            <a:fillRect/>
          </a:stretch>
        </p:blipFill>
        <p:spPr bwMode="auto">
          <a:xfrm>
            <a:off x="0" y="1"/>
            <a:ext cx="5207326" cy="2025650"/>
          </a:xfrm>
          <a:prstGeom prst="rect">
            <a:avLst/>
          </a:prstGeom>
          <a:ln>
            <a:solidFill>
              <a:schemeClr val="accent1">
                <a:alpha val="52000"/>
              </a:schemeClr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9B63A-251D-1F4A-9E1E-51C29729D9BC}"/>
              </a:ext>
            </a:extLst>
          </p:cNvPr>
          <p:cNvSpPr txBox="1"/>
          <p:nvPr/>
        </p:nvSpPr>
        <p:spPr>
          <a:xfrm>
            <a:off x="1301750" y="5519046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(Developed by using Java and JDBC)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A5489-C107-906F-044C-51904840C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114973"/>
              </p:ext>
            </p:extLst>
          </p:nvPr>
        </p:nvGraphicFramePr>
        <p:xfrm>
          <a:off x="920750" y="7420488"/>
          <a:ext cx="12200468" cy="1378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108942291"/>
                    </a:ext>
                  </a:extLst>
                </a:gridCol>
                <a:gridCol w="6104468">
                  <a:extLst>
                    <a:ext uri="{9D8B030D-6E8A-4147-A177-3AD203B41FA5}">
                      <a16:colId xmlns:a16="http://schemas.microsoft.com/office/drawing/2014/main" val="2593259110"/>
                    </a:ext>
                  </a:extLst>
                </a:gridCol>
              </a:tblGrid>
              <a:tr h="448785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REGD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547655"/>
                  </a:ext>
                </a:extLst>
              </a:tr>
              <a:tr h="480977">
                <a:tc>
                  <a:txBody>
                    <a:bodyPr/>
                    <a:lstStyle/>
                    <a:p>
                      <a:r>
                        <a:rPr lang="en-IN" dirty="0"/>
                        <a:t>OMM PRAKASH MOHANTY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2201020019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436452"/>
                  </a:ext>
                </a:extLst>
              </a:tr>
              <a:tr h="448785">
                <a:tc>
                  <a:txBody>
                    <a:bodyPr/>
                    <a:lstStyle/>
                    <a:p>
                      <a:r>
                        <a:rPr lang="en-IN" dirty="0"/>
                        <a:t>BADITHI SANMUKH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2201020193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4648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DAC400-4667-170E-2AE4-5CF0B9156CFB}"/>
              </a:ext>
            </a:extLst>
          </p:cNvPr>
          <p:cNvSpPr txBox="1"/>
          <p:nvPr/>
        </p:nvSpPr>
        <p:spPr>
          <a:xfrm>
            <a:off x="920750" y="6792141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SUBMITTED BY: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4150" y="-793750"/>
            <a:ext cx="17379950" cy="2011261"/>
          </a:xfrm>
          <a:prstGeom prst="rect">
            <a:avLst/>
          </a:prstGeom>
        </p:spPr>
        <p:txBody>
          <a:bodyPr vert="horz" wrap="square" lIns="0" tIns="1397450" rIns="0" bIns="0" rtlCol="0">
            <a:spAutoFit/>
          </a:bodyPr>
          <a:lstStyle/>
          <a:p>
            <a:r>
              <a:rPr lang="en-US" b="1" dirty="0"/>
              <a:t>Advantages of Train Ticket Booking System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138525" y="4013873"/>
            <a:ext cx="10287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185" dirty="0">
                <a:solidFill>
                  <a:srgbClr val="B75442"/>
                </a:solidFill>
                <a:latin typeface="Tahoma"/>
                <a:cs typeface="Tahoma"/>
              </a:rPr>
              <a:t>,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DE30F0-D98C-5DED-81E6-C1C68832E4D8}"/>
              </a:ext>
            </a:extLst>
          </p:cNvPr>
          <p:cNvSpPr txBox="1"/>
          <p:nvPr/>
        </p:nvSpPr>
        <p:spPr>
          <a:xfrm>
            <a:off x="1374727" y="1287014"/>
            <a:ext cx="10363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Automated Booking Process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Eliminates manual reservations, reducing human errors and processing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Real-time Seat Availability Update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Ensures accurate seat allocation and prevents overbooking.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User-Friendly Interface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Simple menu-driven console application for easy navigation.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Secure Transactions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Uses SQL queries with </a:t>
            </a:r>
            <a:r>
              <a:rPr lang="en-US" sz="2000" b="1" dirty="0"/>
              <a:t>Prepared Statements</a:t>
            </a:r>
            <a:r>
              <a:rPr lang="en-US" sz="2000" dirty="0"/>
              <a:t> to prevent SQL injection attacks.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Database Integrity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Ensures data consistency with proper constraints and relationships between tables.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Scalability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Can be extended to support </a:t>
            </a:r>
            <a:r>
              <a:rPr lang="en-US" sz="2000" b="1" dirty="0"/>
              <a:t>multiple users</a:t>
            </a:r>
            <a:r>
              <a:rPr lang="en-US" sz="2000" dirty="0"/>
              <a:t>, advanced UI (JavaFX/Swing), or online payments.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1DE1FA-30AD-F335-B198-D8C9962E735A}"/>
              </a:ext>
            </a:extLst>
          </p:cNvPr>
          <p:cNvSpPr txBox="1"/>
          <p:nvPr/>
        </p:nvSpPr>
        <p:spPr>
          <a:xfrm>
            <a:off x="1341271" y="5416931"/>
            <a:ext cx="338265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LIMITATIONS</a:t>
            </a:r>
            <a:endParaRPr lang="en-IN" sz="3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5789049-DCDB-177A-21EC-5BD7D902F92A}"/>
              </a:ext>
            </a:extLst>
          </p:cNvPr>
          <p:cNvSpPr txBox="1"/>
          <p:nvPr/>
        </p:nvSpPr>
        <p:spPr>
          <a:xfrm>
            <a:off x="1073150" y="6109428"/>
            <a:ext cx="1196032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Basic Console-Based UI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graphical user interface (GUI); only text-based interaction.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 User Authentication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Any user can book or cancel a ticket without logging 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Limited Error Handling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May not handle all invalid inputs or database connection failures effectively.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Fixed Seat Assignment Logic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Seat assignment is automatic and does not allow user selection.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 Online Payment Integration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Payment processing is not included, requiring cash or manual payment methods.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0900"/>
            <a:ext cx="18300700" cy="677108"/>
          </a:xfrm>
        </p:spPr>
        <p:txBody>
          <a:bodyPr/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0EF1A-A121-A49A-32BF-FEEAE4F3544D}"/>
              </a:ext>
            </a:extLst>
          </p:cNvPr>
          <p:cNvSpPr txBox="1"/>
          <p:nvPr/>
        </p:nvSpPr>
        <p:spPr>
          <a:xfrm>
            <a:off x="4578350" y="7016469"/>
            <a:ext cx="11035621" cy="104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77FA3AB-764B-3F51-0ECC-0A5525AFF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63535"/>
            <a:ext cx="142494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Ticket Booking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and efficient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 designed to simplify the railway reservation process. By utilizing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Java, JDBC, and an Oracle 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system enables users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available trains, book tickets, cancel reservations, and check booking details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real time.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 of ticket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errors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enhances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ensures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seat allocation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system provides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and scalable approach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train reservations, making it easy for passengers to book tickets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hassle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a relational 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integrity and reliability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allowing for seamless operations. Additionally,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console-based 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offers a simple yet effective way to interact with the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Despite its advantages, the system has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certain limitations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such as the lack of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(GUI), online payment integration, and multi-user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However, these features can be incorporated in future enhancements to improve usability and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Moving forward, the system can be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include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train tracking, seat selection, user authentication, and mobile app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it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digital railway reservation solution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25850"/>
            <a:ext cx="183007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0" dirty="0">
                <a:latin typeface="Rage Italic" pitchFamily="66" charset="0"/>
              </a:rPr>
              <a:t>Thank You!</a:t>
            </a:r>
            <a:endParaRPr lang="en-US" sz="13000" dirty="0">
              <a:latin typeface="Rage Italic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150" y="42545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E1C99-4E8A-7ED1-B0BA-FF4A697B91D5}"/>
              </a:ext>
            </a:extLst>
          </p:cNvPr>
          <p:cNvSpPr txBox="1"/>
          <p:nvPr/>
        </p:nvSpPr>
        <p:spPr>
          <a:xfrm>
            <a:off x="2216150" y="1466513"/>
            <a:ext cx="10591800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TECHNOLOGY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FEATURES OF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CODE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ADVANTAGES AND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711950" y="882650"/>
            <a:ext cx="4648200" cy="677108"/>
          </a:xfrm>
        </p:spPr>
        <p:txBody>
          <a:bodyPr/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0716AF-3BCE-938E-F625-ED3B36DEA2ED}"/>
              </a:ext>
            </a:extLst>
          </p:cNvPr>
          <p:cNvSpPr txBox="1"/>
          <p:nvPr/>
        </p:nvSpPr>
        <p:spPr>
          <a:xfrm>
            <a:off x="307975" y="2406650"/>
            <a:ext cx="1768475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/>
              <a:t>The </a:t>
            </a:r>
            <a:r>
              <a:rPr lang="en-US" sz="3200" b="1" dirty="0"/>
              <a:t>Train Ticket Booking System</a:t>
            </a:r>
            <a:r>
              <a:rPr lang="en-US" sz="3200" dirty="0"/>
              <a:t> is a console-based Java application designed to streamline the process of train ticket reservations using </a:t>
            </a:r>
            <a:r>
              <a:rPr lang="en-US" sz="3200" b="1" dirty="0"/>
              <a:t>JDBC (Java Database Connectivity)</a:t>
            </a:r>
            <a:r>
              <a:rPr lang="en-US" sz="3200" dirty="0"/>
              <a:t>. This system serves as an efficient alternative to traditional manual booking methods by providing an automated way to </a:t>
            </a:r>
            <a:r>
              <a:rPr lang="en-US" sz="3200" b="1" dirty="0"/>
              <a:t>search for trains, check seat availability, book tickets, view reservations, and cancel tickets</a:t>
            </a:r>
            <a:r>
              <a:rPr lang="en-US" sz="3200" dirty="0"/>
              <a:t>.</a:t>
            </a:r>
          </a:p>
          <a:p>
            <a:pPr>
              <a:buNone/>
            </a:pPr>
            <a:r>
              <a:rPr lang="en-US" sz="3200" dirty="0"/>
              <a:t>With the rapid advancement in technology, railway ticketing systems must ensure </a:t>
            </a:r>
            <a:r>
              <a:rPr lang="en-US" sz="3200" b="1" dirty="0"/>
              <a:t>speed, accuracy, and reliability</a:t>
            </a:r>
            <a:r>
              <a:rPr lang="en-US" sz="3200" dirty="0"/>
              <a:t>. This project eliminates the inconvenience of waiting in long queues and reduces human errors in ticket allocation. By leveraging </a:t>
            </a:r>
            <a:r>
              <a:rPr lang="en-US" sz="3200" b="1" dirty="0"/>
              <a:t>Oracle Database</a:t>
            </a:r>
            <a:r>
              <a:rPr lang="en-US" sz="3200" dirty="0"/>
              <a:t>, it ensures secure and organized data storage for train schedules, passenger details, and booking records.</a:t>
            </a:r>
          </a:p>
          <a:p>
            <a:r>
              <a:rPr lang="en-US" sz="3200" dirty="0"/>
              <a:t>This system is built on </a:t>
            </a:r>
            <a:r>
              <a:rPr lang="en-US" sz="3200" b="1" dirty="0"/>
              <a:t>Object-Oriented Programming (OOP) principles</a:t>
            </a:r>
            <a:r>
              <a:rPr lang="en-US" sz="3200" dirty="0"/>
              <a:t>, providing a modular and scalable approach. The use of </a:t>
            </a:r>
            <a:r>
              <a:rPr lang="en-US" sz="3200" b="1" dirty="0"/>
              <a:t>SQL queries with JDBC</a:t>
            </a:r>
            <a:r>
              <a:rPr lang="en-US" sz="3200" dirty="0"/>
              <a:t> allows smooth interaction between the Java application and the database.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30650" y="501650"/>
            <a:ext cx="9220200" cy="677108"/>
          </a:xfrm>
        </p:spPr>
        <p:txBody>
          <a:bodyPr/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USED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9304" y="1416050"/>
            <a:ext cx="157834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400" dirty="0"/>
              <a:t>Our </a:t>
            </a:r>
            <a:r>
              <a:rPr lang="en-IN" sz="2400" b="1" dirty="0"/>
              <a:t>Train Ticket Booking System</a:t>
            </a:r>
            <a:r>
              <a:rPr lang="en-IN" sz="2400" dirty="0"/>
              <a:t> is built using a robust and efficient set of technologies that ensure </a:t>
            </a:r>
            <a:r>
              <a:rPr lang="en-IN" sz="2400" b="1" dirty="0"/>
              <a:t>seamless data processing, secure transactions, and smooth user interaction</a:t>
            </a:r>
            <a:r>
              <a:rPr lang="en-IN" sz="2400" dirty="0"/>
              <a:t>.</a:t>
            </a:r>
          </a:p>
          <a:p>
            <a:pPr>
              <a:buNone/>
            </a:pPr>
            <a:r>
              <a:rPr lang="en-IN" sz="2400" b="1" dirty="0"/>
              <a:t>1. Programming Language: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Used for backend logic and database connectivity.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Implements </a:t>
            </a:r>
            <a:r>
              <a:rPr lang="en-IN" sz="2400" b="1" dirty="0"/>
              <a:t>Object-Oriented Programming (OOP)</a:t>
            </a:r>
            <a:r>
              <a:rPr lang="en-IN" sz="2400" dirty="0"/>
              <a:t> principles for modular and scalable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Provides </a:t>
            </a:r>
            <a:r>
              <a:rPr lang="en-IN" sz="2400" b="1" dirty="0"/>
              <a:t>exception handling and multithreading</a:t>
            </a:r>
            <a:r>
              <a:rPr lang="en-IN" sz="2400" dirty="0"/>
              <a:t> for efficient processing.</a:t>
            </a:r>
          </a:p>
          <a:p>
            <a:pPr>
              <a:buNone/>
            </a:pPr>
            <a:r>
              <a:rPr lang="en-IN" sz="2400" b="1" dirty="0"/>
              <a:t>2. Database Management System: Oracle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Stores train details, passenger records, and ticket reservations.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Ensures </a:t>
            </a:r>
            <a:r>
              <a:rPr lang="en-IN" sz="2400" b="1" dirty="0"/>
              <a:t>data consistency, security, and integrity</a:t>
            </a:r>
            <a:r>
              <a:rPr lang="en-IN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Supports SQL queries for </a:t>
            </a:r>
            <a:r>
              <a:rPr lang="en-IN" sz="2400" b="1" dirty="0"/>
              <a:t>fast and efficient</a:t>
            </a:r>
            <a:r>
              <a:rPr lang="en-IN" sz="2400" dirty="0"/>
              <a:t> data retrieval and updates.</a:t>
            </a:r>
          </a:p>
          <a:p>
            <a:pPr>
              <a:buNone/>
            </a:pPr>
            <a:r>
              <a:rPr lang="en-IN" sz="2400" b="1" dirty="0"/>
              <a:t>3. Java Database Connectivity (JDBC)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Acts as a bridge between </a:t>
            </a:r>
            <a:r>
              <a:rPr lang="en-IN" sz="2400" b="1" dirty="0"/>
              <a:t>Java and the Oracle Database</a:t>
            </a:r>
            <a:r>
              <a:rPr lang="en-IN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Enables </a:t>
            </a:r>
            <a:r>
              <a:rPr lang="en-IN" sz="2400" b="1" dirty="0"/>
              <a:t>secure and dynamic</a:t>
            </a:r>
            <a:r>
              <a:rPr lang="en-IN" sz="2400" dirty="0"/>
              <a:t> SQL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Facilitates </a:t>
            </a:r>
            <a:r>
              <a:rPr lang="en-IN" sz="2400" b="1" dirty="0"/>
              <a:t>query execution, transaction management, and error handling</a:t>
            </a:r>
            <a:r>
              <a:rPr lang="en-IN" sz="2400" dirty="0"/>
              <a:t>.</a:t>
            </a:r>
          </a:p>
          <a:p>
            <a:pPr>
              <a:buNone/>
            </a:pPr>
            <a:r>
              <a:rPr lang="en-IN" sz="2400" b="1" dirty="0"/>
              <a:t>4. Development Environment &amp;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JDK (Java Development Kit):</a:t>
            </a:r>
            <a:r>
              <a:rPr lang="en-IN" sz="2400" dirty="0"/>
              <a:t> For compiling and running Java programs.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Eclipse/IntelliJ IDEA:</a:t>
            </a:r>
            <a:r>
              <a:rPr lang="en-IN" sz="2400" dirty="0"/>
              <a:t> IDE for writing and debugging code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SQL Developer:</a:t>
            </a:r>
            <a:r>
              <a:rPr lang="en-IN" sz="2400" dirty="0"/>
              <a:t> Tool for managing the Oracle database.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2527" y="5157497"/>
            <a:ext cx="352425" cy="5124450"/>
          </a:xfrm>
          <a:custGeom>
            <a:avLst/>
            <a:gdLst/>
            <a:ahLst/>
            <a:cxnLst/>
            <a:rect l="l" t="t" r="r" b="b"/>
            <a:pathLst>
              <a:path w="352425" h="5124450">
                <a:moveTo>
                  <a:pt x="352425" y="0"/>
                </a:moveTo>
                <a:lnTo>
                  <a:pt x="0" y="0"/>
                </a:lnTo>
                <a:lnTo>
                  <a:pt x="0" y="5124450"/>
                </a:lnTo>
                <a:lnTo>
                  <a:pt x="352425" y="512445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3238500"/>
          </a:xfrm>
          <a:custGeom>
            <a:avLst/>
            <a:gdLst/>
            <a:ahLst/>
            <a:cxnLst/>
            <a:rect l="l" t="t" r="r" b="b"/>
            <a:pathLst>
              <a:path w="352425" h="3238500">
                <a:moveTo>
                  <a:pt x="352425" y="0"/>
                </a:moveTo>
                <a:lnTo>
                  <a:pt x="0" y="0"/>
                </a:lnTo>
                <a:lnTo>
                  <a:pt x="0" y="3238500"/>
                </a:lnTo>
                <a:lnTo>
                  <a:pt x="352425" y="323850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5550" y="-336550"/>
            <a:ext cx="12877800" cy="2119279"/>
          </a:xfrm>
          <a:prstGeom prst="rect">
            <a:avLst/>
          </a:prstGeom>
        </p:spPr>
        <p:txBody>
          <a:bodyPr vert="horz" wrap="square" lIns="0" tIns="1428223" rIns="0" bIns="0" rtlCol="0">
            <a:spAutoFit/>
          </a:bodyPr>
          <a:lstStyle/>
          <a:p>
            <a:pPr marL="466090">
              <a:lnSpc>
                <a:spcPct val="100000"/>
              </a:lnSpc>
              <a:spcBef>
                <a:spcPts val="100"/>
              </a:spcBef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OF THE SYSTEM</a:t>
            </a:r>
            <a:endParaRPr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D4A73-F8A9-C79C-BD91-5D1CCB0C0E7F}"/>
              </a:ext>
            </a:extLst>
          </p:cNvPr>
          <p:cNvSpPr txBox="1"/>
          <p:nvPr/>
        </p:nvSpPr>
        <p:spPr>
          <a:xfrm>
            <a:off x="1454150" y="2369026"/>
            <a:ext cx="144018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View Available Trains:</a:t>
            </a:r>
            <a:r>
              <a:rPr lang="en-US" sz="2800" dirty="0"/>
              <a:t> Users can check all available trains with details like source, destination, available seats, and price.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Book Ticket:</a:t>
            </a:r>
            <a:r>
              <a:rPr lang="en-US" sz="2800" dirty="0"/>
              <a:t> Passengers can book tickets for a specific train, and seat availability is updated accordingly.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Cancel Ticket:</a:t>
            </a:r>
            <a:r>
              <a:rPr lang="en-US" sz="2800" dirty="0"/>
              <a:t> Users can cancel their ticket, and the seat is reallocated to other passengers.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View My Tickets:</a:t>
            </a:r>
            <a:r>
              <a:rPr lang="en-US" sz="2800" dirty="0"/>
              <a:t> Passengers can check their booked tickets along with train details and seat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Real-time Seat Availability Update:</a:t>
            </a:r>
            <a:r>
              <a:rPr lang="en-US" sz="2800" dirty="0"/>
              <a:t> Every booking or cancellation updates the database to reflect current seat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Secure Transactions:</a:t>
            </a:r>
            <a:r>
              <a:rPr lang="en-US" sz="2800" dirty="0"/>
              <a:t> Ensures data integrity with proper database constraints and SQL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User-friendly Console Interface:</a:t>
            </a:r>
            <a:r>
              <a:rPr lang="en-US" sz="2800" dirty="0"/>
              <a:t> Easy-to-use text-based menu for seamless navigation.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681" y="694994"/>
            <a:ext cx="13331469" cy="677108"/>
          </a:xfrm>
        </p:spPr>
        <p:txBody>
          <a:bodyPr/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IMPLEMENTATION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3950" y="8121650"/>
            <a:ext cx="113538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BA94CAE-4BC9-A960-7399-B6391E250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1949450"/>
            <a:ext cx="1768475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Train Reservation System is developed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JDBC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facilitate interaction with 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Oracle 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 implementation consists of the following key modules: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Connection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Establishes a secure connection between the Java program and the Oracle database using JDBC.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authentication and allows execution of SQL queries.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Viewing Available Trains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Retrieves train details from the database, including train number, name, source, destination, available seats, and ticket price.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the data in a structured format for easy user access.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 a Ticket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Takes passenger details and the selected train number as input.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Checks seat availability before confirming the booking.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Inserts booking details into the database and updates seat availability in real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Canceling a Ticket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users to cancel their booked ticket by providing their name.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Deletes the corresponding record from the database and updates the seat count to make it available for other passengers.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Viewing Booked Tickets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passengers to check their booked tickets by entering their name.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Retrieves and displays details such as train number, seat number, and fare paid.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6394450" y="-946150"/>
            <a:ext cx="15316200" cy="2107441"/>
          </a:xfrm>
          <a:prstGeom prst="rect">
            <a:avLst/>
          </a:prstGeom>
        </p:spPr>
        <p:txBody>
          <a:bodyPr vert="horz" wrap="square" lIns="0" tIns="1416500" rIns="0" bIns="0" rtlCol="0">
            <a:spAutoFit/>
          </a:bodyPr>
          <a:lstStyle/>
          <a:p>
            <a:pPr marL="8865235" algn="l">
              <a:lnSpc>
                <a:spcPct val="100000"/>
              </a:lnSpc>
              <a:spcBef>
                <a:spcPts val="100"/>
              </a:spcBef>
            </a:pPr>
            <a:r>
              <a:rPr lang="en-IN" sz="4400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Arial"/>
              </a:rPr>
              <a:t>CODE</a:t>
            </a:r>
            <a:endParaRPr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78014-B9E4-DF3E-2E45-344978B6C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01" y="1492250"/>
            <a:ext cx="4953001" cy="640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9D12CA-A817-AB42-FF21-E1A0746F0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49" y="1492250"/>
            <a:ext cx="4953001" cy="6400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40F34D-670E-491B-F4F8-820819F99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550" y="1492250"/>
            <a:ext cx="4953001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908050" y="-412750"/>
            <a:ext cx="17605019" cy="1911708"/>
          </a:xfrm>
          <a:prstGeom prst="rect">
            <a:avLst/>
          </a:prstGeom>
        </p:spPr>
        <p:txBody>
          <a:bodyPr vert="horz" wrap="square" lIns="0" tIns="1161700" rIns="0" bIns="0" rtlCol="0">
            <a:spAutoFit/>
          </a:bodyPr>
          <a:lstStyle/>
          <a:p>
            <a:pPr marL="10249535">
              <a:lnSpc>
                <a:spcPct val="100000"/>
              </a:lnSpc>
              <a:spcBef>
                <a:spcPts val="90"/>
              </a:spcBef>
            </a:pPr>
            <a:endParaRPr sz="44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4B0A1-C291-0173-EC1D-7E0AEC661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1582737"/>
            <a:ext cx="7467600" cy="7134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C14C1-8ECE-AEBA-782F-010E49DAC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721" y="3092450"/>
            <a:ext cx="7896225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8985250" y="-1031279"/>
            <a:ext cx="16909336" cy="2062557"/>
          </a:xfrm>
          <a:prstGeom prst="rect">
            <a:avLst/>
          </a:prstGeom>
        </p:spPr>
        <p:txBody>
          <a:bodyPr vert="horz" wrap="square" lIns="0" tIns="1372050" rIns="0" bIns="0" rtlCol="0">
            <a:spAutoFit/>
          </a:bodyPr>
          <a:lstStyle/>
          <a:p>
            <a:pPr marL="10255250">
              <a:lnSpc>
                <a:spcPct val="100000"/>
              </a:lnSpc>
              <a:spcBef>
                <a:spcPts val="125"/>
              </a:spcBef>
            </a:pPr>
            <a:r>
              <a:rPr lang="en-IN" sz="4400" spc="-20" dirty="0">
                <a:latin typeface="Trebuchet MS" pitchFamily="34" charset="0"/>
                <a:cs typeface="Arial"/>
              </a:rPr>
              <a:t>OUTPUT</a:t>
            </a:r>
            <a:endParaRPr lang="en-IN" sz="4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0EAC86-F44D-82E5-5BA1-08CA4BF10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1339850"/>
            <a:ext cx="8172450" cy="8439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546B03-64D9-4CCF-AE02-06EC0FE27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950" y="1339850"/>
            <a:ext cx="5744292" cy="434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544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1092</Words>
  <Application>Microsoft Office PowerPoint</Application>
  <PresentationFormat>Custom</PresentationFormat>
  <Paragraphs>123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Rage Italic</vt:lpstr>
      <vt:lpstr>Tahoma</vt:lpstr>
      <vt:lpstr>Trebuchet MS</vt:lpstr>
      <vt:lpstr>Office Theme</vt:lpstr>
      <vt:lpstr>PowerPoint Presentation</vt:lpstr>
      <vt:lpstr>PowerPoint Presentation</vt:lpstr>
      <vt:lpstr>INTRODUCTION</vt:lpstr>
      <vt:lpstr>TECHNOLOGY USED</vt:lpstr>
      <vt:lpstr>FEATURES OF THE SYSTEM</vt:lpstr>
      <vt:lpstr>CODE IMPLEMENTATION</vt:lpstr>
      <vt:lpstr>CODE</vt:lpstr>
      <vt:lpstr>PowerPoint Presentation</vt:lpstr>
      <vt:lpstr>OUTPUT</vt:lpstr>
      <vt:lpstr>Advantages of Train Ticket Booking System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Rocky</dc:creator>
  <cp:lastModifiedBy>B Sanmukh</cp:lastModifiedBy>
  <cp:revision>22</cp:revision>
  <dcterms:created xsi:type="dcterms:W3CDTF">2024-11-03T13:27:46Z</dcterms:created>
  <dcterms:modified xsi:type="dcterms:W3CDTF">2025-03-14T04:48:38Z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2024-11-03T00:00:00Z</vt:filetime>
  </property>
  <property fmtid="{D5CDD505-2E9C-101B-9397-08002B2CF9AE}" pid="5" name="Producer">
    <vt:lpwstr>GPL Ghostscript 10.04.0</vt:lpwstr>
  </property>
</Properties>
</file>