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4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4988-D604-4380-812D-413A0800ACB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940D-19FD-48A0-9A5C-5DEE89D8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OMOP / FHIR Vocabulary Translations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OMOP + FHIR Terminologies Subgroup</a:t>
            </a:r>
            <a:endParaRPr lang="en-US" dirty="0"/>
          </a:p>
          <a:p>
            <a:r>
              <a:rPr lang="en-US" dirty="0" smtClean="0"/>
              <a:t>Davera Gabriel</a:t>
            </a:r>
          </a:p>
          <a:p>
            <a:r>
              <a:rPr lang="en-US" dirty="0" smtClean="0"/>
              <a:t>15Nov21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9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2" y="1541840"/>
            <a:ext cx="8515572" cy="47895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725737" y="318448"/>
            <a:ext cx="6100178" cy="1296992"/>
            <a:chOff x="1812174" y="1915474"/>
            <a:chExt cx="8242510" cy="3645433"/>
          </a:xfrm>
        </p:grpSpPr>
        <p:sp>
          <p:nvSpPr>
            <p:cNvPr id="2" name="TextBox 1"/>
            <p:cNvSpPr txBox="1"/>
            <p:nvPr/>
          </p:nvSpPr>
          <p:spPr>
            <a:xfrm>
              <a:off x="1812174" y="2230043"/>
              <a:ext cx="3057507" cy="181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02060"/>
                  </a:solidFill>
                </a:rPr>
                <a:t>OMOP</a:t>
              </a:r>
              <a:r>
                <a:rPr lang="en-US" b="1" dirty="0" smtClean="0">
                  <a:solidFill>
                    <a:srgbClr val="002060"/>
                  </a:solidFill>
                </a:rPr>
                <a:t>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07386" y="1915474"/>
              <a:ext cx="1447298" cy="181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C00000"/>
                  </a:solidFill>
                </a:rPr>
                <a:t>FHIR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" name="Curved Down Arrow 3"/>
            <p:cNvSpPr/>
            <p:nvPr/>
          </p:nvSpPr>
          <p:spPr>
            <a:xfrm rot="10800000">
              <a:off x="2991196" y="3732107"/>
              <a:ext cx="6339840" cy="1828800"/>
            </a:xfrm>
            <a:prstGeom prst="curvedDownArrow">
              <a:avLst/>
            </a:prstGeom>
            <a:gradFill>
              <a:gsLst>
                <a:gs pos="0">
                  <a:srgbClr val="C00000"/>
                </a:gs>
                <a:gs pos="100000">
                  <a:schemeClr val="tx2"/>
                </a:gs>
                <a:gs pos="55000">
                  <a:schemeClr val="tx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86509" y="6331371"/>
            <a:ext cx="611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http://hl7.org/fhir/uv/ips/STU1/Condition-eumfh-39-07-1.html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1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25737" y="318448"/>
            <a:ext cx="6100178" cy="1296992"/>
            <a:chOff x="1812174" y="1915474"/>
            <a:chExt cx="8242510" cy="3645433"/>
          </a:xfrm>
        </p:grpSpPr>
        <p:sp>
          <p:nvSpPr>
            <p:cNvPr id="2" name="TextBox 1"/>
            <p:cNvSpPr txBox="1"/>
            <p:nvPr/>
          </p:nvSpPr>
          <p:spPr>
            <a:xfrm>
              <a:off x="1812174" y="2230043"/>
              <a:ext cx="3057507" cy="181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02060"/>
                  </a:solidFill>
                </a:rPr>
                <a:t>OMOP</a:t>
              </a:r>
              <a:r>
                <a:rPr lang="en-US" b="1" dirty="0" smtClean="0">
                  <a:solidFill>
                    <a:srgbClr val="002060"/>
                  </a:solidFill>
                </a:rPr>
                <a:t>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07386" y="1915474"/>
              <a:ext cx="1447298" cy="181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C00000"/>
                  </a:solidFill>
                </a:rPr>
                <a:t>FHIR</a:t>
              </a:r>
              <a:endParaRPr 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4" name="Curved Down Arrow 3"/>
            <p:cNvSpPr/>
            <p:nvPr/>
          </p:nvSpPr>
          <p:spPr>
            <a:xfrm rot="10800000">
              <a:off x="2991196" y="3732107"/>
              <a:ext cx="6339840" cy="1828800"/>
            </a:xfrm>
            <a:prstGeom prst="curvedDownArrow">
              <a:avLst/>
            </a:prstGeom>
            <a:gradFill>
              <a:gsLst>
                <a:gs pos="0">
                  <a:srgbClr val="C00000"/>
                </a:gs>
                <a:gs pos="100000">
                  <a:schemeClr val="tx2"/>
                </a:gs>
                <a:gs pos="55000">
                  <a:schemeClr val="tx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41006" y="6128171"/>
            <a:ext cx="650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http://hl7.org/fhir/uv/ips/STU1/Condition-eumfh-39-07-1.xml.html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7999" y="18527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&lt;code&gt;</a:t>
            </a:r>
          </a:p>
          <a:p>
            <a:r>
              <a:rPr lang="en-US" dirty="0" smtClean="0"/>
              <a:t>    &lt;coding&gt;</a:t>
            </a:r>
          </a:p>
          <a:p>
            <a:r>
              <a:rPr lang="en-US" dirty="0" smtClean="0"/>
              <a:t>      &lt;system value="http://snomed.info/</a:t>
            </a:r>
            <a:r>
              <a:rPr lang="en-US" dirty="0" err="1" smtClean="0"/>
              <a:t>sct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  &lt;code value="54329005"/&gt;</a:t>
            </a:r>
          </a:p>
          <a:p>
            <a:r>
              <a:rPr lang="en-US" dirty="0" smtClean="0"/>
              <a:t>      &lt;display value="Acute myocardial infarction of anterior wall"/&gt;</a:t>
            </a:r>
          </a:p>
          <a:p>
            <a:r>
              <a:rPr lang="en-US" dirty="0" smtClean="0"/>
              <a:t>    &lt;/coding&gt;</a:t>
            </a:r>
          </a:p>
          <a:p>
            <a:r>
              <a:rPr lang="en-US" dirty="0" smtClean="0"/>
              <a:t>    &lt;coding&gt;</a:t>
            </a:r>
          </a:p>
          <a:p>
            <a:r>
              <a:rPr lang="en-US" dirty="0" smtClean="0"/>
              <a:t>      &lt;system value="http://id.who.int/icd11/mms"/&gt;</a:t>
            </a:r>
          </a:p>
          <a:p>
            <a:r>
              <a:rPr lang="en-US" dirty="0" smtClean="0"/>
              <a:t>      &lt;code value="BA41&amp;amp;XA7RE3"/&gt;</a:t>
            </a:r>
          </a:p>
          <a:p>
            <a:r>
              <a:rPr lang="en-US" dirty="0" smtClean="0"/>
              <a:t>      &lt;display value="Acute myocardial infarction &amp;amp; Anterior wall of heart"/&gt;</a:t>
            </a:r>
          </a:p>
          <a:p>
            <a:r>
              <a:rPr lang="en-US" dirty="0" smtClean="0"/>
              <a:t>    &lt;/coding&gt;</a:t>
            </a:r>
          </a:p>
          <a:p>
            <a:r>
              <a:rPr lang="en-US" dirty="0" smtClean="0"/>
              <a:t>  &lt;/code&gt;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174" y="2743198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OMOP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6938" y="2743198"/>
            <a:ext cx="151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FHIR</a:t>
            </a:r>
            <a:endParaRPr lang="en-US" sz="54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38749" y="3204863"/>
            <a:ext cx="3366655" cy="0"/>
          </a:xfrm>
          <a:prstGeom prst="straightConnector1">
            <a:avLst/>
          </a:prstGeom>
          <a:ln w="12382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&quot;No&quot; Symbol 5"/>
          <p:cNvSpPr/>
          <p:nvPr/>
        </p:nvSpPr>
        <p:spPr>
          <a:xfrm>
            <a:off x="5449916" y="2615583"/>
            <a:ext cx="1422400" cy="117856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174" y="2676697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OMOP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6938" y="2676697"/>
            <a:ext cx="151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FHIR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991196" y="847897"/>
            <a:ext cx="6339840" cy="1828800"/>
          </a:xfrm>
          <a:prstGeom prst="curvedDownArrow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C00000"/>
              </a:gs>
              <a:gs pos="62000">
                <a:schemeClr val="tx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0800000">
            <a:off x="2991196" y="3732107"/>
            <a:ext cx="6339840" cy="1828800"/>
          </a:xfrm>
          <a:prstGeom prst="curvedDownArrow">
            <a:avLst/>
          </a:prstGeom>
          <a:gradFill>
            <a:gsLst>
              <a:gs pos="0">
                <a:srgbClr val="C00000"/>
              </a:gs>
              <a:gs pos="100000">
                <a:schemeClr val="tx2"/>
              </a:gs>
              <a:gs pos="55000">
                <a:schemeClr val="tx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5535" y="84789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6116" y="46465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709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9120" y="278937"/>
            <a:ext cx="5856494" cy="1804690"/>
            <a:chOff x="1812174" y="116377"/>
            <a:chExt cx="8108320" cy="3744689"/>
          </a:xfrm>
        </p:grpSpPr>
        <p:sp>
          <p:nvSpPr>
            <p:cNvPr id="2" name="TextBox 1"/>
            <p:cNvSpPr txBox="1"/>
            <p:nvPr/>
          </p:nvSpPr>
          <p:spPr>
            <a:xfrm>
              <a:off x="1812174" y="1945178"/>
              <a:ext cx="3207168" cy="191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2060"/>
                  </a:solidFill>
                </a:rPr>
                <a:t>OMOP</a:t>
              </a:r>
              <a:r>
                <a:rPr lang="en-US" b="1" dirty="0" smtClean="0">
                  <a:solidFill>
                    <a:srgbClr val="002060"/>
                  </a:solidFill>
                </a:rPr>
                <a:t>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06938" y="1945177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C00000"/>
                  </a:solidFill>
                </a:rPr>
                <a:t>FHIR</a:t>
              </a:r>
              <a:endParaRPr 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019328" y="116377"/>
              <a:ext cx="6339841" cy="1828799"/>
            </a:xfrm>
            <a:prstGeom prst="curvedDownArrow">
              <a:avLst/>
            </a:prstGeom>
            <a:gradFill flip="none" rotWithShape="1">
              <a:gsLst>
                <a:gs pos="0">
                  <a:srgbClr val="002060"/>
                </a:gs>
                <a:gs pos="100000">
                  <a:srgbClr val="C00000"/>
                </a:gs>
                <a:gs pos="62000">
                  <a:schemeClr val="tx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Can 4"/>
          <p:cNvSpPr/>
          <p:nvPr/>
        </p:nvSpPr>
        <p:spPr>
          <a:xfrm>
            <a:off x="406400" y="1160296"/>
            <a:ext cx="1463040" cy="97536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Systems EHRs, CTMS…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2712720"/>
            <a:ext cx="1493520" cy="166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OMOP ETL / Data Harmonization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a) Assign Domain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b) Map to OMOP Vocabulary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71880" y="2266708"/>
            <a:ext cx="132080" cy="31496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  <a:gs pos="5600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0438" y="2530177"/>
            <a:ext cx="26618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OMOP Concept ID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Domain</a:t>
            </a:r>
          </a:p>
          <a:p>
            <a:pPr marL="342900" indent="-342900">
              <a:buAutoNum type="arabicParenR"/>
            </a:pPr>
            <a:r>
              <a:rPr lang="en-US" dirty="0" smtClean="0"/>
              <a:t>Source Vocabulary / ID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4a) Standard</a:t>
            </a:r>
            <a:endParaRPr lang="en-US" i="1" dirty="0"/>
          </a:p>
          <a:p>
            <a:r>
              <a:rPr lang="en-US" i="1" dirty="0"/>
              <a:t> </a:t>
            </a:r>
            <a:r>
              <a:rPr lang="en-US" i="1" dirty="0" smtClean="0"/>
              <a:t> b) Non-Standard </a:t>
            </a:r>
          </a:p>
          <a:p>
            <a:r>
              <a:rPr lang="en-US" i="1" dirty="0"/>
              <a:t> </a:t>
            </a:r>
            <a:r>
              <a:rPr lang="en-US" i="1" dirty="0" smtClean="0"/>
              <a:t> c) Classification Concept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5) Validity</a:t>
            </a:r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) Start / End Dates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120" y="1959758"/>
            <a:ext cx="205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https://athena.ohdsi.org/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4720" y="5772600"/>
            <a:ext cx="577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IPS example: “</a:t>
            </a:r>
            <a:r>
              <a:rPr lang="en-US" b="1" dirty="0"/>
              <a:t>Acute myocardial infarction of anterior </a:t>
            </a:r>
            <a:r>
              <a:rPr lang="en-US" b="1" dirty="0" smtClean="0"/>
              <a:t>wall”</a:t>
            </a:r>
          </a:p>
          <a:p>
            <a:pPr algn="ctr"/>
            <a:r>
              <a:rPr lang="en-US" b="1" dirty="0" smtClean="0"/>
              <a:t>SNOMED CT = 54329005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" y="203200"/>
            <a:ext cx="12091272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8880" y="6278880"/>
            <a:ext cx="52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https://athena.ohdsi.org/search-terms/terms/434376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3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" y="179087"/>
            <a:ext cx="11975783" cy="5859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5331" y="6348153"/>
            <a:ext cx="1003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https://athena.ohdsi.org/search-terms/terms/434376?fullscreen=false&amp;levels=10&amp;standardsOnly=false&amp;zoomLevel=4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7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9120" y="278937"/>
            <a:ext cx="5856494" cy="1804690"/>
            <a:chOff x="1812174" y="116377"/>
            <a:chExt cx="8108320" cy="3744689"/>
          </a:xfrm>
        </p:grpSpPr>
        <p:sp>
          <p:nvSpPr>
            <p:cNvPr id="2" name="TextBox 1"/>
            <p:cNvSpPr txBox="1"/>
            <p:nvPr/>
          </p:nvSpPr>
          <p:spPr>
            <a:xfrm>
              <a:off x="1812174" y="1945178"/>
              <a:ext cx="3207168" cy="191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2060"/>
                  </a:solidFill>
                </a:rPr>
                <a:t>OMOP</a:t>
              </a:r>
              <a:r>
                <a:rPr lang="en-US" b="1" dirty="0" smtClean="0">
                  <a:solidFill>
                    <a:srgbClr val="002060"/>
                  </a:solidFill>
                </a:rPr>
                <a:t>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06938" y="1945177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C00000"/>
                  </a:solidFill>
                </a:rPr>
                <a:t>FHIR</a:t>
              </a:r>
              <a:endParaRPr 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019328" y="116377"/>
              <a:ext cx="6339841" cy="1828799"/>
            </a:xfrm>
            <a:prstGeom prst="curvedDownArrow">
              <a:avLst/>
            </a:prstGeom>
            <a:gradFill flip="none" rotWithShape="1">
              <a:gsLst>
                <a:gs pos="0">
                  <a:srgbClr val="002060"/>
                </a:gs>
                <a:gs pos="100000">
                  <a:srgbClr val="C00000"/>
                </a:gs>
                <a:gs pos="62000">
                  <a:schemeClr val="tx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Can 4"/>
          <p:cNvSpPr/>
          <p:nvPr/>
        </p:nvSpPr>
        <p:spPr>
          <a:xfrm>
            <a:off x="406400" y="1160296"/>
            <a:ext cx="1463040" cy="97536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Systems EHRs, CTMS…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2712720"/>
            <a:ext cx="1493520" cy="166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OMOP ETL / Data Harmonization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a) Assign Domain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b) Map to OMOP Vocabulary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71880" y="2266708"/>
            <a:ext cx="132080" cy="31496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  <a:gs pos="5600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0438" y="2530177"/>
            <a:ext cx="26618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OMOP Concept ID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Domain</a:t>
            </a:r>
          </a:p>
          <a:p>
            <a:pPr marL="342900" indent="-342900">
              <a:buAutoNum type="arabicParenR"/>
            </a:pPr>
            <a:r>
              <a:rPr lang="en-US" dirty="0" smtClean="0"/>
              <a:t>Source Vocabulary / ID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4a) Standard</a:t>
            </a:r>
            <a:endParaRPr lang="en-US" i="1" dirty="0"/>
          </a:p>
          <a:p>
            <a:r>
              <a:rPr lang="en-US" i="1" dirty="0"/>
              <a:t> </a:t>
            </a:r>
            <a:r>
              <a:rPr lang="en-US" i="1" dirty="0" smtClean="0"/>
              <a:t> b) Non-Standard </a:t>
            </a:r>
          </a:p>
          <a:p>
            <a:r>
              <a:rPr lang="en-US" i="1" dirty="0"/>
              <a:t> </a:t>
            </a:r>
            <a:r>
              <a:rPr lang="en-US" i="1" dirty="0" smtClean="0"/>
              <a:t> c) Classification Concept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5) Validity</a:t>
            </a:r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) Start / End Dates</a:t>
            </a:r>
          </a:p>
          <a:p>
            <a:r>
              <a:rPr lang="en-US" dirty="0" smtClean="0"/>
              <a:t>7) Synonyms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120" y="1959758"/>
            <a:ext cx="205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https://athena.ohdsi.org/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93465" y="6002995"/>
            <a:ext cx="577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IPS example: “</a:t>
            </a:r>
            <a:r>
              <a:rPr lang="en-US" b="1" dirty="0"/>
              <a:t>Acute myocardial infarction of anterior </a:t>
            </a:r>
            <a:r>
              <a:rPr lang="en-US" b="1" dirty="0" smtClean="0"/>
              <a:t>wall”</a:t>
            </a:r>
          </a:p>
          <a:p>
            <a:pPr algn="ctr"/>
            <a:r>
              <a:rPr lang="en-US" b="1" dirty="0" smtClean="0"/>
              <a:t>SNOMED CT = 54329005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34403" y="3655364"/>
            <a:ext cx="1936865" cy="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34403" y="2420031"/>
            <a:ext cx="1936865" cy="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2321" y="2574648"/>
            <a:ext cx="2175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434376</a:t>
            </a:r>
          </a:p>
          <a:p>
            <a:pPr algn="ctr"/>
            <a:r>
              <a:rPr lang="en-US" dirty="0" smtClean="0"/>
              <a:t>Condition</a:t>
            </a:r>
          </a:p>
          <a:p>
            <a:pPr algn="ctr"/>
            <a:r>
              <a:rPr lang="en-US" dirty="0" smtClean="0"/>
              <a:t>SNOMED / 54329005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70663" y="3869005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5697" y="4591423"/>
            <a:ext cx="32688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</a:t>
            </a:r>
          </a:p>
          <a:p>
            <a:pPr algn="ctr"/>
            <a:r>
              <a:rPr lang="en-US" dirty="0" smtClean="0"/>
              <a:t>31JAN2002 / 31DEC2099</a:t>
            </a:r>
          </a:p>
          <a:p>
            <a:pPr algn="ctr"/>
            <a:r>
              <a:rPr lang="en-US" sz="1100" dirty="0" smtClean="0"/>
              <a:t>Acute myocardial infarction of anterior wall (disorder)</a:t>
            </a:r>
          </a:p>
          <a:p>
            <a:pPr algn="ctr"/>
            <a:r>
              <a:rPr lang="en-US" sz="1100" dirty="0" smtClean="0"/>
              <a:t>Acute anterior myocardial infarction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52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9120" y="278937"/>
            <a:ext cx="5856494" cy="1804690"/>
            <a:chOff x="1812174" y="116377"/>
            <a:chExt cx="8108320" cy="3744689"/>
          </a:xfrm>
        </p:grpSpPr>
        <p:sp>
          <p:nvSpPr>
            <p:cNvPr id="2" name="TextBox 1"/>
            <p:cNvSpPr txBox="1"/>
            <p:nvPr/>
          </p:nvSpPr>
          <p:spPr>
            <a:xfrm>
              <a:off x="1812174" y="1945178"/>
              <a:ext cx="3207168" cy="191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rgbClr val="002060"/>
                  </a:solidFill>
                </a:rPr>
                <a:t>OMOP</a:t>
              </a:r>
              <a:r>
                <a:rPr lang="en-US" b="1" dirty="0" smtClean="0">
                  <a:solidFill>
                    <a:srgbClr val="002060"/>
                  </a:solidFill>
                </a:rPr>
                <a:t> 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406938" y="1945177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C00000"/>
                  </a:solidFill>
                </a:rPr>
                <a:t>FHIR</a:t>
              </a:r>
              <a:endParaRPr lang="en-US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019328" y="116377"/>
              <a:ext cx="6339841" cy="1828799"/>
            </a:xfrm>
            <a:prstGeom prst="curvedDownArrow">
              <a:avLst/>
            </a:prstGeom>
            <a:gradFill flip="none" rotWithShape="1">
              <a:gsLst>
                <a:gs pos="0">
                  <a:srgbClr val="002060"/>
                </a:gs>
                <a:gs pos="100000">
                  <a:srgbClr val="C00000"/>
                </a:gs>
                <a:gs pos="62000">
                  <a:schemeClr val="tx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Can 4"/>
          <p:cNvSpPr/>
          <p:nvPr/>
        </p:nvSpPr>
        <p:spPr>
          <a:xfrm>
            <a:off x="406400" y="1160296"/>
            <a:ext cx="1463040" cy="975360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Systems EHRs, CTMS…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2712720"/>
            <a:ext cx="1493520" cy="166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OMOP ETL / Data Harmonization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a) Assign Domain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b) Map to OMOP Vocabulary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71880" y="2266708"/>
            <a:ext cx="132080" cy="31496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  <a:gs pos="5600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8330" y="2365434"/>
            <a:ext cx="26618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OMOP Concept ID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Domain</a:t>
            </a:r>
          </a:p>
          <a:p>
            <a:pPr marL="342900" indent="-342900">
              <a:buAutoNum type="arabicParenR"/>
            </a:pPr>
            <a:r>
              <a:rPr lang="en-US" dirty="0" smtClean="0"/>
              <a:t>Source Vocabulary / ID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4a) Standard</a:t>
            </a:r>
            <a:endParaRPr lang="en-US" i="1" dirty="0"/>
          </a:p>
          <a:p>
            <a:r>
              <a:rPr lang="en-US" i="1" dirty="0"/>
              <a:t> </a:t>
            </a:r>
            <a:r>
              <a:rPr lang="en-US" i="1" dirty="0" smtClean="0"/>
              <a:t> b) Non-Standard </a:t>
            </a:r>
          </a:p>
          <a:p>
            <a:r>
              <a:rPr lang="en-US" i="1" dirty="0"/>
              <a:t> </a:t>
            </a:r>
            <a:r>
              <a:rPr lang="en-US" i="1" dirty="0" smtClean="0"/>
              <a:t> c) Classification Concept</a:t>
            </a:r>
            <a:endParaRPr lang="en-US" i="1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5) Validity</a:t>
            </a:r>
            <a:endParaRPr lang="en-US" dirty="0"/>
          </a:p>
          <a:p>
            <a:r>
              <a:rPr lang="en-US" dirty="0"/>
              <a:t>6</a:t>
            </a:r>
            <a:r>
              <a:rPr lang="en-US" dirty="0" smtClean="0"/>
              <a:t>) Start / End Dates</a:t>
            </a:r>
          </a:p>
          <a:p>
            <a:r>
              <a:rPr lang="en-US" dirty="0" smtClean="0"/>
              <a:t>7) Synonyms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120" y="1959758"/>
            <a:ext cx="205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https://athena.ohdsi.org/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74143" y="5837791"/>
            <a:ext cx="681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N3C example: “</a:t>
            </a:r>
            <a:r>
              <a:rPr lang="en-US" b="1" dirty="0" smtClean="0"/>
              <a:t>Embolism due to cardiac </a:t>
            </a:r>
            <a:r>
              <a:rPr lang="en-US" b="1" dirty="0" err="1" smtClean="0"/>
              <a:t>prosth</a:t>
            </a:r>
            <a:r>
              <a:rPr lang="en-US" b="1" dirty="0" smtClean="0"/>
              <a:t> dev/</a:t>
            </a:r>
            <a:r>
              <a:rPr lang="en-US" b="1" dirty="0" err="1" smtClean="0"/>
              <a:t>grft</a:t>
            </a:r>
            <a:r>
              <a:rPr lang="en-US" b="1" dirty="0" smtClean="0"/>
              <a:t>, sequela”</a:t>
            </a:r>
          </a:p>
          <a:p>
            <a:pPr algn="ctr"/>
            <a:r>
              <a:rPr lang="en-US" b="1" dirty="0" smtClean="0"/>
              <a:t>ICD10CM = T82.817S</a:t>
            </a:r>
          </a:p>
          <a:p>
            <a:pPr algn="ctr"/>
            <a:r>
              <a:rPr lang="en-US" dirty="0" smtClean="0"/>
              <a:t>https://athena.ohdsi.org/search-terms/terms/45594919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400" y="3493030"/>
            <a:ext cx="1936865" cy="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44400" y="2257697"/>
            <a:ext cx="1936865" cy="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2701" y="2412314"/>
            <a:ext cx="2194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45594919</a:t>
            </a:r>
          </a:p>
          <a:p>
            <a:pPr algn="ctr"/>
            <a:r>
              <a:rPr lang="en-US" dirty="0" smtClean="0"/>
              <a:t>Condition</a:t>
            </a:r>
          </a:p>
          <a:p>
            <a:pPr algn="ctr"/>
            <a:r>
              <a:rPr lang="en-US" dirty="0" smtClean="0"/>
              <a:t>ICD10CM / </a:t>
            </a:r>
            <a:r>
              <a:rPr lang="en-US" dirty="0" smtClean="0"/>
              <a:t>T82.817S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73152" y="3576670"/>
            <a:ext cx="5092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Non-Standard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Maps to Standard: 434814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Late effect of medical and surgical care complication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4358" y="4745047"/>
            <a:ext cx="300114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</a:t>
            </a:r>
          </a:p>
          <a:p>
            <a:pPr algn="ctr"/>
            <a:r>
              <a:rPr lang="en-US" dirty="0" smtClean="0"/>
              <a:t>1JAN1970 / 31DEC2099</a:t>
            </a:r>
          </a:p>
          <a:p>
            <a:pPr algn="ctr"/>
            <a:r>
              <a:rPr lang="en-US" sz="1100" dirty="0" smtClean="0"/>
              <a:t>Embolism due to cardiac </a:t>
            </a:r>
            <a:r>
              <a:rPr lang="en-US" sz="1100" dirty="0" err="1" smtClean="0"/>
              <a:t>prosth</a:t>
            </a:r>
            <a:r>
              <a:rPr lang="en-US" sz="1100" dirty="0" smtClean="0"/>
              <a:t> dev/</a:t>
            </a:r>
            <a:r>
              <a:rPr lang="en-US" sz="1100" dirty="0" err="1" smtClean="0"/>
              <a:t>grft</a:t>
            </a:r>
            <a:r>
              <a:rPr lang="en-US" sz="1100" dirty="0" smtClean="0"/>
              <a:t>, sequela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82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580"/>
            <a:ext cx="12099798" cy="39311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6988" y="4880094"/>
            <a:ext cx="547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https://athena.ohdsi.org/search-terms/terms/45594919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402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OMOP / FHIR Vocabulary Translations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Davera Gabriel</dc:creator>
  <cp:lastModifiedBy>Davera Gabriel</cp:lastModifiedBy>
  <cp:revision>11</cp:revision>
  <dcterms:created xsi:type="dcterms:W3CDTF">2021-11-15T16:48:56Z</dcterms:created>
  <dcterms:modified xsi:type="dcterms:W3CDTF">2021-11-15T17:59:50Z</dcterms:modified>
</cp:coreProperties>
</file>