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72" autoAdjust="0"/>
  </p:normalViewPr>
  <p:slideViewPr>
    <p:cSldViewPr showGuides="1">
      <p:cViewPr>
        <p:scale>
          <a:sx n="79" d="100"/>
          <a:sy n="79" d="100"/>
        </p:scale>
        <p:origin x="-3016" y="-2904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12/14/18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hyperlink" Target="https://open-mpi.org/downloads" TargetMode="External"/><Relationship Id="rId13" Type="http://schemas.openxmlformats.org/officeDocument/2006/relationships/image" Target="../media/image11.em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hyperlink" Target="https://github.com/Qthreads" TargetMode="External"/><Relationship Id="rId17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89670"/>
              </p:ext>
            </p:extLst>
          </p:nvPr>
        </p:nvGraphicFramePr>
        <p:xfrm>
          <a:off x="1563057" y="12634882"/>
          <a:ext cx="17407199" cy="5722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2511">
                  <a:extLst>
                    <a:ext uri="{9D8B030D-6E8A-4147-A177-3AD203B41FA5}">
                      <a16:colId xmlns:a16="http://schemas.microsoft.com/office/drawing/2014/main" xmlns="" val="2982164532"/>
                    </a:ext>
                  </a:extLst>
                </a:gridCol>
                <a:gridCol w="8027289">
                  <a:extLst>
                    <a:ext uri="{9D8B030D-6E8A-4147-A177-3AD203B41FA5}">
                      <a16:colId xmlns:a16="http://schemas.microsoft.com/office/drawing/2014/main" xmlns="" val="2057548479"/>
                    </a:ext>
                  </a:extLst>
                </a:gridCol>
                <a:gridCol w="3767399">
                  <a:extLst>
                    <a:ext uri="{9D8B030D-6E8A-4147-A177-3AD203B41FA5}">
                      <a16:colId xmlns:a16="http://schemas.microsoft.com/office/drawing/2014/main" xmlns="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xmlns="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xmlns="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xmlns="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xmlns="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7205754" y="11598448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3113056-E70B-4B91-9AD5-F49E1BA98544}"/>
              </a:ext>
            </a:extLst>
          </p:cNvPr>
          <p:cNvSpPr txBox="1"/>
          <p:nvPr/>
        </p:nvSpPr>
        <p:spPr>
          <a:xfrm>
            <a:off x="13003880" y="19964400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03399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xmlns="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1230844" y="21945600"/>
            <a:ext cx="9955303" cy="2754600"/>
          </a:xfrm>
          <a:prstGeom prst="rect">
            <a:avLst/>
          </a:prstGeom>
        </p:spPr>
        <p:txBody>
          <a:bodyPr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Modify the OpenMP LLVM compiler to interface with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Data exchange between the MPI and OpenMP runtimes via </a:t>
            </a:r>
            <a:r>
              <a:rPr lang="en-US" sz="2400" dirty="0" err="1"/>
              <a:t>PMIx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a placement policy based on the number of MPI ranks and available cores/HT per node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Beginning to conduct joint experiments for evaluation and implementation of more advanced policies (collaboration with ECP SOLLVE project)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CD4315-7CD9-4334-B782-C50CE5885067}"/>
              </a:ext>
            </a:extLst>
          </p:cNvPr>
          <p:cNvSpPr txBox="1"/>
          <p:nvPr/>
        </p:nvSpPr>
        <p:spPr>
          <a:xfrm>
            <a:off x="2980880" y="24782636"/>
            <a:ext cx="6455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2209046" y="207264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xmlns="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0" y="22098000"/>
            <a:ext cx="6009100" cy="5247439"/>
          </a:xfrm>
        </p:spPr>
        <p:txBody>
          <a:bodyPr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Collaborations with ECP </a:t>
            </a:r>
            <a:r>
              <a:rPr lang="en-US" sz="2400" dirty="0" err="1"/>
              <a:t>Qthreads</a:t>
            </a:r>
            <a:r>
              <a:rPr lang="en-US" sz="2400" dirty="0"/>
              <a:t> project and EU Intertwine 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174B15DF-5876-458D-8D04-3ABC0E34C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2892" y="22098000"/>
            <a:ext cx="5809657" cy="383483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9EC404E-A6A7-49E4-9062-59DB4DBBB84A}"/>
              </a:ext>
            </a:extLst>
          </p:cNvPr>
          <p:cNvSpPr txBox="1"/>
          <p:nvPr/>
        </p:nvSpPr>
        <p:spPr>
          <a:xfrm>
            <a:off x="17192891" y="25910570"/>
            <a:ext cx="604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/>
              <a:t>ECP </a:t>
            </a:r>
            <a:r>
              <a:rPr lang="en-US" sz="2000" dirty="0" err="1"/>
              <a:t>miniapp</a:t>
            </a:r>
            <a:r>
              <a:rPr lang="en-US" sz="2000" dirty="0"/>
              <a:t> running on a KNL with MPI procs x threads, with 4 MPI procs to 1 MPI proc. The </a:t>
            </a:r>
            <a:r>
              <a:rPr lang="en-US" sz="2000" dirty="0" err="1"/>
              <a:t>miniapp</a:t>
            </a:r>
            <a:r>
              <a:rPr lang="en-US" sz="2000" dirty="0"/>
              <a:t> is controlled for noise and artificial noise injected to demonstrate good performance in practice (real noise on systems is in the 3% range).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F328EC6-CD0A-48D0-8CC7-787BA368D01B}"/>
              </a:ext>
            </a:extLst>
          </p:cNvPr>
          <p:cNvSpPr txBox="1"/>
          <p:nvPr/>
        </p:nvSpPr>
        <p:spPr>
          <a:xfrm>
            <a:off x="14766804" y="27464468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xmlns="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24932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xmlns="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3561057" y="36319088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094CA84-8B18-40C3-96F8-6A3414C96E40}"/>
              </a:ext>
            </a:extLst>
          </p:cNvPr>
          <p:cNvSpPr txBox="1"/>
          <p:nvPr/>
        </p:nvSpPr>
        <p:spPr>
          <a:xfrm>
            <a:off x="17044602" y="4019044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Connections: </a:t>
            </a:r>
            <a:r>
              <a:rPr lang="en-US" sz="2000" dirty="0" err="1">
                <a:solidFill>
                  <a:schemeClr val="tx2"/>
                </a:solidFill>
              </a:rPr>
              <a:t>PMIx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xmlns="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7754600" y="27753920"/>
            <a:ext cx="9067800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xmlns="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997411" y="29239038"/>
            <a:ext cx="6407630" cy="4315004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vendor </a:t>
            </a:r>
            <a:r>
              <a:rPr lang="en-US" dirty="0" err="1"/>
              <a:t>impls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0" y="2776329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24971" y="3112166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xmlns="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23239962" y="20726400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xmlns="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3622000" y="22174200"/>
            <a:ext cx="6553200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4BAFCC9-89AE-4A05-B324-1B512AF39CC8}"/>
              </a:ext>
            </a:extLst>
          </p:cNvPr>
          <p:cNvSpPr txBox="1"/>
          <p:nvPr/>
        </p:nvSpPr>
        <p:spPr>
          <a:xfrm>
            <a:off x="2637884" y="34316993"/>
            <a:ext cx="5765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EXAALT, QMCPACK,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1D4A748-ADB3-4558-83E9-97EDDD622AD5}"/>
              </a:ext>
            </a:extLst>
          </p:cNvPr>
          <p:cNvSpPr txBox="1"/>
          <p:nvPr/>
        </p:nvSpPr>
        <p:spPr>
          <a:xfrm>
            <a:off x="6796479" y="39778292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xmlns="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172760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xmlns="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8135600" y="36209667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2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7E9BA2E-C648-4C3C-976B-18E637C3765F}"/>
              </a:ext>
            </a:extLst>
          </p:cNvPr>
          <p:cNvSpPr txBox="1"/>
          <p:nvPr/>
        </p:nvSpPr>
        <p:spPr>
          <a:xfrm>
            <a:off x="20207300" y="38938200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59448ABB-FBB3-481D-AC9E-245FC2C9B02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0727402" y="27629188"/>
            <a:ext cx="2793738" cy="1478606"/>
          </a:xfrm>
          <a:prstGeom prst="rect">
            <a:avLst/>
          </a:prstGeom>
        </p:spPr>
      </p:pic>
      <p:sp>
        <p:nvSpPr>
          <p:cNvPr id="123" name="Title 1">
            <a:extLst>
              <a:ext uri="{FF2B5EF4-FFF2-40B4-BE49-F238E27FC236}">
                <a16:creationId xmlns:a16="http://schemas.microsoft.com/office/drawing/2014/main" xmlns="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263040" y="26215350"/>
            <a:ext cx="7890910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xmlns="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735802" y="27842173"/>
            <a:ext cx="81701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Recently delivered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State-of-the-art research in </a:t>
            </a:r>
            <a:r>
              <a:rPr lang="en-US" sz="2000" b="1" dirty="0"/>
              <a:t>resilient collective algorithms and failure detection implementation</a:t>
            </a:r>
          </a:p>
          <a:p>
            <a:pPr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lvl="1" fontAlgn="auto">
              <a:spcAft>
                <a:spcPts val="0"/>
              </a:spcAft>
            </a:pPr>
            <a:r>
              <a:rPr lang="en-US" sz="1572" b="1" dirty="0"/>
              <a:t>Large application community</a:t>
            </a:r>
            <a:r>
              <a:rPr lang="en-US" sz="1572" dirty="0"/>
              <a:t> using Open MPI ULFM to explore resilience in HPC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  <a:p>
            <a:pPr lvl="1" fontAlgn="auto">
              <a:spcAft>
                <a:spcPts val="0"/>
              </a:spcAft>
            </a:pPr>
            <a:endParaRPr lang="en-US" sz="2000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7EBFB1B-D005-4F9E-BCA9-FD5882D9AE68}"/>
              </a:ext>
            </a:extLst>
          </p:cNvPr>
          <p:cNvGrpSpPr/>
          <p:nvPr/>
        </p:nvGrpSpPr>
        <p:grpSpPr>
          <a:xfrm>
            <a:off x="10004659" y="29518667"/>
            <a:ext cx="7600956" cy="4813737"/>
            <a:chOff x="31121635" y="22280119"/>
            <a:chExt cx="7600956" cy="481373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F12D57FC-CBA3-4737-A4AE-1911760DA629}"/>
                </a:ext>
              </a:extLst>
            </p:cNvPr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35" y="24529785"/>
              <a:ext cx="7600949" cy="2564071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C03CEB93-9352-45BA-B18C-8C1254D4CFE0}"/>
                </a:ext>
              </a:extLst>
            </p:cNvPr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42" y="22280119"/>
              <a:ext cx="7600949" cy="2373671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20450076" y="11638673"/>
            <a:ext cx="891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Companion Project</a:t>
            </a:r>
            <a:r>
              <a:rPr lang="en-US" sz="4800" b="1" smtClean="0"/>
              <a:t>: Qthreads</a:t>
            </a:r>
            <a:endParaRPr lang="en-US" sz="4800" b="1" dirty="0"/>
          </a:p>
        </p:txBody>
      </p:sp>
      <p:sp>
        <p:nvSpPr>
          <p:cNvPr id="47" name="Content Placeholder 11">
            <a:extLst>
              <a:ext uri="{FF2B5EF4-FFF2-40B4-BE49-F238E27FC236}">
                <a16:creationId xmlns:a16="http://schemas.microsoft.com/office/drawing/2014/main" xmlns="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2634881"/>
            <a:ext cx="3263901" cy="5722621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/>
              <a:t>Closely-related ECP ST project soon merging into OMPI-X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Focuses on coupling MPI with Qthreads, a user-level lightweight threading library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Using Qthreads with MPI </a:t>
            </a:r>
            <a:r>
              <a:rPr lang="en-US" sz="2400" dirty="0" err="1" smtClean="0"/>
              <a:t>Finepoints</a:t>
            </a:r>
            <a:r>
              <a:rPr lang="en-US" sz="2400" dirty="0" smtClean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Investigating use of Qthreads in lieu of </a:t>
            </a:r>
            <a:r>
              <a:rPr lang="en-US" sz="2400" dirty="0" err="1" smtClean="0"/>
              <a:t>pthreads</a:t>
            </a:r>
            <a:r>
              <a:rPr lang="en-US" sz="2400" dirty="0" smtClean="0"/>
              <a:t> as an Open MPI threading layer.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/>
              <a:t>Qthreads online at </a:t>
            </a:r>
            <a:r>
              <a:rPr lang="en-US" sz="2400" dirty="0" smtClean="0">
                <a:hlinkClick r:id="rId16"/>
              </a:rPr>
              <a:t>github.com/Qthreads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729" y="13108202"/>
            <a:ext cx="5564735" cy="3937000"/>
          </a:xfrm>
          <a:prstGeom prst="rect">
            <a:avLst/>
          </a:prstGeom>
        </p:spPr>
      </p:pic>
      <p:sp>
        <p:nvSpPr>
          <p:cNvPr id="50" name="Content Placeholder 11">
            <a:extLst>
              <a:ext uri="{FF2B5EF4-FFF2-40B4-BE49-F238E27FC236}">
                <a16:creationId xmlns:a16="http://schemas.microsoft.com/office/drawing/2014/main" xmlns="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0345399" y="14225401"/>
            <a:ext cx="3309696" cy="3815595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55400" y="16981565"/>
            <a:ext cx="4837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baseline </a:t>
            </a:r>
            <a:r>
              <a:rPr lang="en-US" sz="2000" dirty="0"/>
              <a:t>test </a:t>
            </a:r>
            <a:r>
              <a:rPr lang="en-US" sz="2000" dirty="0" smtClean="0"/>
              <a:t>shows the </a:t>
            </a:r>
            <a:r>
              <a:rPr lang="en-US" sz="2000" dirty="0" err="1" smtClean="0"/>
              <a:t>Finepoints</a:t>
            </a:r>
            <a:r>
              <a:rPr lang="en-US" sz="2000" dirty="0" smtClean="0"/>
              <a:t> </a:t>
            </a:r>
            <a:r>
              <a:rPr lang="en-US" sz="2000" dirty="0"/>
              <a:t>library </a:t>
            </a:r>
            <a:r>
              <a:rPr lang="en-US" sz="2000" dirty="0" smtClean="0"/>
              <a:t>performing similarly with Qthreads and with OpenMP (2 nodes, 1 process / node , 64 </a:t>
            </a:r>
            <a:r>
              <a:rPr lang="en-US" sz="2000" dirty="0"/>
              <a:t>threads /</a:t>
            </a:r>
            <a:r>
              <a:rPr lang="en-US" sz="2000" dirty="0" smtClean="0"/>
              <a:t> </a:t>
            </a:r>
            <a:r>
              <a:rPr lang="en-US" sz="2000" dirty="0"/>
              <a:t>MPI </a:t>
            </a:r>
            <a:r>
              <a:rPr lang="en-US" sz="2000" dirty="0" smtClean="0"/>
              <a:t>process).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812929" y="12558103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POC: Stephen Olivier </a:t>
            </a:r>
            <a:r>
              <a:rPr lang="en-US" sz="2400" dirty="0" smtClean="0"/>
              <a:t>(SNL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19847</TotalTime>
  <Words>857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Arial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Olivier, Stephen Lecler</cp:lastModifiedBy>
  <cp:revision>1852</cp:revision>
  <cp:lastPrinted>2014-07-14T22:43:19Z</cp:lastPrinted>
  <dcterms:created xsi:type="dcterms:W3CDTF">2008-12-10T13:33:36Z</dcterms:created>
  <dcterms:modified xsi:type="dcterms:W3CDTF">2018-12-14T20:02:19Z</dcterms:modified>
</cp:coreProperties>
</file>