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32"/>
    <a:srgbClr val="105567"/>
    <a:srgbClr val="FF8000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62"/>
  </p:normalViewPr>
  <p:slideViewPr>
    <p:cSldViewPr showGuides="1">
      <p:cViewPr varScale="1">
        <p:scale>
          <a:sx n="74" d="100"/>
          <a:sy n="74" d="100"/>
        </p:scale>
        <p:origin x="76" y="156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2AFA4-5864-1044-9379-114D0D37BB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23A015-8D9C-0A4E-B2F7-DA5B0282292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44475" y="2835275"/>
            <a:ext cx="14141450" cy="1554163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7" name="Picture 11" descr="openmpi_logo-onl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25146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097280" y="2926080"/>
            <a:ext cx="1243584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44475" y="7497763"/>
            <a:ext cx="3048000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13125" y="7497763"/>
            <a:ext cx="7804150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/>
            </a:lvl1pPr>
          </a:lstStyle>
          <a:p>
            <a:endParaRPr lang="en-US" alt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37925" y="7497763"/>
            <a:ext cx="3048000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chemeClr val="accent1"/>
                </a:solidFill>
              </a:defRPr>
            </a:lvl1pPr>
          </a:lstStyle>
          <a:p>
            <a:fld id="{8A3D4DFA-6881-CE4F-A794-7A15AC7DAD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9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4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0" y="457200"/>
            <a:ext cx="3322320" cy="7589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457200"/>
            <a:ext cx="9723120" cy="7589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53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243584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1520" y="2194560"/>
            <a:ext cx="6522720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2194560"/>
            <a:ext cx="6522720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9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5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94560"/>
            <a:ext cx="6522720" cy="585216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2194560"/>
            <a:ext cx="6522720" cy="585216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76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99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25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1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25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9925" y="2133600"/>
            <a:ext cx="1329055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244475" y="365125"/>
            <a:ext cx="14141450" cy="155575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457200"/>
            <a:ext cx="12436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9" name="Picture 8" descr="ompi logo watermar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209800"/>
            <a:ext cx="5919787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65" charset="0"/>
        </a:defRPr>
      </a:lvl9pPr>
    </p:titleStyle>
    <p:bodyStyle>
      <a:lvl1pPr marL="488950" indent="-4889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46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1060450" indent="-4079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4000">
          <a:solidFill>
            <a:schemeClr val="tx1"/>
          </a:solidFill>
          <a:latin typeface="+mn-lt"/>
          <a:ea typeface="ＭＳ Ｐゴシック" pitchFamily="-65" charset="-128"/>
        </a:defRPr>
      </a:lvl2pPr>
      <a:lvl3pPr marL="1631950" indent="-3254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3400">
          <a:solidFill>
            <a:schemeClr val="tx1"/>
          </a:solidFill>
          <a:latin typeface="+mn-lt"/>
          <a:ea typeface="ＭＳ Ｐゴシック" pitchFamily="-65" charset="-128"/>
        </a:defRPr>
      </a:lvl3pPr>
      <a:lvl4pPr marL="2284413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900">
          <a:solidFill>
            <a:schemeClr val="tx1"/>
          </a:solidFill>
          <a:latin typeface="+mn-lt"/>
          <a:ea typeface="ＭＳ Ｐゴシック" pitchFamily="-65" charset="-128"/>
        </a:defRPr>
      </a:lvl4pPr>
      <a:lvl5pPr marL="2938463" indent="-3254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5pPr>
      <a:lvl6pPr marL="3592106" indent="-326555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6pPr>
      <a:lvl7pPr marL="4245216" indent="-326555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7pPr>
      <a:lvl8pPr marL="4898327" indent="-326555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8pPr>
      <a:lvl9pPr marL="5551437" indent="-326555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\\localhost\See%20https\::github.com:pmix:pmix:pull:69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open-mpi/ompi/wiki/Jenkins-Build-Agen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xascale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11"/>
          <p:cNvSpPr>
            <a:spLocks noGrp="1"/>
          </p:cNvSpPr>
          <p:nvPr>
            <p:ph type="subTitle" idx="1"/>
          </p:nvPr>
        </p:nvSpPr>
        <p:spPr>
          <a:xfrm>
            <a:off x="2193925" y="4664075"/>
            <a:ext cx="10242550" cy="21018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David E. Bernholdt, ORNL</a:t>
            </a:r>
          </a:p>
          <a:p>
            <a:r>
              <a:rPr lang="en-US" sz="2400" i="1" dirty="0">
                <a:latin typeface="+mj-lt"/>
              </a:rPr>
              <a:t>for the OMPI-X team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96963" y="2925763"/>
            <a:ext cx="12436475" cy="1371600"/>
          </a:xfrm>
        </p:spPr>
        <p:txBody>
          <a:bodyPr/>
          <a:lstStyle/>
          <a:p>
            <a:r>
              <a:rPr lang="en-US" sz="6000" dirty="0"/>
              <a:t>Open MPI for </a:t>
            </a:r>
            <a:r>
              <a:rPr lang="en-US" sz="6000" dirty="0" err="1"/>
              <a:t>Exascale</a:t>
            </a:r>
            <a:r>
              <a:rPr lang="en-US" sz="6000" dirty="0"/>
              <a:t> (OMPI-X)</a:t>
            </a:r>
            <a:endParaRPr lang="en-US" altLang="en-US" sz="6000" dirty="0">
              <a:ea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6CD44B-1E21-410E-B82D-B6ACDD4BF640}"/>
              </a:ext>
            </a:extLst>
          </p:cNvPr>
          <p:cNvGrpSpPr/>
          <p:nvPr/>
        </p:nvGrpSpPr>
        <p:grpSpPr>
          <a:xfrm>
            <a:off x="3177632" y="5905312"/>
            <a:ext cx="8721600" cy="495488"/>
            <a:chOff x="3177632" y="5269584"/>
            <a:chExt cx="8721600" cy="4954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BE0A-1FEB-4F31-B8B9-26E6D4CF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632" y="5279631"/>
              <a:ext cx="941832" cy="4753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1CFEDD-C53D-42DF-B61A-A8DD3D178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425" y="5271050"/>
              <a:ext cx="923544" cy="4925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C7AED4-3C17-454B-A04F-33E1787C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444" y="5378120"/>
              <a:ext cx="1581912" cy="2784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F67ADC-02E1-4D46-8F82-BC76E60E7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814" y="5308769"/>
              <a:ext cx="1088136" cy="4171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F1E646-AC7F-4265-9225-F31E233E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939" y="5269584"/>
              <a:ext cx="914400" cy="4954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020701-6555-4038-A5CD-3BDBA43CF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4832" y="5276371"/>
              <a:ext cx="914400" cy="48191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2137EC8-56F7-420F-9B01-607F2A8B0F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80" y="6749596"/>
            <a:ext cx="2050840" cy="9354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F2BD1-F89C-4DA4-A0BB-C93A0814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Implement, demonstrate, and evaluate prototype of MPI Sessions proposal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404AA-D532-4BD4-BB25-3E9B2529D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457DC-C705-4793-AD03-A13E5569B5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The proposed Sessions extensions to the MPI standard is intended to provide a tighter integration with the underlying runtime used by an MPI implementation, as well as provide a more scalable mechanism for applications to specify communication requirements than is currently supported by the MPI standard.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BA6FDF-8486-4D25-BED4-DBAACFAB5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Recent Progress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2CF44B-B1D8-4F8D-9A5E-408D319FC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32040" y="2609850"/>
            <a:ext cx="6588759" cy="4741546"/>
          </a:xfrm>
        </p:spPr>
        <p:txBody>
          <a:bodyPr/>
          <a:lstStyle/>
          <a:p>
            <a:r>
              <a:rPr lang="en-US" sz="2400" dirty="0"/>
              <a:t>The Sessions working group has been using feedback from Martin Schulz’s presentation at the September ‘17 MPI Forum to consider alternatives to the original Sessions proposal.  </a:t>
            </a:r>
          </a:p>
          <a:p>
            <a:pPr lvl="1"/>
            <a:r>
              <a:rPr lang="en-US" sz="2000" dirty="0"/>
              <a:t>The WG is considering reusing concepts from the endpoint proposal to support important Sessions concepts like isolation, etc.</a:t>
            </a:r>
          </a:p>
          <a:p>
            <a:r>
              <a:rPr lang="en-US" sz="2400" dirty="0"/>
              <a:t>The WG is working with the </a:t>
            </a:r>
            <a:r>
              <a:rPr lang="en-US" sz="2400" dirty="0" err="1"/>
              <a:t>PMIx</a:t>
            </a:r>
            <a:r>
              <a:rPr lang="en-US" sz="2400" dirty="0"/>
              <a:t> group to ensure </a:t>
            </a:r>
            <a:r>
              <a:rPr lang="en-US" sz="2400" dirty="0" err="1"/>
              <a:t>PMIx</a:t>
            </a:r>
            <a:r>
              <a:rPr lang="en-US" sz="2400" dirty="0"/>
              <a:t> will have hooks in place to support implementing Sessions (or whatever it ends up being called) in Open MPI -   </a:t>
            </a:r>
            <a:r>
              <a:rPr lang="en-US" sz="2400" dirty="0">
                <a:hlinkClick r:id="rId2" action="ppaction://hlinkfile"/>
              </a:rPr>
              <a:t>https://github.com/pmix/pmix/pull/69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B9EC7-7886-44D8-A2CF-F54D2E27E4FB}"/>
              </a:ext>
            </a:extLst>
          </p:cNvPr>
          <p:cNvSpPr txBox="1"/>
          <p:nvPr/>
        </p:nvSpPr>
        <p:spPr>
          <a:xfrm>
            <a:off x="731520" y="6669481"/>
            <a:ext cx="4777409" cy="683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Survey</a:t>
            </a:r>
            <a:r>
              <a:rPr lang="en-US" sz="1800" dirty="0">
                <a:solidFill>
                  <a:schemeClr val="accent1"/>
                </a:solidFill>
              </a:rPr>
              <a:t>: interest in job-to-job communication capabilities, could be facilitated by Sessions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3FA360-36FE-4BCD-ADB1-643C8AA42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9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06A989-810C-49C9-A234-458DEB67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OpenMPI</a:t>
            </a:r>
            <a:r>
              <a:rPr lang="en-US" sz="5400" dirty="0"/>
              <a:t> Performance Improvements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21C55-A131-4448-B5C8-9944078B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5" y="2133600"/>
            <a:ext cx="13290550" cy="5851525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2400" dirty="0"/>
              <a:t>Developed native one-sided (RMA) component for OMPI</a:t>
            </a:r>
          </a:p>
          <a:p>
            <a:pPr marL="285750" indent="-285750">
              <a:lnSpc>
                <a:spcPct val="90000"/>
              </a:lnSpc>
            </a:pPr>
            <a:r>
              <a:rPr lang="en-US" sz="2400" dirty="0"/>
              <a:t>Significantly improved performance over previous method</a:t>
            </a:r>
          </a:p>
          <a:p>
            <a:pPr marL="285750" indent="-285750">
              <a:lnSpc>
                <a:spcPct val="90000"/>
              </a:lnSpc>
            </a:pPr>
            <a:r>
              <a:rPr lang="en-US" sz="2400" dirty="0" err="1"/>
              <a:t>MiniFE</a:t>
            </a:r>
            <a:r>
              <a:rPr lang="en-US" sz="2400" dirty="0"/>
              <a:t> now scales to full size of Trinity Haswell nodes</a:t>
            </a:r>
          </a:p>
          <a:p>
            <a:pPr marL="285750" indent="-285750">
              <a:lnSpc>
                <a:spcPct val="90000"/>
              </a:lnSpc>
            </a:pPr>
            <a:r>
              <a:rPr lang="en-US" sz="2400" dirty="0"/>
              <a:t>Latencies and throughputs are comparable to vendor optimized MPI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34C824-769A-4847-A90A-7D6FF863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1962133"/>
            <a:ext cx="3713668" cy="6194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E369D-DA88-4B5E-9461-117084C8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340818"/>
            <a:ext cx="5239659" cy="3635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81CDA-365F-4936-8E47-6237E299B231}"/>
              </a:ext>
            </a:extLst>
          </p:cNvPr>
          <p:cNvSpPr txBox="1"/>
          <p:nvPr/>
        </p:nvSpPr>
        <p:spPr>
          <a:xfrm>
            <a:off x="669925" y="7336667"/>
            <a:ext cx="557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See also George </a:t>
            </a:r>
            <a:r>
              <a:rPr lang="en-US" sz="2400" i="1" dirty="0" err="1"/>
              <a:t>Bosilca’s</a:t>
            </a:r>
            <a:r>
              <a:rPr lang="en-US" sz="2400" i="1" dirty="0"/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046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15F1-467F-4246-BC3D-8D4E2DB1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Memory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E6F8-4433-4D09-AC0B-A1A2AC14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5" y="2133600"/>
            <a:ext cx="7788275" cy="58515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Motivation and Goals</a:t>
            </a:r>
          </a:p>
          <a:p>
            <a:pPr marL="285664" indent="-285664"/>
            <a:r>
              <a:rPr lang="en-US" sz="2400" dirty="0">
                <a:ea typeface="Arial" charset="0"/>
                <a:cs typeface="Arial" charset="0"/>
              </a:rPr>
              <a:t>Architectural Awareness</a:t>
            </a:r>
          </a:p>
          <a:p>
            <a:pPr marL="285664" indent="-285664"/>
            <a:r>
              <a:rPr lang="en-US" sz="2400" dirty="0">
                <a:ea typeface="Arial" charset="0"/>
                <a:cs typeface="Arial" charset="0"/>
              </a:rPr>
              <a:t>Adapting to Fabric including Topology and Concerns</a:t>
            </a:r>
          </a:p>
          <a:p>
            <a:pPr marL="285664" indent="-285664"/>
            <a:r>
              <a:rPr lang="en-US" sz="2400" dirty="0">
                <a:ea typeface="Arial" charset="0"/>
                <a:cs typeface="Arial" charset="0"/>
              </a:rPr>
              <a:t>Adapting to Deep Memories and new Memory Layers</a:t>
            </a:r>
          </a:p>
          <a:p>
            <a:pPr marL="285664" indent="-285664"/>
            <a:r>
              <a:rPr lang="en-US" sz="2400" dirty="0">
                <a:ea typeface="Arial" charset="0"/>
                <a:cs typeface="Arial" charset="0"/>
              </a:rPr>
              <a:t>Take advantage of available architecture strengths &amp; do it automatically when possible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00C2D9-FD46-4489-9AE9-876076AD975C}"/>
              </a:ext>
            </a:extLst>
          </p:cNvPr>
          <p:cNvGrpSpPr/>
          <p:nvPr/>
        </p:nvGrpSpPr>
        <p:grpSpPr>
          <a:xfrm>
            <a:off x="9067800" y="2514600"/>
            <a:ext cx="5328316" cy="3681714"/>
            <a:chOff x="6755114" y="759862"/>
            <a:chExt cx="5328316" cy="36817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E42583-BC74-4B57-AF26-E18C64054876}"/>
                </a:ext>
              </a:extLst>
            </p:cNvPr>
            <p:cNvGrpSpPr/>
            <p:nvPr/>
          </p:nvGrpSpPr>
          <p:grpSpPr>
            <a:xfrm>
              <a:off x="6755114" y="937133"/>
              <a:ext cx="5328316" cy="3504443"/>
              <a:chOff x="6756874" y="936484"/>
              <a:chExt cx="5329704" cy="3505356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53BF26B-C984-4CB6-B586-26CBD4E6D062}"/>
                  </a:ext>
                </a:extLst>
              </p:cNvPr>
              <p:cNvCxnSpPr/>
              <p:nvPr/>
            </p:nvCxnSpPr>
            <p:spPr>
              <a:xfrm flipV="1">
                <a:off x="6775553" y="936484"/>
                <a:ext cx="0" cy="3500605"/>
              </a:xfrm>
              <a:prstGeom prst="straightConnector1">
                <a:avLst/>
              </a:prstGeom>
              <a:ln w="44450"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716795-B6ED-45D8-B139-B6A357D55FA8}"/>
                  </a:ext>
                </a:extLst>
              </p:cNvPr>
              <p:cNvSpPr txBox="1"/>
              <p:nvPr/>
            </p:nvSpPr>
            <p:spPr>
              <a:xfrm rot="16200000">
                <a:off x="6457490" y="2219500"/>
                <a:ext cx="992838" cy="369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Latency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492C77A-8699-4CF3-B348-11A31613EF0E}"/>
                  </a:ext>
                </a:extLst>
              </p:cNvPr>
              <p:cNvCxnSpPr/>
              <p:nvPr/>
            </p:nvCxnSpPr>
            <p:spPr>
              <a:xfrm>
                <a:off x="6756874" y="4421048"/>
                <a:ext cx="5329704" cy="0"/>
              </a:xfrm>
              <a:prstGeom prst="straightConnector1">
                <a:avLst/>
              </a:prstGeom>
              <a:ln w="44450"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46BA1C-F993-48D0-83B1-A50EB123CCAE}"/>
                  </a:ext>
                </a:extLst>
              </p:cNvPr>
              <p:cNvSpPr txBox="1"/>
              <p:nvPr/>
            </p:nvSpPr>
            <p:spPr>
              <a:xfrm>
                <a:off x="8908848" y="4072412"/>
                <a:ext cx="1082630" cy="369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Capacity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BC00B9-D7F9-480E-A08B-37D0AB2C602D}"/>
                </a:ext>
              </a:extLst>
            </p:cNvPr>
            <p:cNvGrpSpPr/>
            <p:nvPr/>
          </p:nvGrpSpPr>
          <p:grpSpPr>
            <a:xfrm>
              <a:off x="7214622" y="759862"/>
              <a:ext cx="4092116" cy="3208788"/>
              <a:chOff x="6945705" y="295022"/>
              <a:chExt cx="4748989" cy="3723868"/>
            </a:xfrm>
          </p:grpSpPr>
          <p:sp>
            <p:nvSpPr>
              <p:cNvPr id="12" name="Triangle 8">
                <a:extLst>
                  <a:ext uri="{FF2B5EF4-FFF2-40B4-BE49-F238E27FC236}">
                    <a16:creationId xmlns:a16="http://schemas.microsoft.com/office/drawing/2014/main" id="{BD11FA95-E9FD-4351-8783-02940FB7EACD}"/>
                  </a:ext>
                </a:extLst>
              </p:cNvPr>
              <p:cNvSpPr/>
              <p:nvPr/>
            </p:nvSpPr>
            <p:spPr>
              <a:xfrm>
                <a:off x="6945705" y="295022"/>
                <a:ext cx="4748989" cy="364239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35CB238-D8DD-47F6-A83D-A8C555B5EBDA}"/>
                  </a:ext>
                </a:extLst>
              </p:cNvPr>
              <p:cNvCxnSpPr/>
              <p:nvPr/>
            </p:nvCxnSpPr>
            <p:spPr>
              <a:xfrm>
                <a:off x="8575690" y="1435425"/>
                <a:ext cx="14666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54244B7-FFDB-4C90-A90A-A9105CD309AB}"/>
                  </a:ext>
                </a:extLst>
              </p:cNvPr>
              <p:cNvCxnSpPr/>
              <p:nvPr/>
            </p:nvCxnSpPr>
            <p:spPr>
              <a:xfrm flipV="1">
                <a:off x="8022498" y="2310064"/>
                <a:ext cx="2629460" cy="12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A37A25-7E68-4F4A-ABFE-8BC0C0E3C1C3}"/>
                  </a:ext>
                </a:extLst>
              </p:cNvPr>
              <p:cNvSpPr txBox="1"/>
              <p:nvPr/>
            </p:nvSpPr>
            <p:spPr>
              <a:xfrm>
                <a:off x="9035847" y="956570"/>
                <a:ext cx="794729" cy="428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DDR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D04C75-4E66-4752-9AFA-647DBB92E310}"/>
                  </a:ext>
                </a:extLst>
              </p:cNvPr>
              <p:cNvSpPr txBox="1"/>
              <p:nvPr/>
            </p:nvSpPr>
            <p:spPr>
              <a:xfrm>
                <a:off x="9007794" y="1926789"/>
                <a:ext cx="809611" cy="428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HBM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B619ED-9A69-4FAC-AB38-D7F545E35084}"/>
                  </a:ext>
                </a:extLst>
              </p:cNvPr>
              <p:cNvCxnSpPr/>
              <p:nvPr/>
            </p:nvCxnSpPr>
            <p:spPr>
              <a:xfrm flipV="1">
                <a:off x="7444982" y="3123741"/>
                <a:ext cx="37363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1F39DF-7BD8-44D5-8DE9-06285779B019}"/>
                  </a:ext>
                </a:extLst>
              </p:cNvPr>
              <p:cNvSpPr txBox="1"/>
              <p:nvPr/>
            </p:nvSpPr>
            <p:spPr>
              <a:xfrm>
                <a:off x="8849899" y="2782763"/>
                <a:ext cx="1211441" cy="428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>
                    <a:solidFill>
                      <a:schemeClr val="accent1">
                        <a:lumMod val="75000"/>
                      </a:schemeClr>
                    </a:solidFill>
                  </a:rPr>
                  <a:t>NVM (a)</a:t>
                </a:r>
                <a:endParaRPr lang="en-US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C3D803-AEA3-47B1-B0E5-7086F766B5FD}"/>
                  </a:ext>
                </a:extLst>
              </p:cNvPr>
              <p:cNvSpPr txBox="1"/>
              <p:nvPr/>
            </p:nvSpPr>
            <p:spPr>
              <a:xfrm>
                <a:off x="8844288" y="3590272"/>
                <a:ext cx="1211441" cy="428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NVM (b)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3F50F-2E39-4CE2-AC91-B84913CC53F1}"/>
              </a:ext>
            </a:extLst>
          </p:cNvPr>
          <p:cNvSpPr/>
          <p:nvPr/>
        </p:nvSpPr>
        <p:spPr>
          <a:xfrm>
            <a:off x="2654734" y="6277356"/>
            <a:ext cx="9323908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Survey: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73% of projects expect to explicitly manage memory placement and movement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46% of projects expect to move data between different memory spaces between local and remote nodes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For example, main memory on source to non-volatile memory on destination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B7E6D6B-AFB7-4120-8EE3-74819FF51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7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DB2E-7C3E-46D8-8E0C-5829B236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Tools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0EDD-0757-483A-8EEB-4A8EAC8A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Replacement of the PMPI interface</a:t>
            </a:r>
          </a:p>
          <a:p>
            <a:pPr lvl="1"/>
            <a:r>
              <a:rPr lang="en-US" sz="2000" dirty="0"/>
              <a:t>Application developers see a need for multiple tools at run time</a:t>
            </a:r>
          </a:p>
          <a:p>
            <a:pPr lvl="1"/>
            <a:r>
              <a:rPr lang="en-US" sz="2000" dirty="0"/>
              <a:t>MPI Forum Tools Working Group is discussing how to provide the ability to intercept MPI calls and pass execution to multiple tools</a:t>
            </a:r>
          </a:p>
          <a:p>
            <a:pPr lvl="1"/>
            <a:r>
              <a:rPr lang="en-US" sz="2000" dirty="0"/>
              <a:t>OMPI-X Milestone addresses API development and prototyping </a:t>
            </a:r>
          </a:p>
          <a:p>
            <a:r>
              <a:rPr lang="en-US" sz="2800" dirty="0"/>
              <a:t>MPI_T performance variable and event interface</a:t>
            </a:r>
          </a:p>
          <a:p>
            <a:pPr lvl="1"/>
            <a:r>
              <a:rPr lang="en-US" sz="2000" dirty="0"/>
              <a:t>There is interest in internal MPI profiling data</a:t>
            </a:r>
          </a:p>
          <a:p>
            <a:pPr lvl="1"/>
            <a:r>
              <a:rPr lang="en-US" sz="2000" dirty="0"/>
              <a:t>Software-based counters are being added as MPI_T performance variables (as described by </a:t>
            </a:r>
            <a:r>
              <a:rPr lang="en-US" sz="2000" dirty="0" err="1"/>
              <a:t>Eberius</a:t>
            </a:r>
            <a:r>
              <a:rPr lang="en-US" sz="2000" dirty="0"/>
              <a:t>, </a:t>
            </a:r>
            <a:r>
              <a:rPr lang="en-US" sz="2000" dirty="0" err="1"/>
              <a:t>Patinyasakdikul</a:t>
            </a:r>
            <a:r>
              <a:rPr lang="en-US" sz="2000" dirty="0"/>
              <a:t>, </a:t>
            </a:r>
            <a:r>
              <a:rPr lang="en-US" sz="2000" dirty="0" err="1"/>
              <a:t>Bosilca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OMPI-X Milestone expands available performance variables and prototypes MPI_T event interface as per the Tools Working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A74F4-2E59-4325-B3BA-E091F1D079A3}"/>
              </a:ext>
            </a:extLst>
          </p:cNvPr>
          <p:cNvSpPr txBox="1"/>
          <p:nvPr/>
        </p:nvSpPr>
        <p:spPr>
          <a:xfrm>
            <a:off x="3505054" y="6553964"/>
            <a:ext cx="762029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chemeClr val="accent1"/>
                </a:solidFill>
              </a:rPr>
              <a:t>Survey: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27% of projects need to be able to use multiple “tools” simultaneously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52% of projects “interested” or “very interested” in MPI_T data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Load balance, memory use, and message queue info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Function call time, network counters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10FA0-4A29-4452-AB1E-491E97634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729EDC-5D81-4D7E-9ABD-0099078B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Continuous Integration Testing Infrastructure for Open MPI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FC15E-BFCA-4463-A3BD-08D375987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FC4F8-08E0-4BE5-ADB8-7F725D1AD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Enhance Continuous Integration and Nightly testing where required to ensure OMPI-X contributions to Open MPI are being sufficiently validated for correctness and performance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Especially on DOE </a:t>
            </a:r>
            <a:r>
              <a:rPr lang="en-US" sz="1800" dirty="0" err="1"/>
              <a:t>exascale</a:t>
            </a:r>
            <a:r>
              <a:rPr lang="en-US" sz="1800" dirty="0"/>
              <a:t> early access systems</a:t>
            </a:r>
          </a:p>
          <a:p>
            <a:r>
              <a:rPr lang="en-US" sz="2000" dirty="0"/>
              <a:t>Ensure Open MPI works well with ECP’s </a:t>
            </a:r>
            <a:r>
              <a:rPr lang="en-US" sz="2000" dirty="0" err="1"/>
              <a:t>Spack</a:t>
            </a:r>
            <a:r>
              <a:rPr lang="en-US" sz="2000" dirty="0"/>
              <a:t>-based install mechanism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51CF94-83DA-46BA-B4BE-20F0406A9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Recent Progress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4E1C2-916E-4909-ADC3-1113AECFEB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Helped resolve problems with using the Python client with the Open MPI MTT database server</a:t>
            </a:r>
          </a:p>
          <a:p>
            <a:r>
              <a:rPr lang="en-US" sz="2000" dirty="0"/>
              <a:t>Investigating use of the Java Web Start approach for connecting a slave node to a Jenkins server in cases where the user neither has root privilege (no access to </a:t>
            </a:r>
            <a:r>
              <a:rPr lang="en-US" sz="2000" dirty="0" err="1"/>
              <a:t>systemd</a:t>
            </a:r>
            <a:r>
              <a:rPr lang="en-US" sz="2000" dirty="0"/>
              <a:t>), and where the front end nodes do not allow for persistent crontab entries.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See </a:t>
            </a:r>
            <a:r>
              <a:rPr lang="en-US" sz="1800" dirty="0">
                <a:hlinkClick r:id="rId2"/>
              </a:rPr>
              <a:t>https://github.com/open-mpi/ompi/wiki/Jenkins-Build-Agent</a:t>
            </a:r>
            <a:endParaRPr lang="en-US" sz="1800" dirty="0"/>
          </a:p>
          <a:p>
            <a:r>
              <a:rPr lang="en-US" sz="2000" dirty="0"/>
              <a:t>For greater flexibility for </a:t>
            </a:r>
            <a:r>
              <a:rPr lang="en-US" sz="2000" dirty="0" err="1"/>
              <a:t>Spack</a:t>
            </a:r>
            <a:r>
              <a:rPr lang="en-US" sz="2000" dirty="0"/>
              <a:t> based installs,  added an independent </a:t>
            </a:r>
            <a:r>
              <a:rPr lang="en-US" sz="2000" dirty="0" err="1"/>
              <a:t>PMIx</a:t>
            </a:r>
            <a:r>
              <a:rPr lang="en-US" sz="2000" dirty="0"/>
              <a:t> </a:t>
            </a:r>
            <a:r>
              <a:rPr lang="en-US" sz="2000" dirty="0" err="1"/>
              <a:t>Spack</a:t>
            </a:r>
            <a:r>
              <a:rPr lang="en-US" sz="2000" dirty="0"/>
              <a:t> package.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Keeping </a:t>
            </a:r>
            <a:r>
              <a:rPr lang="en-US" sz="1800" dirty="0" err="1"/>
              <a:t>Spack’s</a:t>
            </a:r>
            <a:r>
              <a:rPr lang="en-US" sz="1800" dirty="0"/>
              <a:t> Open MPI package up to date with Open MPI releases.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661C4-D117-48F1-8E24-0708A50687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Acknowledgements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This research was supported by the </a:t>
            </a:r>
            <a:r>
              <a:rPr lang="en-US" sz="2000" b="1" dirty="0" err="1"/>
              <a:t>Exascale</a:t>
            </a:r>
            <a:r>
              <a:rPr lang="en-US" sz="2000" b="1" dirty="0"/>
              <a:t> Computing Project (17-SC-20-SC), a joint project of the U.S. Department of Energy’s Office of Science and National Nuclear Security Administration, responsible for delivering a capable </a:t>
            </a:r>
            <a:r>
              <a:rPr lang="en-US" sz="2000" b="1" dirty="0" err="1"/>
              <a:t>exascale</a:t>
            </a:r>
            <a:r>
              <a:rPr lang="en-US" sz="2000" b="1" dirty="0"/>
              <a:t> ecosystem, including software, applications, and hardware technology, to support the nation’s </a:t>
            </a:r>
            <a:r>
              <a:rPr lang="en-US" sz="2000" b="1" dirty="0" err="1"/>
              <a:t>exascale</a:t>
            </a:r>
            <a:r>
              <a:rPr lang="en-US" sz="2000" b="1" dirty="0"/>
              <a:t> computing imperative. </a:t>
            </a:r>
          </a:p>
          <a:p>
            <a:r>
              <a:rPr lang="en-US" sz="2000" dirty="0"/>
              <a:t>This work was carried out in part at Oak Ridge National Laboratory, managed by UT-Battelle, LLC, for the U.S. Department of Energy under contract number DE-AC05-00OR22725.</a:t>
            </a:r>
          </a:p>
          <a:p>
            <a:r>
              <a:rPr lang="en-US" sz="2000" dirty="0"/>
              <a:t>Sandia National Laboratories is a </a:t>
            </a:r>
            <a:r>
              <a:rPr lang="en-US" sz="2000" dirty="0" err="1"/>
              <a:t>multimission</a:t>
            </a:r>
            <a:r>
              <a:rPr lang="en-US" sz="2000" dirty="0"/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</a:p>
          <a:p>
            <a:r>
              <a:rPr lang="en-US" sz="2000" dirty="0"/>
              <a:t>This work was performed in part at Los Alamos National Laboratory, supported by the U.S. Department of Energy contract DE-FC02-06ER25750.</a:t>
            </a:r>
          </a:p>
          <a:p>
            <a:r>
              <a:rPr lang="en-US" sz="2000" dirty="0"/>
              <a:t>Part of this work was performed under the auspices of the U.S. Department of Energy by Lawrence Livermore National Laboratory under Contract DE-AC52-07NA27344.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D1472-6A8E-48E2-80CA-7B33ED344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168A-4142-4656-A50D-075CF675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ECP: </a:t>
            </a:r>
            <a:r>
              <a:rPr lang="en-US" dirty="0" err="1"/>
              <a:t>Exascale</a:t>
            </a:r>
            <a:r>
              <a:rPr lang="en-US" dirty="0"/>
              <a:t> Computing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A41-F7EF-494D-8F6C-37BC3144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>
                <a:hlinkClick r:id="rId2"/>
              </a:rPr>
              <a:t>https://exascaleproject.org</a:t>
            </a:r>
            <a:r>
              <a:rPr lang="en-US" sz="2800" dirty="0"/>
              <a:t> (emphasis mine)…</a:t>
            </a:r>
          </a:p>
          <a:p>
            <a:pPr marL="346075" lvl="1" indent="0"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ECP is chartered with </a:t>
            </a:r>
            <a:r>
              <a:rPr lang="en-US" sz="2000" b="1" i="1" u="sng" dirty="0">
                <a:solidFill>
                  <a:schemeClr val="accent1"/>
                </a:solidFill>
              </a:rPr>
              <a:t>accelerating delivery</a:t>
            </a:r>
            <a:r>
              <a:rPr lang="en-US" sz="2000" b="1" i="1" dirty="0">
                <a:solidFill>
                  <a:schemeClr val="accent1"/>
                </a:solidFill>
              </a:rPr>
              <a:t> of a </a:t>
            </a:r>
            <a:r>
              <a:rPr lang="en-US" sz="2000" b="1" i="1" u="sng" dirty="0">
                <a:solidFill>
                  <a:schemeClr val="accent1"/>
                </a:solidFill>
              </a:rPr>
              <a:t>capable </a:t>
            </a:r>
            <a:r>
              <a:rPr lang="en-US" sz="2000" b="1" i="1" u="sng" dirty="0" err="1">
                <a:solidFill>
                  <a:schemeClr val="accent1"/>
                </a:solidFill>
              </a:rPr>
              <a:t>exascale</a:t>
            </a:r>
            <a:r>
              <a:rPr lang="en-US" sz="2000" b="1" i="1" dirty="0">
                <a:solidFill>
                  <a:schemeClr val="accent1"/>
                </a:solidFill>
              </a:rPr>
              <a:t> computing ecosystem</a:t>
            </a:r>
            <a:r>
              <a:rPr lang="en-US" sz="2000" i="1" dirty="0">
                <a:solidFill>
                  <a:schemeClr val="accent1"/>
                </a:solidFill>
              </a:rPr>
              <a:t> to provide breakthrough modeling and simulation solutions to address the most critical challenges in scientific discovery, energy assurance, economic competitiveness, and national security.</a:t>
            </a:r>
          </a:p>
          <a:p>
            <a:pPr marL="346075" lvl="1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This role goes far beyond the limited scope of a physical computing system. ECP’s work encompasses the development of an </a:t>
            </a:r>
            <a:r>
              <a:rPr lang="en-US" sz="2000" i="1" u="sng" dirty="0">
                <a:solidFill>
                  <a:schemeClr val="accent1"/>
                </a:solidFill>
              </a:rPr>
              <a:t>entire </a:t>
            </a:r>
            <a:r>
              <a:rPr lang="en-US" sz="2000" i="1" u="sng" dirty="0" err="1">
                <a:solidFill>
                  <a:schemeClr val="accent1"/>
                </a:solidFill>
              </a:rPr>
              <a:t>exascale</a:t>
            </a:r>
            <a:r>
              <a:rPr lang="en-US" sz="2000" i="1" u="sng" dirty="0">
                <a:solidFill>
                  <a:schemeClr val="accent1"/>
                </a:solidFill>
              </a:rPr>
              <a:t> ecosystem</a:t>
            </a:r>
            <a:r>
              <a:rPr lang="en-US" sz="2000" i="1" dirty="0">
                <a:solidFill>
                  <a:schemeClr val="accent1"/>
                </a:solidFill>
              </a:rPr>
              <a:t>: applications, system software, hardware technologies and architectures, along with critical workforce development.</a:t>
            </a:r>
          </a:p>
          <a:p>
            <a:r>
              <a:rPr lang="en-US" sz="2800" dirty="0"/>
              <a:t>Funded by DOE Office of Science and NNSA, managed by the DOE laboratories</a:t>
            </a:r>
          </a:p>
          <a:p>
            <a:pPr lvl="1"/>
            <a:r>
              <a:rPr lang="en-US" sz="2000" dirty="0"/>
              <a:t>With participation by other government agencies</a:t>
            </a:r>
          </a:p>
          <a:p>
            <a:r>
              <a:rPr lang="en-US" sz="2800" dirty="0"/>
              <a:t>“</a:t>
            </a:r>
            <a:r>
              <a:rPr lang="en-US" sz="2800" dirty="0" err="1"/>
              <a:t>Exascale</a:t>
            </a:r>
            <a:r>
              <a:rPr lang="en-US" sz="2800" dirty="0"/>
              <a:t>” defined as 50x performance of current systems on applications</a:t>
            </a:r>
          </a:p>
          <a:p>
            <a:r>
              <a:rPr lang="en-US" sz="2800" dirty="0"/>
              <a:t>Expecting initial </a:t>
            </a:r>
            <a:r>
              <a:rPr lang="en-US" sz="2800" dirty="0" err="1"/>
              <a:t>exascale</a:t>
            </a:r>
            <a:r>
              <a:rPr lang="en-US" sz="2800" dirty="0"/>
              <a:t> system delivery in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0B74D-F28F-475E-A35B-83B32A2001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DBE5-CF54-4E9D-B936-DED75FCF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Our Project: Open MPI for </a:t>
            </a:r>
            <a:r>
              <a:rPr lang="en-US" sz="4400" dirty="0" err="1"/>
              <a:t>Exascale</a:t>
            </a:r>
            <a:r>
              <a:rPr lang="en-US" sz="4400" dirty="0"/>
              <a:t> (OMPI-X)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0302-F710-4319-8104-EC22C3CD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project within the ECP Software Technologies (ST) / Programming Models and Runtimes (PM) area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Ensure that the MPI standard and its specific implementation in Open MPI meet the needs of the ECP community in terms of performance, scalability, and capabilities or features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Participating in the MPI Forum to address the needs of ECP applications and libraries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Working within the Open MPI community to </a:t>
            </a:r>
          </a:p>
          <a:p>
            <a:pPr lvl="2"/>
            <a:r>
              <a:rPr lang="en-US" sz="2000" dirty="0">
                <a:solidFill>
                  <a:schemeClr val="accent1"/>
                </a:solidFill>
              </a:rPr>
              <a:t>Prototype and demonstrate </a:t>
            </a:r>
            <a:r>
              <a:rPr lang="en-US" sz="2000" dirty="0" err="1">
                <a:solidFill>
                  <a:schemeClr val="accent1"/>
                </a:solidFill>
              </a:rPr>
              <a:t>exascale</a:t>
            </a:r>
            <a:r>
              <a:rPr lang="en-US" sz="2000" dirty="0">
                <a:solidFill>
                  <a:schemeClr val="accent1"/>
                </a:solidFill>
              </a:rPr>
              <a:t>-relevant proposals under consideration by the MPI Forum</a:t>
            </a:r>
          </a:p>
          <a:p>
            <a:pPr lvl="2"/>
            <a:r>
              <a:rPr lang="en-US" sz="2000" dirty="0">
                <a:solidFill>
                  <a:schemeClr val="accent1"/>
                </a:solidFill>
              </a:rPr>
              <a:t>Improve the fundamental performance, scalability, and architectural awareness of Open MPI, particularly for </a:t>
            </a:r>
            <a:r>
              <a:rPr lang="en-US" sz="2000" dirty="0" err="1">
                <a:solidFill>
                  <a:schemeClr val="accent1"/>
                </a:solidFill>
              </a:rPr>
              <a:t>exascale</a:t>
            </a:r>
            <a:r>
              <a:rPr lang="en-US" sz="2000" dirty="0">
                <a:solidFill>
                  <a:schemeClr val="accent1"/>
                </a:solidFill>
              </a:rPr>
              <a:t>-relevant platforms and job sizes</a:t>
            </a:r>
          </a:p>
          <a:p>
            <a:r>
              <a:rPr lang="en-US" sz="3200" i="1" dirty="0"/>
              <a:t>The ECP “</a:t>
            </a:r>
            <a:r>
              <a:rPr lang="en-US" sz="3200" i="1" dirty="0" err="1"/>
              <a:t>Exascale</a:t>
            </a:r>
            <a:r>
              <a:rPr lang="en-US" sz="3200" i="1" dirty="0"/>
              <a:t> MPI” project focuses on MPICH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714A8-9AB6-4FA7-B82A-EA29B2D95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0804-7047-4348-835E-9E9E61F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OMPI-X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F6D09-35A8-4A95-85BC-82289BA666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ORNL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u="sng" dirty="0"/>
              <a:t>David Bernholdt </a:t>
            </a:r>
            <a:r>
              <a:rPr lang="en-US" sz="2400" dirty="0"/>
              <a:t>(Lead PI)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Manju Gorentla Venkata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Terry R. Jones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Thomas J. Naughton III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Geoffroy R. Vallee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LANL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Nathan Graham</a:t>
            </a:r>
            <a:endParaRPr lang="en-US" sz="2400" b="1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Evan Harvey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Nathan </a:t>
            </a:r>
            <a:r>
              <a:rPr lang="en-US" sz="2400" dirty="0" err="1"/>
              <a:t>Hjelm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Howard Pritchard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4F1DDF-383D-48CC-9FE3-428021B847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LLNL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Chris </a:t>
            </a:r>
            <a:r>
              <a:rPr lang="en-US" sz="2400" dirty="0" err="1"/>
              <a:t>Chambreau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Murali </a:t>
            </a:r>
            <a:r>
              <a:rPr lang="en-US" sz="2400" dirty="0" err="1"/>
              <a:t>Emani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Ignacio Laguna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Martin Schulz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Ron Brightwell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Ryan Grant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UTK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George </a:t>
            </a:r>
            <a:r>
              <a:rPr lang="en-US" sz="2400" b="1" dirty="0" err="1"/>
              <a:t>Bosilca</a:t>
            </a:r>
            <a:endParaRPr lang="en-US" sz="2400" b="1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Aurelian </a:t>
            </a:r>
            <a:r>
              <a:rPr lang="en-US" sz="2400" dirty="0" err="1"/>
              <a:t>Bouteiller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8289B-B447-49FB-B085-0FDA62179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4066-3AD2-4260-B302-CBE9B593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Focus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9C07-9D15-4B3D-BDA5-99DF73A1C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Runtime Interoperability for MPI+X and Beyond </a:t>
            </a:r>
            <a:r>
              <a:rPr lang="en-US" sz="2400" dirty="0"/>
              <a:t>[Vallee]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APIs for better sharing of threads between MPI and other thread-based runtimes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Intend collaboration with </a:t>
            </a:r>
            <a:r>
              <a:rPr lang="en-US" sz="2000" dirty="0" err="1"/>
              <a:t>ExaMPI</a:t>
            </a:r>
            <a:r>
              <a:rPr lang="en-US" sz="2000" dirty="0"/>
              <a:t> [MPICH] and SOLLVE [</a:t>
            </a:r>
            <a:r>
              <a:rPr lang="en-US" sz="2000" dirty="0" err="1"/>
              <a:t>OpenMP</a:t>
            </a:r>
            <a:r>
              <a:rPr lang="en-US" sz="2000" dirty="0"/>
              <a:t>]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Extending the MPI Standard to Better Support </a:t>
            </a:r>
            <a:r>
              <a:rPr lang="en-US" sz="2400" b="1" dirty="0" err="1">
                <a:solidFill>
                  <a:schemeClr val="accent1"/>
                </a:solidFill>
              </a:rPr>
              <a:t>Exascale</a:t>
            </a:r>
            <a:r>
              <a:rPr lang="en-US" sz="2400" b="1" dirty="0">
                <a:solidFill>
                  <a:schemeClr val="accent1"/>
                </a:solidFill>
              </a:rPr>
              <a:t> Architectures </a:t>
            </a:r>
            <a:r>
              <a:rPr lang="en-US" sz="2400" dirty="0"/>
              <a:t>[Grant]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Endpoints, </a:t>
            </a:r>
            <a:r>
              <a:rPr lang="en-US" sz="2000" dirty="0" err="1"/>
              <a:t>Finepoints</a:t>
            </a:r>
            <a:r>
              <a:rPr lang="en-US" sz="2000" dirty="0"/>
              <a:t>, Sessions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Open MPI Scalability and Performance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[Gorentla]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Memory footprint, collectives, message matching, one-sided, </a:t>
            </a:r>
            <a:r>
              <a:rPr lang="en-US" sz="2000" dirty="0" err="1"/>
              <a:t>PMIx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accent1"/>
                </a:solidFill>
              </a:rPr>
              <a:t>See also George’s UTK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6C8E9-C49F-4927-BB6F-E96131A7CB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Supporting More Dynamic Execution Environments </a:t>
            </a:r>
            <a:r>
              <a:rPr lang="en-US" sz="2400" dirty="0"/>
              <a:t>[Jones]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Intelligent process placement and contention management</a:t>
            </a:r>
          </a:p>
          <a:p>
            <a:r>
              <a:rPr lang="en-US" sz="2400" b="1" dirty="0"/>
              <a:t>Resilience in MPI and Open MPI </a:t>
            </a:r>
            <a:r>
              <a:rPr lang="en-US" sz="2400" dirty="0"/>
              <a:t>[</a:t>
            </a:r>
            <a:r>
              <a:rPr lang="en-US" sz="2400" dirty="0" err="1"/>
              <a:t>Bosilca</a:t>
            </a:r>
            <a:r>
              <a:rPr lang="en-US" sz="240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ULFM, </a:t>
            </a:r>
            <a:r>
              <a:rPr lang="en-US" sz="2000" dirty="0" err="1"/>
              <a:t>ReInit</a:t>
            </a:r>
            <a:r>
              <a:rPr lang="en-US" sz="2000" dirty="0"/>
              <a:t>, resilience in </a:t>
            </a:r>
            <a:r>
              <a:rPr lang="en-US" sz="2000" dirty="0" err="1"/>
              <a:t>PMIx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See George’s UTK presentation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MPI Tool Interfaces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[Schulz]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MPI_T, PMPI replacement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Quality Assurance for Open MPI and New Developments </a:t>
            </a:r>
            <a:r>
              <a:rPr lang="en-US" sz="2400" dirty="0"/>
              <a:t>[Pritchard]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Test infrastructure deployed to ECP-relevant systems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Regular testing of Open MPI and OMPI-X developments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9EB16-6E6B-4063-A124-0925A393A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6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8145C-9281-4D64-A304-399E1629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Says…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BA5F9-18C0-4B08-BC47-032D6E96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OMPI-X project recently conducted a survey of the ECP Application Development (AD) and Software Technology (ST) projects</a:t>
            </a:r>
          </a:p>
          <a:p>
            <a:r>
              <a:rPr lang="en-US" sz="2800" dirty="0"/>
              <a:t>Survey questions covered a range of topics: Application demographics, non-MPI applications, basic performance characterization, MPI usage patterns, MPI tools ecosystem, memory hierarchy details, accelerator details, resilience, use of other programming models, MPI with threads</a:t>
            </a:r>
          </a:p>
          <a:p>
            <a:r>
              <a:rPr lang="en-US" sz="2800" dirty="0"/>
              <a:t>Received a total of 77 responses (project level), 56 of which use MPI</a:t>
            </a:r>
          </a:p>
          <a:p>
            <a:r>
              <a:rPr lang="en-US" sz="2800" dirty="0"/>
              <a:t>Talk presented at </a:t>
            </a:r>
            <a:r>
              <a:rPr lang="en-US" sz="2800" dirty="0" err="1"/>
              <a:t>ExaMPI</a:t>
            </a:r>
            <a:r>
              <a:rPr lang="en-US" sz="2800" dirty="0"/>
              <a:t> Workshop paper on Sunday, paper to appear in special issue of Concurrency and Computing: Practice and Experience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A Survey of MPI Usage in the U.S. </a:t>
            </a:r>
            <a:r>
              <a:rPr lang="en-US" sz="2000" dirty="0" err="1">
                <a:solidFill>
                  <a:schemeClr val="accent1"/>
                </a:solidFill>
              </a:rPr>
              <a:t>Exascale</a:t>
            </a:r>
            <a:r>
              <a:rPr lang="en-US" sz="2000" dirty="0">
                <a:solidFill>
                  <a:schemeClr val="accent1"/>
                </a:solidFill>
              </a:rPr>
              <a:t> Computing Project, David E. Bernholdt (ORNL), Swen Boehm (ORNL),  George </a:t>
            </a:r>
            <a:r>
              <a:rPr lang="en-US" sz="2000" dirty="0" err="1">
                <a:solidFill>
                  <a:schemeClr val="accent1"/>
                </a:solidFill>
              </a:rPr>
              <a:t>Bosilca</a:t>
            </a:r>
            <a:r>
              <a:rPr lang="en-US" sz="2000" dirty="0">
                <a:solidFill>
                  <a:schemeClr val="accent1"/>
                </a:solidFill>
              </a:rPr>
              <a:t> (UTK), Manjunath Gorentla Venkata (ORNL),  Ryan E. Grant (SNL), Thomas Naughton (ORNL),  Howard P. Pritchard (LANL), Martin Schulz (LNLL, TU Munich), Geoffroy R. Vallee (ORNL)</a:t>
            </a:r>
          </a:p>
          <a:p>
            <a:r>
              <a:rPr lang="en-US" sz="2800" dirty="0"/>
              <a:t>Considering broadening survey and opening it to the wider community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CDFBA-7CE4-4BD8-A8B2-F7B77B87F5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D0C36-F555-4BA9-986A-2BB3FFF1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Runtime Interoperability for MPI+X and Beyond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70E5D-2231-455D-ACD3-786EDBF9F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and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FC9E4-4BD8-4F96-9E84-D0E54D37D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Both MPI and </a:t>
            </a:r>
            <a:r>
              <a:rPr lang="en-US" sz="2400" dirty="0" err="1"/>
              <a:t>OpenMP</a:t>
            </a:r>
            <a:r>
              <a:rPr lang="en-US" sz="2400" dirty="0"/>
              <a:t> runtimes use threads, but there is no coordination</a:t>
            </a:r>
          </a:p>
          <a:p>
            <a:r>
              <a:rPr lang="en-US" sz="2400" dirty="0"/>
              <a:t>Optimal placement of MPI ranks and threads is therefore difficult on complex architectures</a:t>
            </a:r>
          </a:p>
          <a:p>
            <a:r>
              <a:rPr lang="en-US" sz="2400" dirty="0"/>
              <a:t>Investigate runtime coordination for optimal placement of threads and MPI ranks</a:t>
            </a:r>
          </a:p>
          <a:p>
            <a:pPr lvl="1"/>
            <a:r>
              <a:rPr lang="en-US" sz="2000" dirty="0"/>
              <a:t>Data exchange between runtimes</a:t>
            </a:r>
          </a:p>
          <a:p>
            <a:pPr lvl="1"/>
            <a:r>
              <a:rPr lang="en-US" sz="2000" dirty="0"/>
              <a:t>Implement optimized placement policies</a:t>
            </a:r>
          </a:p>
          <a:p>
            <a:r>
              <a:rPr lang="en-US" sz="2400" dirty="0"/>
              <a:t>Eventually, generalize to other node-level threading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FC5789-2A16-410C-8DD8-02B858C29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Recent Progress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301C77-0B33-4CCF-B43D-814294492A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Modify the </a:t>
            </a:r>
            <a:r>
              <a:rPr lang="en-US" sz="2400" dirty="0" err="1"/>
              <a:t>OpenMP</a:t>
            </a:r>
            <a:r>
              <a:rPr lang="en-US" sz="2400" dirty="0"/>
              <a:t> LLVM compiler to interface with </a:t>
            </a:r>
            <a:r>
              <a:rPr lang="en-US" sz="2400" dirty="0" err="1"/>
              <a:t>PMIx</a:t>
            </a:r>
            <a:r>
              <a:rPr lang="en-US" sz="2400" dirty="0"/>
              <a:t> (Open MPI and some resource managers already rely on </a:t>
            </a:r>
            <a:r>
              <a:rPr lang="en-US" sz="2400" dirty="0" err="1"/>
              <a:t>PMIx</a:t>
            </a:r>
            <a:r>
              <a:rPr lang="en-US" sz="2400" dirty="0"/>
              <a:t>)</a:t>
            </a:r>
          </a:p>
          <a:p>
            <a:r>
              <a:rPr lang="en-US" sz="2400" dirty="0"/>
              <a:t>Data exchange between the MPI and </a:t>
            </a:r>
            <a:r>
              <a:rPr lang="en-US" sz="2400" dirty="0" err="1"/>
              <a:t>OpenMP</a:t>
            </a:r>
            <a:r>
              <a:rPr lang="en-US" sz="2400" dirty="0"/>
              <a:t> runtimes via </a:t>
            </a:r>
            <a:r>
              <a:rPr lang="en-US" sz="2400" dirty="0" err="1"/>
              <a:t>PMIx</a:t>
            </a:r>
            <a:endParaRPr lang="en-US" sz="2400" dirty="0"/>
          </a:p>
          <a:p>
            <a:r>
              <a:rPr lang="en-US" sz="2400" dirty="0"/>
              <a:t>Implement a placement policy based on the number of MPI ranks and available cores/HT per node</a:t>
            </a:r>
          </a:p>
          <a:p>
            <a:r>
              <a:rPr lang="en-US" sz="2400" dirty="0"/>
              <a:t>Upcoming work: evaluation and implementation of more advanced policies (collaboration with ECP SOLLVE project)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10B42-2A7D-4503-93AA-F80F0936A6D2}"/>
              </a:ext>
            </a:extLst>
          </p:cNvPr>
          <p:cNvSpPr txBox="1"/>
          <p:nvPr/>
        </p:nvSpPr>
        <p:spPr>
          <a:xfrm>
            <a:off x="4434300" y="7186547"/>
            <a:ext cx="5995481" cy="932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Survey: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86% of projects plan to use multiple threads per rank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45% use </a:t>
            </a:r>
            <a:r>
              <a:rPr lang="en-US" sz="1800" dirty="0" err="1">
                <a:solidFill>
                  <a:schemeClr val="accent1"/>
                </a:solidFill>
              </a:rPr>
              <a:t>OpenMP</a:t>
            </a:r>
            <a:r>
              <a:rPr lang="en-US" sz="1800" dirty="0">
                <a:solidFill>
                  <a:schemeClr val="accent1"/>
                </a:solidFill>
              </a:rPr>
              <a:t>; 21% use </a:t>
            </a:r>
            <a:r>
              <a:rPr lang="en-US" sz="1800" dirty="0" err="1">
                <a:solidFill>
                  <a:schemeClr val="accent1"/>
                </a:solidFill>
              </a:rPr>
              <a:t>Kokkos</a:t>
            </a:r>
            <a:r>
              <a:rPr lang="en-US" sz="1800" dirty="0">
                <a:solidFill>
                  <a:schemeClr val="accent1"/>
                </a:solidFill>
              </a:rPr>
              <a:t> or RAJA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7D6A2-A394-4C5A-9DA2-9B234DC88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9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5A8B-DFA5-46E8-8FF9-30BFE453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Finepoints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41C5AE-0261-4D0D-9AD0-01249BAB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5" y="2133600"/>
            <a:ext cx="8321675" cy="5851525"/>
          </a:xfrm>
        </p:spPr>
        <p:txBody>
          <a:bodyPr/>
          <a:lstStyle/>
          <a:p>
            <a:pPr marL="285750" indent="-285750"/>
            <a:r>
              <a:rPr lang="en-US" sz="2000" dirty="0" err="1"/>
              <a:t>Finepoints</a:t>
            </a:r>
            <a:r>
              <a:rPr lang="en-US" sz="2000" dirty="0"/>
              <a:t> provides efficient multi-threading for MPI</a:t>
            </a:r>
          </a:p>
          <a:p>
            <a:pPr marL="285750" indent="-285750"/>
            <a:r>
              <a:rPr lang="en-US" sz="2000" dirty="0"/>
              <a:t>Each thread sends a portion of a message</a:t>
            </a:r>
          </a:p>
          <a:p>
            <a:pPr marL="285750" indent="-285750"/>
            <a:r>
              <a:rPr lang="en-US" sz="2000" dirty="0"/>
              <a:t>MPI aggregates partitions and send messages efficiently</a:t>
            </a:r>
          </a:p>
          <a:p>
            <a:pPr marL="285750" indent="-285750"/>
            <a:r>
              <a:rPr lang="en-US" sz="2000" dirty="0"/>
              <a:t>Allows for early-bird overlapping where data can be sent before a traditional fork-join-send model</a:t>
            </a:r>
          </a:p>
          <a:p>
            <a:pPr marL="285750" indent="-285750"/>
            <a:r>
              <a:rPr lang="en-US" sz="2000" dirty="0"/>
              <a:t>Initial results on KNL promising, allowing high ”perceived bandwidth”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84ABB3-1D99-4F38-AFA4-E0F86AD69F78}"/>
              </a:ext>
            </a:extLst>
          </p:cNvPr>
          <p:cNvGrpSpPr/>
          <p:nvPr/>
        </p:nvGrpSpPr>
        <p:grpSpPr>
          <a:xfrm>
            <a:off x="289560" y="4648200"/>
            <a:ext cx="10694126" cy="3360920"/>
            <a:chOff x="289560" y="3418121"/>
            <a:chExt cx="10694126" cy="33609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04FF48-C45A-43BB-AAA2-B8C636215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" y="3418121"/>
              <a:ext cx="10694126" cy="300717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8D6583-1985-48D6-AD27-557D13395D62}"/>
                </a:ext>
              </a:extLst>
            </p:cNvPr>
            <p:cNvSpPr txBox="1"/>
            <p:nvPr/>
          </p:nvSpPr>
          <p:spPr>
            <a:xfrm>
              <a:off x="1948543" y="6345076"/>
              <a:ext cx="6466114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dirty="0"/>
                <a:t>Early-bird Communication Example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A02D587-6631-442D-89FE-1DBF6E56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059505"/>
            <a:ext cx="5333812" cy="3714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E2083C-50C8-4CDA-96C8-CAE05ECA979A}"/>
              </a:ext>
            </a:extLst>
          </p:cNvPr>
          <p:cNvSpPr txBox="1"/>
          <p:nvPr/>
        </p:nvSpPr>
        <p:spPr>
          <a:xfrm>
            <a:off x="11343923" y="6248470"/>
            <a:ext cx="3105135" cy="932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Survey</a:t>
            </a:r>
            <a:r>
              <a:rPr lang="en-US" sz="1800" dirty="0">
                <a:solidFill>
                  <a:schemeClr val="accent1"/>
                </a:solidFill>
              </a:rPr>
              <a:t>: 52% of projects do not need thread-level addressability on the target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99A909-BB7E-4764-90ED-4DE07BC958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32" y="7620000"/>
            <a:ext cx="1971212" cy="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13323"/>
      </p:ext>
    </p:extLst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HD:Users:bbarrett:research:ompi:ompi-docs:2006:visits:04-cisco-workshop:ompi-workshop-template.pot</Template>
  <TotalTime>3906</TotalTime>
  <Words>1448</Words>
  <Application>Microsoft Office PowerPoint</Application>
  <PresentationFormat>Custom</PresentationFormat>
  <Paragraphs>154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Wingdings</vt:lpstr>
      <vt:lpstr>ompi-workshop-template</vt:lpstr>
      <vt:lpstr>Open MPI for Exascale (OMPI-X)</vt:lpstr>
      <vt:lpstr>Acknowledgements</vt:lpstr>
      <vt:lpstr>ECP: Exascale Computing Project</vt:lpstr>
      <vt:lpstr>Our Project: Open MPI for Exascale (OMPI-X)</vt:lpstr>
      <vt:lpstr>The OMPI-X Team</vt:lpstr>
      <vt:lpstr>OMPI-X Focus Areas</vt:lpstr>
      <vt:lpstr>Survey Says…</vt:lpstr>
      <vt:lpstr>Runtime Interoperability for MPI+X and Beyond</vt:lpstr>
      <vt:lpstr>Finepoints</vt:lpstr>
      <vt:lpstr>Implement, demonstrate, and evaluate prototype of MPI Sessions proposal</vt:lpstr>
      <vt:lpstr>OpenMPI Performance Improvements</vt:lpstr>
      <vt:lpstr>Complex Memory Hierarchies</vt:lpstr>
      <vt:lpstr>MPI Tools Interfaces</vt:lpstr>
      <vt:lpstr>Continuous Integration Testing Infrastructure for Open MPI</vt:lpstr>
    </vt:vector>
  </TitlesOfParts>
  <Company>Brian Barrett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Build Systems</dc:title>
  <dc:creator>Brian Barrett</dc:creator>
  <cp:lastModifiedBy>Bernholdt, David E.</cp:lastModifiedBy>
  <cp:revision>110</cp:revision>
  <dcterms:created xsi:type="dcterms:W3CDTF">2008-11-13T15:30:00Z</dcterms:created>
  <dcterms:modified xsi:type="dcterms:W3CDTF">2017-11-16T14:40:00Z</dcterms:modified>
</cp:coreProperties>
</file>