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19"/>
  </p:notesMasterIdLst>
  <p:handoutMasterIdLst>
    <p:handoutMasterId r:id="rId20"/>
  </p:handoutMasterIdLst>
  <p:sldIdLst>
    <p:sldId id="256" r:id="rId5"/>
    <p:sldId id="308" r:id="rId6"/>
    <p:sldId id="309" r:id="rId7"/>
    <p:sldId id="311" r:id="rId8"/>
    <p:sldId id="312" r:id="rId9"/>
    <p:sldId id="313" r:id="rId10"/>
    <p:sldId id="324" r:id="rId11"/>
    <p:sldId id="320" r:id="rId12"/>
    <p:sldId id="316" r:id="rId13"/>
    <p:sldId id="321" r:id="rId14"/>
    <p:sldId id="315" r:id="rId15"/>
    <p:sldId id="317" r:id="rId16"/>
    <p:sldId id="323" r:id="rId17"/>
    <p:sldId id="325" r:id="rId18"/>
  </p:sldIdLst>
  <p:sldSz cx="12188825" cy="6858000"/>
  <p:notesSz cx="4683125" cy="8686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50" autoAdjust="0"/>
    <p:restoredTop sz="96571" autoAdjust="0"/>
  </p:normalViewPr>
  <p:slideViewPr>
    <p:cSldViewPr snapToGrid="0" showGuides="1">
      <p:cViewPr varScale="1">
        <p:scale>
          <a:sx n="98" d="100"/>
          <a:sy n="98" d="100"/>
        </p:scale>
        <p:origin x="352" y="68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736"/>
        <p:guide pos="147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029779" cy="434637"/>
          </a:xfrm>
          <a:prstGeom prst="rect">
            <a:avLst/>
          </a:prstGeom>
        </p:spPr>
        <p:txBody>
          <a:bodyPr vert="horz" lIns="74961" tIns="37480" rIns="74961" bIns="37480" rtlCol="0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652287" y="0"/>
            <a:ext cx="2029779" cy="434637"/>
          </a:xfrm>
          <a:prstGeom prst="rect">
            <a:avLst/>
          </a:prstGeom>
        </p:spPr>
        <p:txBody>
          <a:bodyPr vert="horz" lIns="74961" tIns="37480" rIns="74961" bIns="37480" rtlCol="0"/>
          <a:lstStyle>
            <a:lvl1pPr algn="r">
              <a:defRPr sz="900"/>
            </a:lvl1pPr>
          </a:lstStyle>
          <a:p>
            <a:fld id="{0B842F42-2CE9-4E35-95C1-410DC08A50B1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250680"/>
            <a:ext cx="2029779" cy="434637"/>
          </a:xfrm>
          <a:prstGeom prst="rect">
            <a:avLst/>
          </a:prstGeom>
        </p:spPr>
        <p:txBody>
          <a:bodyPr vert="horz" lIns="74961" tIns="37480" rIns="74961" bIns="37480" rtlCol="0" anchor="b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652287" y="8250680"/>
            <a:ext cx="2029779" cy="434637"/>
          </a:xfrm>
          <a:prstGeom prst="rect">
            <a:avLst/>
          </a:prstGeom>
        </p:spPr>
        <p:txBody>
          <a:bodyPr vert="horz" lIns="74961" tIns="37480" rIns="74961" bIns="37480" rtlCol="0" anchor="b"/>
          <a:lstStyle>
            <a:lvl1pPr algn="r">
              <a:defRPr sz="9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029779" cy="434637"/>
          </a:xfrm>
          <a:prstGeom prst="rect">
            <a:avLst/>
          </a:prstGeom>
        </p:spPr>
        <p:txBody>
          <a:bodyPr vert="horz" lIns="74961" tIns="37480" rIns="74961" bIns="37480" rtlCol="0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52287" y="0"/>
            <a:ext cx="2029779" cy="434637"/>
          </a:xfrm>
          <a:prstGeom prst="rect">
            <a:avLst/>
          </a:prstGeom>
        </p:spPr>
        <p:txBody>
          <a:bodyPr vert="horz" lIns="74961" tIns="37480" rIns="74961" bIns="37480" rtlCol="0"/>
          <a:lstStyle>
            <a:lvl1pPr algn="r">
              <a:defRPr sz="900"/>
            </a:lvl1pPr>
          </a:lstStyle>
          <a:p>
            <a:fld id="{6F282904-F315-4730-8D91-37D99E141A6F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52450" y="650875"/>
            <a:ext cx="5788025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4961" tIns="37480" rIns="74961" bIns="374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8737" y="4126824"/>
            <a:ext cx="3745652" cy="3908764"/>
          </a:xfrm>
          <a:prstGeom prst="rect">
            <a:avLst/>
          </a:prstGeom>
        </p:spPr>
        <p:txBody>
          <a:bodyPr vert="horz" lIns="74961" tIns="37480" rIns="74961" bIns="3748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0680"/>
            <a:ext cx="2029779" cy="434637"/>
          </a:xfrm>
          <a:prstGeom prst="rect">
            <a:avLst/>
          </a:prstGeom>
        </p:spPr>
        <p:txBody>
          <a:bodyPr vert="horz" lIns="74961" tIns="37480" rIns="74961" bIns="37480" rtlCol="0" anchor="b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52287" y="8250680"/>
            <a:ext cx="2029779" cy="434637"/>
          </a:xfrm>
          <a:prstGeom prst="rect">
            <a:avLst/>
          </a:prstGeom>
        </p:spPr>
        <p:txBody>
          <a:bodyPr vert="horz" lIns="74961" tIns="37480" rIns="74961" bIns="37480" rtlCol="0" anchor="b"/>
          <a:lstStyle>
            <a:lvl1pPr algn="r">
              <a:defRPr sz="9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Today’s memory architectures are becoming</a:t>
            </a:r>
            <a:r>
              <a:rPr lang="en-US" baseline="0" dirty="0"/>
              <a:t> more complex with new layers. This opens the door to improved latencies and energy usage based on both data placement and </a:t>
            </a:r>
            <a:r>
              <a:rPr lang="en-US" baseline="0"/>
              <a:t>data movement within OMPI.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64F58-9EDE-8343-952B-C71ADAF801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23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0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-1" y="1572767"/>
            <a:ext cx="2852965" cy="407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C82B-37F7-FE4A-A689-A6437619E736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5E18-3AEA-EB4A-A932-45C5EB951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9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5860" y="0"/>
            <a:ext cx="2852965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50" r:id="rId4"/>
    <p:sldLayoutId id="2147483940" r:id="rId5"/>
    <p:sldLayoutId id="2147483941" r:id="rId6"/>
    <p:sldLayoutId id="2147483951" r:id="rId7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See%20https\::github.com:pmix:pmix:pull:69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-mpi/ompi/wiki/Jenkins-Build-Agent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caleproject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MPI for </a:t>
            </a:r>
            <a:r>
              <a:rPr lang="en-US" dirty="0" err="1"/>
              <a:t>Exascale</a:t>
            </a:r>
            <a:r>
              <a:rPr lang="en-US" dirty="0"/>
              <a:t> (OMPI-X)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CC0C520-4F64-4602-B6D4-1175D64E9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7632" y="2085962"/>
            <a:ext cx="8721600" cy="28553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David E. Bernholdt (ORNL) </a:t>
            </a:r>
            <a:r>
              <a:rPr lang="en-US" i="1" dirty="0"/>
              <a:t>for the team</a:t>
            </a:r>
            <a:br>
              <a:rPr lang="en-US" dirty="0"/>
            </a:b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31952A-6B61-4296-9348-647D296C0C1C}"/>
              </a:ext>
            </a:extLst>
          </p:cNvPr>
          <p:cNvGrpSpPr/>
          <p:nvPr/>
        </p:nvGrpSpPr>
        <p:grpSpPr>
          <a:xfrm>
            <a:off x="3177632" y="5432008"/>
            <a:ext cx="8721600" cy="495488"/>
            <a:chOff x="3177632" y="5269584"/>
            <a:chExt cx="8721600" cy="49548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2DF3E77-BA8E-4AF9-9B68-1BA8023C7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7632" y="5279631"/>
              <a:ext cx="941832" cy="47539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5A64D89-7BB9-425A-A78B-7F5B71FF5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6425" y="5271050"/>
              <a:ext cx="923544" cy="49255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46C05E3-EB28-4CA9-9A15-AA715F32B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1444" y="5378120"/>
              <a:ext cx="1581912" cy="27841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ADE94FD-A1F7-4A78-B564-58DFEE83C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6814" y="5308769"/>
              <a:ext cx="1088136" cy="41711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9B9F70B-C935-4830-ACD3-D15663FA6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939" y="5269584"/>
              <a:ext cx="914400" cy="49548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7BB97C4-4C79-43BF-846F-15D362C35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4832" y="5276371"/>
              <a:ext cx="914400" cy="4819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0277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12ECAC-CC73-4D21-9733-86CAF8AFA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Implement, demonstrate, and evaluate prototype of MPI Sessions proposal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BDC25-C96D-477B-B5C2-085E5F421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10385"/>
            <a:ext cx="5588582" cy="821190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BB1CCA-6206-422C-97A4-1C6246F5C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331575"/>
            <a:ext cx="5588582" cy="3373229"/>
          </a:xfrm>
        </p:spPr>
        <p:txBody>
          <a:bodyPr/>
          <a:lstStyle/>
          <a:p>
            <a:r>
              <a:rPr lang="en-US"/>
              <a:t>The proposed Sessions extensions to the MPI standard is intended to provide a tighter integration with the underlying runtime used by an MPI implementation, as well as provide a more scalable mechanism for applications to specify communication requirements than is currently supported by the MPI standard.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2394FF-8D4E-48DD-B1A5-0502130EF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8914" y="1510385"/>
            <a:ext cx="5531934" cy="821190"/>
          </a:xfrm>
        </p:spPr>
        <p:txBody>
          <a:bodyPr/>
          <a:lstStyle/>
          <a:p>
            <a:r>
              <a:rPr lang="en-US" dirty="0"/>
              <a:t>Recent Progress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9CFF-44BD-4EEF-A8A4-AFC88C71F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8914" y="2331575"/>
            <a:ext cx="5531934" cy="3373229"/>
          </a:xfrm>
        </p:spPr>
        <p:txBody>
          <a:bodyPr/>
          <a:lstStyle/>
          <a:p>
            <a:r>
              <a:rPr lang="en-US" dirty="0"/>
              <a:t>The Sessions working group has been using feedback from Martin Schulz’s presentation at the September ‘17 MPI Forum to consider alternatives to the original Sessions proposal.  </a:t>
            </a:r>
          </a:p>
          <a:p>
            <a:pPr lvl="1"/>
            <a:r>
              <a:rPr lang="en-US" dirty="0"/>
              <a:t>The WG is considering reusing concepts from the endpoint proposal to support important Sessions concepts like isolation, etc.</a:t>
            </a:r>
          </a:p>
          <a:p>
            <a:r>
              <a:rPr lang="en-US" dirty="0"/>
              <a:t>The WG is working with the </a:t>
            </a:r>
            <a:r>
              <a:rPr lang="en-US" dirty="0" err="1"/>
              <a:t>PMIx</a:t>
            </a:r>
            <a:r>
              <a:rPr lang="en-US" dirty="0"/>
              <a:t> group to ensure </a:t>
            </a:r>
            <a:r>
              <a:rPr lang="en-US" dirty="0" err="1"/>
              <a:t>PMIx</a:t>
            </a:r>
            <a:r>
              <a:rPr lang="en-US" dirty="0"/>
              <a:t> will have hooks in place to support implementing Sessions (or whatever it ends up being called) in Open MPI -   </a:t>
            </a:r>
            <a:r>
              <a:rPr lang="en-US" dirty="0">
                <a:hlinkClick r:id="rId2" action="ppaction://hlinkfile"/>
              </a:rPr>
              <a:t>https://github.com/pmix/pmix/pull/69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46256F-F4CE-4E57-9B24-8CEF3A9E19A5}"/>
              </a:ext>
            </a:extLst>
          </p:cNvPr>
          <p:cNvSpPr txBox="1"/>
          <p:nvPr/>
        </p:nvSpPr>
        <p:spPr>
          <a:xfrm>
            <a:off x="457200" y="5177897"/>
            <a:ext cx="4777409" cy="6832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</a:rPr>
              <a:t>Survey</a:t>
            </a:r>
            <a:r>
              <a:rPr lang="en-US" dirty="0">
                <a:solidFill>
                  <a:schemeClr val="tx2"/>
                </a:solidFill>
              </a:rPr>
              <a:t>: interest in job-to-job communication capabilities, could be facilitated by Sessions</a:t>
            </a:r>
          </a:p>
        </p:txBody>
      </p:sp>
    </p:spTree>
    <p:extLst>
      <p:ext uri="{BB962C8B-B14F-4D97-AF65-F5344CB8AC3E}">
        <p14:creationId xmlns:p14="http://schemas.microsoft.com/office/powerpoint/2010/main" val="3997053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DF40-FD5A-40A7-BC0E-8EBE94A9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MPI Performance Improvements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858" y="0"/>
            <a:ext cx="3713668" cy="61944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5760" y="990109"/>
            <a:ext cx="6629400" cy="3841052"/>
          </a:xfrm>
          <a:prstGeom prst="rect">
            <a:avLst/>
          </a:prstGeom>
          <a:noFill/>
        </p:spPr>
        <p:txBody>
          <a:bodyPr wrap="square" lIns="118872" tIns="91440" rIns="118872" bIns="91440" rtlCol="0" anchor="ctr" anchorCtr="0">
            <a:spAutoFit/>
          </a:bodyPr>
          <a:lstStyle/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lang="en-US" sz="2400" dirty="0"/>
              <a:t>Developed native one-sided (RMA) component for OMPI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lang="en-US" sz="2400" dirty="0"/>
              <a:t>Significantly improved performance over previous method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lang="en-US" sz="2400" dirty="0" err="1"/>
              <a:t>MiniFE</a:t>
            </a:r>
            <a:r>
              <a:rPr lang="en-US" sz="2400" dirty="0"/>
              <a:t> now scales to full size of Trinity Haswell nodes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lang="en-US" sz="2400" dirty="0"/>
              <a:t>Latencies and </a:t>
            </a:r>
          </a:p>
          <a:p>
            <a:pPr marL="274320" lvl="1">
              <a:lnSpc>
                <a:spcPct val="90000"/>
              </a:lnSpc>
            </a:pPr>
            <a:r>
              <a:rPr lang="en-US" sz="2400" dirty="0"/>
              <a:t>throughputs are </a:t>
            </a:r>
          </a:p>
          <a:p>
            <a:pPr marL="274320" lvl="1">
              <a:lnSpc>
                <a:spcPct val="90000"/>
              </a:lnSpc>
            </a:pPr>
            <a:r>
              <a:rPr lang="en-US" sz="2400" dirty="0"/>
              <a:t>comparable to </a:t>
            </a:r>
          </a:p>
          <a:p>
            <a:pPr marL="274320" lvl="1">
              <a:lnSpc>
                <a:spcPct val="90000"/>
              </a:lnSpc>
            </a:pPr>
            <a:r>
              <a:rPr lang="en-US" sz="2400" dirty="0"/>
              <a:t>vendor optimized </a:t>
            </a:r>
          </a:p>
          <a:p>
            <a:pPr marL="274320" lvl="1">
              <a:lnSpc>
                <a:spcPct val="90000"/>
              </a:lnSpc>
            </a:pPr>
            <a:r>
              <a:rPr lang="en-US" sz="2400" dirty="0"/>
              <a:t>MPI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046" y="2970257"/>
            <a:ext cx="5239659" cy="363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30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4A0CEB-1F32-4DC2-8440-2E5B05E274B8}"/>
              </a:ext>
            </a:extLst>
          </p:cNvPr>
          <p:cNvSpPr txBox="1">
            <a:spLocks/>
          </p:cNvSpPr>
          <p:nvPr/>
        </p:nvSpPr>
        <p:spPr>
          <a:xfrm>
            <a:off x="106396" y="491711"/>
            <a:ext cx="11369511" cy="552850"/>
          </a:xfrm>
          <a:prstGeom prst="rect">
            <a:avLst/>
          </a:prstGeom>
        </p:spPr>
        <p:txBody>
          <a:bodyPr vert="horz" lIns="91416" tIns="45708" rIns="91416" bIns="45708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799" b="1" dirty="0">
                <a:latin typeface="Arial" charset="0"/>
                <a:ea typeface="Arial" charset="0"/>
                <a:cs typeface="Arial" charset="0"/>
              </a:rPr>
              <a:t>Complex Memory Hierarchies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A3C13E-D35B-41FB-90F1-B2DD36B64B7E}"/>
              </a:ext>
            </a:extLst>
          </p:cNvPr>
          <p:cNvSpPr txBox="1">
            <a:spLocks/>
          </p:cNvSpPr>
          <p:nvPr/>
        </p:nvSpPr>
        <p:spPr>
          <a:xfrm>
            <a:off x="923918" y="1596323"/>
            <a:ext cx="5683184" cy="1865325"/>
          </a:xfrm>
          <a:prstGeom prst="rect">
            <a:avLst/>
          </a:prstGeom>
        </p:spPr>
        <p:txBody>
          <a:bodyPr vert="horz" lIns="91416" tIns="45708" rIns="91416" bIns="45708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664" indent="-285664" algn="l">
              <a:buFont typeface="Arial" charset="0"/>
              <a:buChar char="•"/>
            </a:pPr>
            <a:r>
              <a:rPr lang="en-US" sz="1999" dirty="0">
                <a:latin typeface="Arial" charset="0"/>
                <a:ea typeface="Arial" charset="0"/>
                <a:cs typeface="Arial" charset="0"/>
              </a:rPr>
              <a:t>Architectural Awareness</a:t>
            </a:r>
          </a:p>
          <a:p>
            <a:pPr marL="285664" indent="-285664" algn="l">
              <a:buFont typeface="Arial" charset="0"/>
              <a:buChar char="•"/>
            </a:pPr>
            <a:r>
              <a:rPr lang="en-US" sz="1999" dirty="0">
                <a:latin typeface="Arial" charset="0"/>
                <a:ea typeface="Arial" charset="0"/>
                <a:cs typeface="Arial" charset="0"/>
              </a:rPr>
              <a:t>Adapting to Fabric including Topology and Concerns</a:t>
            </a:r>
          </a:p>
          <a:p>
            <a:pPr marL="285664" indent="-285664" algn="l">
              <a:buFont typeface="Arial" charset="0"/>
              <a:buChar char="•"/>
            </a:pPr>
            <a:r>
              <a:rPr lang="en-US" sz="1999" dirty="0">
                <a:latin typeface="Arial" charset="0"/>
                <a:ea typeface="Arial" charset="0"/>
                <a:cs typeface="Arial" charset="0"/>
              </a:rPr>
              <a:t>Adapting to Deep Memories and new Memory Layers</a:t>
            </a:r>
          </a:p>
          <a:p>
            <a:pPr marL="285664" indent="-285664" algn="l">
              <a:buFont typeface="Arial" charset="0"/>
              <a:buChar char="•"/>
            </a:pPr>
            <a:r>
              <a:rPr lang="en-US" sz="1999" dirty="0">
                <a:latin typeface="Arial" charset="0"/>
                <a:ea typeface="Arial" charset="0"/>
                <a:cs typeface="Arial" charset="0"/>
              </a:rPr>
              <a:t>Take advantage of available architecture strengths &amp; do it automatically when possible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4A0CEB-1F32-4DC2-8440-2E5B05E274B8}"/>
              </a:ext>
            </a:extLst>
          </p:cNvPr>
          <p:cNvSpPr txBox="1">
            <a:spLocks/>
          </p:cNvSpPr>
          <p:nvPr/>
        </p:nvSpPr>
        <p:spPr>
          <a:xfrm>
            <a:off x="457312" y="1043472"/>
            <a:ext cx="11369511" cy="552850"/>
          </a:xfrm>
          <a:prstGeom prst="rect">
            <a:avLst/>
          </a:prstGeom>
        </p:spPr>
        <p:txBody>
          <a:bodyPr vert="horz" lIns="91416" tIns="45708" rIns="91416" bIns="45708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399" b="1" dirty="0">
                <a:latin typeface="Arial" charset="0"/>
                <a:ea typeface="Arial" charset="0"/>
                <a:cs typeface="Arial" charset="0"/>
              </a:rPr>
              <a:t>Motivation &amp; Goals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6755114" y="937133"/>
            <a:ext cx="5328316" cy="3504443"/>
            <a:chOff x="6756874" y="936484"/>
            <a:chExt cx="5329704" cy="350535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6775553" y="936484"/>
              <a:ext cx="0" cy="3500605"/>
            </a:xfrm>
            <a:prstGeom prst="straightConnector1">
              <a:avLst/>
            </a:prstGeom>
            <a:ln w="44450"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rot="16200000">
              <a:off x="6457490" y="2219500"/>
              <a:ext cx="992838" cy="369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Latency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756874" y="4421048"/>
              <a:ext cx="5329704" cy="0"/>
            </a:xfrm>
            <a:prstGeom prst="straightConnector1">
              <a:avLst/>
            </a:prstGeom>
            <a:ln w="44450"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908848" y="4072412"/>
              <a:ext cx="1082630" cy="369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Capacity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214622" y="759862"/>
            <a:ext cx="4092116" cy="3208788"/>
            <a:chOff x="6945705" y="295022"/>
            <a:chExt cx="4748989" cy="3723868"/>
          </a:xfrm>
        </p:grpSpPr>
        <p:sp>
          <p:nvSpPr>
            <p:cNvPr id="9" name="Triangle 8"/>
            <p:cNvSpPr/>
            <p:nvPr/>
          </p:nvSpPr>
          <p:spPr>
            <a:xfrm>
              <a:off x="6945705" y="295022"/>
              <a:ext cx="4748989" cy="364239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8575690" y="1435425"/>
              <a:ext cx="14666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8022498" y="2310064"/>
              <a:ext cx="2629460" cy="12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9035847" y="956570"/>
              <a:ext cx="794729" cy="428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DDR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007794" y="1926789"/>
              <a:ext cx="809611" cy="428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HBM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 flipV="1">
              <a:off x="7444982" y="3123741"/>
              <a:ext cx="37363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8849899" y="2782763"/>
              <a:ext cx="1211441" cy="428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accent1">
                      <a:lumMod val="75000"/>
                    </a:schemeClr>
                  </a:solidFill>
                </a:rPr>
                <a:t>NVM (a)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844288" y="3590272"/>
              <a:ext cx="1211441" cy="428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NVM (b)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EB26C88-E06B-4F73-A5E6-FFDAB76BBB57}"/>
              </a:ext>
            </a:extLst>
          </p:cNvPr>
          <p:cNvSpPr/>
          <p:nvPr/>
        </p:nvSpPr>
        <p:spPr>
          <a:xfrm>
            <a:off x="1432458" y="4609473"/>
            <a:ext cx="9323908" cy="163121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/>
                </a:solidFill>
              </a:rPr>
              <a:t>Survey: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73% of projects expect to explicitly manage memory placement and movement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46% of projects expect to move data between different memory spaces between local and remote nodes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For example, main memory on source to non-volatile memory on destination</a:t>
            </a:r>
          </a:p>
        </p:txBody>
      </p:sp>
    </p:spTree>
    <p:extLst>
      <p:ext uri="{BB962C8B-B14F-4D97-AF65-F5344CB8AC3E}">
        <p14:creationId xmlns:p14="http://schemas.microsoft.com/office/powerpoint/2010/main" val="815535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E76D525-BEA9-4A35-BE2D-6AD9DE5DE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 Tools Interfaces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8BACB7-8E4D-458D-82EF-663D47E21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108304"/>
            <a:ext cx="11369809" cy="4047778"/>
          </a:xfrm>
        </p:spPr>
        <p:txBody>
          <a:bodyPr/>
          <a:lstStyle/>
          <a:p>
            <a:r>
              <a:rPr lang="en-US" dirty="0"/>
              <a:t>Replacement of the PMPI interface</a:t>
            </a:r>
          </a:p>
          <a:p>
            <a:pPr lvl="1"/>
            <a:r>
              <a:rPr lang="en-US" dirty="0"/>
              <a:t>Application developers see a need for multiple tools at run time</a:t>
            </a:r>
          </a:p>
          <a:p>
            <a:pPr lvl="1"/>
            <a:r>
              <a:rPr lang="en-US" dirty="0"/>
              <a:t>MPI Forum Tools Working Group is discussing how to provide the ability to intercept MPI calls and pass execution to multiple tools</a:t>
            </a:r>
          </a:p>
          <a:p>
            <a:pPr lvl="1"/>
            <a:r>
              <a:rPr lang="en-US" dirty="0"/>
              <a:t>OMPI-X Milestone addresses API development and prototyping </a:t>
            </a:r>
          </a:p>
          <a:p>
            <a:r>
              <a:rPr lang="en-US" dirty="0"/>
              <a:t>MPI_T performance variable and event interface</a:t>
            </a:r>
          </a:p>
          <a:p>
            <a:pPr lvl="1"/>
            <a:r>
              <a:rPr lang="en-US" dirty="0"/>
              <a:t>There is interest in internal MPI profiling data</a:t>
            </a:r>
          </a:p>
          <a:p>
            <a:pPr lvl="1"/>
            <a:r>
              <a:rPr lang="en-US" dirty="0"/>
              <a:t>Software-based counters are being added as MPI_T performance variables (as described by </a:t>
            </a:r>
            <a:r>
              <a:rPr lang="en-US" dirty="0" err="1"/>
              <a:t>Eberius</a:t>
            </a:r>
            <a:r>
              <a:rPr lang="en-US" dirty="0"/>
              <a:t>, </a:t>
            </a:r>
            <a:r>
              <a:rPr lang="en-US" dirty="0" err="1"/>
              <a:t>Patinyasakdikul</a:t>
            </a:r>
            <a:r>
              <a:rPr lang="en-US" dirty="0"/>
              <a:t>, </a:t>
            </a:r>
            <a:r>
              <a:rPr lang="en-US" dirty="0" err="1"/>
              <a:t>Bosilca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OMPI-X Milestone expands available performance variables and prototypes MPI_T event interface as per the Tools Working Group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B162B0-7E96-4161-9A0B-5880060408A7}"/>
              </a:ext>
            </a:extLst>
          </p:cNvPr>
          <p:cNvSpPr txBox="1"/>
          <p:nvPr/>
        </p:nvSpPr>
        <p:spPr>
          <a:xfrm>
            <a:off x="2284267" y="5208570"/>
            <a:ext cx="7620291" cy="143116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Survey: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27% of projects need to be able to use multiple “tools” simultaneously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52% of projects “interested” or “very interested” in MPI_T data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Load balance, memory use, and message queue info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Function call time, network counters</a:t>
            </a:r>
          </a:p>
        </p:txBody>
      </p:sp>
    </p:spTree>
    <p:extLst>
      <p:ext uri="{BB962C8B-B14F-4D97-AF65-F5344CB8AC3E}">
        <p14:creationId xmlns:p14="http://schemas.microsoft.com/office/powerpoint/2010/main" val="4100177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FFF1-C5E5-4C0A-B45D-568EFC5F1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Continuous Integration testing Infrastructure for Open MPI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374BF-68B9-48E1-AF6C-C9A01C9BE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49943"/>
            <a:ext cx="5588582" cy="821190"/>
          </a:xfrm>
        </p:spPr>
        <p:txBody>
          <a:bodyPr/>
          <a:lstStyle/>
          <a:p>
            <a:r>
              <a:rPr lang="en-US"/>
              <a:t>Goals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496F6C-6E18-45EF-87A3-42CDAA5DC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871133"/>
            <a:ext cx="5588582" cy="3373229"/>
          </a:xfrm>
        </p:spPr>
        <p:txBody>
          <a:bodyPr/>
          <a:lstStyle/>
          <a:p>
            <a:r>
              <a:rPr lang="en-US" dirty="0"/>
              <a:t>Enhance Continuous Integration and Nightly testing where required to ensure OMPI-X contributions to Open MPI are being sufficiently validated for correctness and performance</a:t>
            </a:r>
          </a:p>
          <a:p>
            <a:pPr lvl="1">
              <a:spcBef>
                <a:spcPts val="0"/>
              </a:spcBef>
            </a:pPr>
            <a:r>
              <a:rPr lang="en-US" dirty="0"/>
              <a:t>Especially on DOE </a:t>
            </a:r>
            <a:r>
              <a:rPr lang="en-US" dirty="0" err="1"/>
              <a:t>exascale</a:t>
            </a:r>
            <a:r>
              <a:rPr lang="en-US" dirty="0"/>
              <a:t> early access systems</a:t>
            </a:r>
          </a:p>
          <a:p>
            <a:r>
              <a:rPr lang="en-US" dirty="0"/>
              <a:t>Ensure Open MPI works well with ECP’s </a:t>
            </a:r>
            <a:r>
              <a:rPr lang="en-US" dirty="0" err="1"/>
              <a:t>Spack</a:t>
            </a:r>
            <a:r>
              <a:rPr lang="en-US" dirty="0"/>
              <a:t>-based install mechanism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9203DD-F6E7-4696-AA0A-359948C0D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8914" y="1049943"/>
            <a:ext cx="5531934" cy="821190"/>
          </a:xfrm>
        </p:spPr>
        <p:txBody>
          <a:bodyPr/>
          <a:lstStyle/>
          <a:p>
            <a:r>
              <a:rPr lang="en-US"/>
              <a:t>Recent Progress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30671C-600D-4D9F-A0A8-375337DC0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8914" y="1871133"/>
            <a:ext cx="5531934" cy="3373229"/>
          </a:xfrm>
        </p:spPr>
        <p:txBody>
          <a:bodyPr/>
          <a:lstStyle/>
          <a:p>
            <a:r>
              <a:rPr lang="en-US" dirty="0"/>
              <a:t>Helped resolve problems with using the Python client with the Open MPI MTT database server</a:t>
            </a:r>
          </a:p>
          <a:p>
            <a:r>
              <a:rPr lang="en-US" dirty="0"/>
              <a:t>Investigating use of the Java Web Start approach for connecting a slave node to a Jenkins server in cases where the user neither has root privilege (no access to </a:t>
            </a:r>
            <a:r>
              <a:rPr lang="en-US" dirty="0" err="1"/>
              <a:t>systemd</a:t>
            </a:r>
            <a:r>
              <a:rPr lang="en-US" dirty="0"/>
              <a:t>), and where the front end nodes do not allow for persistent crontab entries.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See </a:t>
            </a:r>
            <a:r>
              <a:rPr lang="en-US" dirty="0">
                <a:hlinkClick r:id="rId2"/>
              </a:rPr>
              <a:t>https://github.com/open-mpi/ompi/wiki/Jenkins-Build-Agent</a:t>
            </a:r>
            <a:endParaRPr lang="en-US" dirty="0"/>
          </a:p>
          <a:p>
            <a:r>
              <a:rPr lang="en-US" dirty="0"/>
              <a:t>For greater flexibility for </a:t>
            </a:r>
            <a:r>
              <a:rPr lang="en-US" dirty="0" err="1"/>
              <a:t>Spack</a:t>
            </a:r>
            <a:r>
              <a:rPr lang="en-US" dirty="0"/>
              <a:t> based installs,  added an independent </a:t>
            </a:r>
            <a:r>
              <a:rPr lang="en-US" dirty="0" err="1"/>
              <a:t>PMIx</a:t>
            </a:r>
            <a:r>
              <a:rPr lang="en-US" dirty="0"/>
              <a:t> </a:t>
            </a:r>
            <a:r>
              <a:rPr lang="en-US" dirty="0" err="1"/>
              <a:t>Spack</a:t>
            </a:r>
            <a:r>
              <a:rPr lang="en-US" dirty="0"/>
              <a:t> package.</a:t>
            </a:r>
          </a:p>
          <a:p>
            <a:pPr lvl="1">
              <a:spcBef>
                <a:spcPts val="0"/>
              </a:spcBef>
            </a:pPr>
            <a:r>
              <a:rPr lang="en-US" dirty="0"/>
              <a:t>Keeping </a:t>
            </a:r>
            <a:r>
              <a:rPr lang="en-US" dirty="0" err="1"/>
              <a:t>Spack’s</a:t>
            </a:r>
            <a:r>
              <a:rPr lang="en-US" dirty="0"/>
              <a:t> Open MPI package up to date with Open MPI releases.</a:t>
            </a:r>
          </a:p>
        </p:txBody>
      </p:sp>
    </p:spTree>
    <p:extLst>
      <p:ext uri="{BB962C8B-B14F-4D97-AF65-F5344CB8AC3E}">
        <p14:creationId xmlns:p14="http://schemas.microsoft.com/office/powerpoint/2010/main" val="306545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4B7FF-C67C-409D-9A15-A9B5F7AF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0C132-E355-4D02-9FF2-398D9B1E9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280155"/>
            <a:ext cx="11369809" cy="4047778"/>
          </a:xfrm>
        </p:spPr>
        <p:txBody>
          <a:bodyPr/>
          <a:lstStyle/>
          <a:p>
            <a:r>
              <a:rPr lang="en-US" sz="2000" b="1" dirty="0"/>
              <a:t>This research was supported by the </a:t>
            </a:r>
            <a:r>
              <a:rPr lang="en-US" sz="2000" b="1" dirty="0" err="1"/>
              <a:t>Exascale</a:t>
            </a:r>
            <a:r>
              <a:rPr lang="en-US" sz="2000" b="1" dirty="0"/>
              <a:t> Computing Project (17-SC-20-SC), a joint project of the U.S. Department of Energy’s Office of Science and National Nuclear Security Administration, responsible for delivering a capable </a:t>
            </a:r>
            <a:r>
              <a:rPr lang="en-US" sz="2000" b="1" dirty="0" err="1"/>
              <a:t>exascale</a:t>
            </a:r>
            <a:r>
              <a:rPr lang="en-US" sz="2000" b="1" dirty="0"/>
              <a:t> ecosystem, including software, applications, and hardware technology, to support the nation’s </a:t>
            </a:r>
            <a:r>
              <a:rPr lang="en-US" sz="2000" b="1" dirty="0" err="1"/>
              <a:t>exascale</a:t>
            </a:r>
            <a:r>
              <a:rPr lang="en-US" sz="2000" b="1" dirty="0"/>
              <a:t> computing imperative. </a:t>
            </a:r>
          </a:p>
          <a:p>
            <a:r>
              <a:rPr lang="en-US" sz="2000" dirty="0"/>
              <a:t>This work was carried out in part at Oak Ridge National Laboratory, managed by UT-Battelle, LLC, for the U.S. Department of Energy under contract number DE-AC05-00OR22725.</a:t>
            </a:r>
          </a:p>
          <a:p>
            <a:r>
              <a:rPr lang="en-US" sz="2000" dirty="0"/>
              <a:t>Sandia National Laboratories is a </a:t>
            </a:r>
            <a:r>
              <a:rPr lang="en-US" sz="2000" dirty="0" err="1"/>
              <a:t>multimission</a:t>
            </a:r>
            <a:r>
              <a:rPr lang="en-US" sz="2000" dirty="0"/>
              <a:t> laboratory managed and operated by National Technology and Engineering Solutions of Sandia LLC, a wholly owned subsidiary of Honeywell International Inc. for the U.S. Department of Energy’s National Nuclear Security Administration under contract DE-NA0003525.</a:t>
            </a:r>
          </a:p>
          <a:p>
            <a:r>
              <a:rPr lang="en-US" sz="2000" dirty="0"/>
              <a:t>This work was performed in part at Los Alamos National Laboratory, supported by the U.S. Department of Energy contract DE-FC02-06ER25750.</a:t>
            </a:r>
          </a:p>
          <a:p>
            <a:r>
              <a:rPr lang="en-US" sz="2000" dirty="0"/>
              <a:t>Part of this work was performed under the auspices of the U.S. Department of Energy by Lawrence Livermore National Laboratory under Contract DE-AC52-07NA27344.</a:t>
            </a:r>
          </a:p>
        </p:txBody>
      </p:sp>
    </p:spTree>
    <p:extLst>
      <p:ext uri="{BB962C8B-B14F-4D97-AF65-F5344CB8AC3E}">
        <p14:creationId xmlns:p14="http://schemas.microsoft.com/office/powerpoint/2010/main" val="1563263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2C9B-4665-4A9B-A67F-F705C18B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ECP: Exascale Computing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0472E-866D-48BE-BA2A-090F96A65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749391"/>
            <a:ext cx="11369809" cy="4047778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>
                <a:hlinkClick r:id="rId2"/>
              </a:rPr>
              <a:t>https://exascaleproject.org</a:t>
            </a:r>
            <a:r>
              <a:rPr lang="en-US" dirty="0"/>
              <a:t> (emphasis mine)…</a:t>
            </a:r>
          </a:p>
          <a:p>
            <a:pPr marL="346075" lvl="1" indent="0">
              <a:buNone/>
            </a:pPr>
            <a:r>
              <a:rPr lang="en-US" b="1" i="1" dirty="0">
                <a:solidFill>
                  <a:schemeClr val="tx2"/>
                </a:solidFill>
              </a:rPr>
              <a:t>ECP is chartered with </a:t>
            </a:r>
            <a:r>
              <a:rPr lang="en-US" b="1" i="1" u="sng" dirty="0">
                <a:solidFill>
                  <a:schemeClr val="tx2"/>
                </a:solidFill>
              </a:rPr>
              <a:t>accelerating delivery</a:t>
            </a:r>
            <a:r>
              <a:rPr lang="en-US" b="1" i="1" dirty="0">
                <a:solidFill>
                  <a:schemeClr val="tx2"/>
                </a:solidFill>
              </a:rPr>
              <a:t> of a </a:t>
            </a:r>
            <a:r>
              <a:rPr lang="en-US" b="1" i="1" u="sng" dirty="0">
                <a:solidFill>
                  <a:schemeClr val="tx2"/>
                </a:solidFill>
              </a:rPr>
              <a:t>capable </a:t>
            </a:r>
            <a:r>
              <a:rPr lang="en-US" b="1" i="1" u="sng" dirty="0" err="1">
                <a:solidFill>
                  <a:schemeClr val="tx2"/>
                </a:solidFill>
              </a:rPr>
              <a:t>exascale</a:t>
            </a:r>
            <a:r>
              <a:rPr lang="en-US" b="1" i="1" dirty="0">
                <a:solidFill>
                  <a:schemeClr val="tx2"/>
                </a:solidFill>
              </a:rPr>
              <a:t> computing ecosystem</a:t>
            </a:r>
            <a:r>
              <a:rPr lang="en-US" i="1" dirty="0">
                <a:solidFill>
                  <a:schemeClr val="tx2"/>
                </a:solidFill>
              </a:rPr>
              <a:t> to provide breakthrough modeling and simulation solutions to address the most critical challenges in scientific discovery, energy assurance, economic competitiveness, and national security.</a:t>
            </a:r>
          </a:p>
          <a:p>
            <a:pPr marL="346075" lvl="1" indent="0">
              <a:buNone/>
            </a:pPr>
            <a:r>
              <a:rPr lang="en-US" i="1" dirty="0">
                <a:solidFill>
                  <a:schemeClr val="tx2"/>
                </a:solidFill>
              </a:rPr>
              <a:t>This role goes far beyond the limited scope of a physical computing system. ECP’s work encompasses the development of an </a:t>
            </a:r>
            <a:r>
              <a:rPr lang="en-US" i="1" u="sng" dirty="0">
                <a:solidFill>
                  <a:schemeClr val="tx2"/>
                </a:solidFill>
              </a:rPr>
              <a:t>entire </a:t>
            </a:r>
            <a:r>
              <a:rPr lang="en-US" i="1" u="sng" dirty="0" err="1">
                <a:solidFill>
                  <a:schemeClr val="tx2"/>
                </a:solidFill>
              </a:rPr>
              <a:t>exascale</a:t>
            </a:r>
            <a:r>
              <a:rPr lang="en-US" i="1" u="sng" dirty="0">
                <a:solidFill>
                  <a:schemeClr val="tx2"/>
                </a:solidFill>
              </a:rPr>
              <a:t> ecosystem</a:t>
            </a:r>
            <a:r>
              <a:rPr lang="en-US" i="1" dirty="0">
                <a:solidFill>
                  <a:schemeClr val="tx2"/>
                </a:solidFill>
              </a:rPr>
              <a:t>: applications, system software, hardware technologies and architectures, along with critical workforce development.</a:t>
            </a:r>
          </a:p>
          <a:p>
            <a:r>
              <a:rPr lang="en-US" dirty="0"/>
              <a:t>Funded by DOE Office of Science and NNSA, managed by the DOE laboratories</a:t>
            </a:r>
          </a:p>
          <a:p>
            <a:pPr lvl="1"/>
            <a:r>
              <a:rPr lang="en-US" dirty="0"/>
              <a:t>With participation by other government agencies</a:t>
            </a:r>
          </a:p>
          <a:p>
            <a:r>
              <a:rPr lang="en-US" dirty="0"/>
              <a:t>“</a:t>
            </a:r>
            <a:r>
              <a:rPr lang="en-US" dirty="0" err="1"/>
              <a:t>Exascale</a:t>
            </a:r>
            <a:r>
              <a:rPr lang="en-US" dirty="0"/>
              <a:t>” defined as 50x performance of current systems on applications</a:t>
            </a:r>
          </a:p>
          <a:p>
            <a:r>
              <a:rPr lang="en-US" dirty="0"/>
              <a:t>Expecting initial </a:t>
            </a:r>
            <a:r>
              <a:rPr lang="en-US" dirty="0" err="1"/>
              <a:t>exascale</a:t>
            </a:r>
            <a:r>
              <a:rPr lang="en-US" dirty="0"/>
              <a:t> system delivery in 2021</a:t>
            </a:r>
          </a:p>
        </p:txBody>
      </p:sp>
    </p:spTree>
    <p:extLst>
      <p:ext uri="{BB962C8B-B14F-4D97-AF65-F5344CB8AC3E}">
        <p14:creationId xmlns:p14="http://schemas.microsoft.com/office/powerpoint/2010/main" val="345865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355B-1277-4E70-B1A2-C82E6B02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Project: Open MPI for </a:t>
            </a:r>
            <a:r>
              <a:rPr lang="en-US" dirty="0" err="1"/>
              <a:t>Exascale</a:t>
            </a:r>
            <a:r>
              <a:rPr lang="en-US" dirty="0"/>
              <a:t> (OMPI-X)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9B99F-A4E9-4E83-80FB-9C8A717EE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project within the ECP Software Technologies (ST) / Programming Models and Runtimes (PM) area</a:t>
            </a:r>
          </a:p>
          <a:p>
            <a:r>
              <a:rPr lang="en-US" dirty="0">
                <a:solidFill>
                  <a:schemeClr val="tx2"/>
                </a:solidFill>
              </a:rPr>
              <a:t>Ensure that the MPI standard and its specific implementation in Open MPI meet the needs of the ECP community in terms of performance, scalability, and capabilities or features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Participating in the MPI Forum to address the needs of ECP applications and libraries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Working within the Open MPI community to 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Prototype and demonstrate </a:t>
            </a:r>
            <a:r>
              <a:rPr lang="en-US" dirty="0" err="1">
                <a:solidFill>
                  <a:schemeClr val="tx2"/>
                </a:solidFill>
              </a:rPr>
              <a:t>exascale</a:t>
            </a:r>
            <a:r>
              <a:rPr lang="en-US" dirty="0">
                <a:solidFill>
                  <a:schemeClr val="tx2"/>
                </a:solidFill>
              </a:rPr>
              <a:t>-relevant proposals under consideration by the MPI Forum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Improve the fundamental performance, scalability, and architectural awareness of Open MPI, particularly for </a:t>
            </a:r>
            <a:r>
              <a:rPr lang="en-US" dirty="0" err="1">
                <a:solidFill>
                  <a:schemeClr val="tx2"/>
                </a:solidFill>
              </a:rPr>
              <a:t>exascale</a:t>
            </a:r>
            <a:r>
              <a:rPr lang="en-US" dirty="0">
                <a:solidFill>
                  <a:schemeClr val="tx2"/>
                </a:solidFill>
              </a:rPr>
              <a:t>-relevant platforms and job sizes</a:t>
            </a:r>
          </a:p>
          <a:p>
            <a:r>
              <a:rPr lang="en-US" i="1" dirty="0"/>
              <a:t>The ECP “</a:t>
            </a:r>
            <a:r>
              <a:rPr lang="en-US" i="1" dirty="0" err="1"/>
              <a:t>Exascale</a:t>
            </a:r>
            <a:r>
              <a:rPr lang="en-US" i="1" dirty="0"/>
              <a:t> MPI” project focuses on MPICH</a:t>
            </a:r>
          </a:p>
        </p:txBody>
      </p:sp>
    </p:spTree>
    <p:extLst>
      <p:ext uri="{BB962C8B-B14F-4D97-AF65-F5344CB8AC3E}">
        <p14:creationId xmlns:p14="http://schemas.microsoft.com/office/powerpoint/2010/main" val="300536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B374-02E8-4C18-AF2F-7D3EFE632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4" y="392024"/>
            <a:ext cx="11375136" cy="914400"/>
          </a:xfrm>
        </p:spPr>
        <p:txBody>
          <a:bodyPr/>
          <a:lstStyle/>
          <a:p>
            <a:r>
              <a:rPr lang="en-US" dirty="0"/>
              <a:t>The OMPI-X Team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F564BE-F10D-4CE4-92D3-6DF2375C6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33903"/>
            <a:ext cx="5588582" cy="3373229"/>
          </a:xfrm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ORNL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b="1" u="sng" dirty="0"/>
              <a:t>David Bernholdt </a:t>
            </a:r>
            <a:r>
              <a:rPr lang="en-US" sz="2400" dirty="0"/>
              <a:t>(Lead PI)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dirty="0"/>
              <a:t>Manju Gorentla Venkata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dirty="0"/>
              <a:t>Terry R. Jones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dirty="0"/>
              <a:t>Thomas J. Naughton III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dirty="0"/>
              <a:t>Geoffroy R. Vallee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LANL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dirty="0"/>
              <a:t>Nathan Graham</a:t>
            </a:r>
            <a:endParaRPr lang="en-US" sz="2400" b="1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dirty="0"/>
              <a:t>Evan Harvey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dirty="0"/>
              <a:t>Nathan </a:t>
            </a:r>
            <a:r>
              <a:rPr lang="en-US" sz="2400" dirty="0" err="1"/>
              <a:t>Hjelm</a:t>
            </a:r>
            <a:endParaRPr lang="en-US" sz="24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b="1" dirty="0"/>
              <a:t>Howard Pritchard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48E0F1-FD67-496D-B7C8-A06152822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8914" y="1533903"/>
            <a:ext cx="5531934" cy="3373229"/>
          </a:xfrm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LLNL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dirty="0"/>
              <a:t>Chris </a:t>
            </a:r>
            <a:r>
              <a:rPr lang="en-US" sz="2400" dirty="0" err="1"/>
              <a:t>Chambreau</a:t>
            </a:r>
            <a:endParaRPr lang="en-US" sz="24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dirty="0"/>
              <a:t>Murali </a:t>
            </a:r>
            <a:r>
              <a:rPr lang="en-US" sz="2400" dirty="0" err="1"/>
              <a:t>Emani</a:t>
            </a:r>
            <a:endParaRPr lang="en-US" sz="24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dirty="0"/>
              <a:t>Ignacio Laguna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b="1" dirty="0"/>
              <a:t>Martin Schulz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SNL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b="1" dirty="0"/>
              <a:t>Ron Brightwell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dirty="0"/>
              <a:t>Ryan Grant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UTK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b="1" dirty="0"/>
              <a:t>George </a:t>
            </a:r>
            <a:r>
              <a:rPr lang="en-US" sz="2400" b="1" dirty="0" err="1"/>
              <a:t>Bosilca</a:t>
            </a:r>
            <a:endParaRPr lang="en-US" sz="2400" b="1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dirty="0"/>
              <a:t>Aurelian </a:t>
            </a:r>
            <a:r>
              <a:rPr lang="en-US" sz="2400" dirty="0" err="1"/>
              <a:t>Bouteiller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481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B374-02E8-4C18-AF2F-7D3EFE632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4" y="392024"/>
            <a:ext cx="11375136" cy="914400"/>
          </a:xfrm>
        </p:spPr>
        <p:txBody>
          <a:bodyPr/>
          <a:lstStyle/>
          <a:p>
            <a:r>
              <a:rPr lang="en-US" dirty="0"/>
              <a:t>OMPI-X Focus Areas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F564BE-F10D-4CE4-92D3-6DF2375C6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950244"/>
            <a:ext cx="5588582" cy="3373229"/>
          </a:xfrm>
          <a:ln>
            <a:noFill/>
          </a:ln>
        </p:spPr>
        <p:txBody>
          <a:bodyPr/>
          <a:lstStyle/>
          <a:p>
            <a:r>
              <a:rPr lang="en-US" sz="2400" b="1" dirty="0">
                <a:solidFill>
                  <a:schemeClr val="tx2"/>
                </a:solidFill>
              </a:rPr>
              <a:t>Runtime Interoperability for MPI+X and Beyond </a:t>
            </a:r>
            <a:r>
              <a:rPr lang="en-US" sz="2400" dirty="0"/>
              <a:t>[Vallee]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APIs for better sharing of threads between MPI and other thread-based runtimes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Intend collaboration with </a:t>
            </a:r>
            <a:r>
              <a:rPr lang="en-US" sz="2000" dirty="0" err="1"/>
              <a:t>ExaMPI</a:t>
            </a:r>
            <a:r>
              <a:rPr lang="en-US" sz="2000" dirty="0"/>
              <a:t> [MPICH] and SOLLVE [</a:t>
            </a:r>
            <a:r>
              <a:rPr lang="en-US" sz="2000" dirty="0" err="1"/>
              <a:t>OpenMP</a:t>
            </a:r>
            <a:r>
              <a:rPr lang="en-US" sz="2000" dirty="0"/>
              <a:t>]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Extending the MPI Standard to Better Support </a:t>
            </a:r>
            <a:r>
              <a:rPr lang="en-US" sz="2400" b="1" dirty="0" err="1">
                <a:solidFill>
                  <a:schemeClr val="tx2"/>
                </a:solidFill>
              </a:rPr>
              <a:t>Exascale</a:t>
            </a:r>
            <a:r>
              <a:rPr lang="en-US" sz="2400" b="1" dirty="0">
                <a:solidFill>
                  <a:schemeClr val="tx2"/>
                </a:solidFill>
              </a:rPr>
              <a:t> Architectures </a:t>
            </a:r>
            <a:r>
              <a:rPr lang="en-US" sz="2400" dirty="0"/>
              <a:t>[Grant]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Endpoints, </a:t>
            </a:r>
            <a:r>
              <a:rPr lang="en-US" sz="2000" dirty="0" err="1"/>
              <a:t>Finepoints</a:t>
            </a:r>
            <a:r>
              <a:rPr lang="en-US" sz="2000" dirty="0"/>
              <a:t>, Sessions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Open MPI Scalability and Performance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/>
              <a:t>[Gorentla]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Memory footprint, collectives, message matching, one-sided, </a:t>
            </a:r>
            <a:r>
              <a:rPr lang="en-US" sz="2000" dirty="0" err="1"/>
              <a:t>PMIx</a:t>
            </a:r>
            <a:endParaRPr lang="en-US" sz="2000" dirty="0"/>
          </a:p>
          <a:p>
            <a:pPr lvl="1">
              <a:spcBef>
                <a:spcPts val="200"/>
              </a:spcBef>
            </a:pPr>
            <a:r>
              <a:rPr lang="en-US" sz="2000" dirty="0">
                <a:solidFill>
                  <a:schemeClr val="tx2"/>
                </a:solidFill>
              </a:rPr>
              <a:t>See also George’s UTK presentation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48E0F1-FD67-496D-B7C8-A06152822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8914" y="950244"/>
            <a:ext cx="5531934" cy="3373229"/>
          </a:xfrm>
          <a:ln>
            <a:noFill/>
          </a:ln>
        </p:spPr>
        <p:txBody>
          <a:bodyPr/>
          <a:lstStyle/>
          <a:p>
            <a:r>
              <a:rPr lang="en-US" sz="2400" b="1" dirty="0">
                <a:solidFill>
                  <a:schemeClr val="tx2"/>
                </a:solidFill>
              </a:rPr>
              <a:t>Supporting More Dynamic Execution Environments </a:t>
            </a:r>
            <a:r>
              <a:rPr lang="en-US" sz="2400" dirty="0"/>
              <a:t>[Jones]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Intelligent process placement and contention management</a:t>
            </a:r>
          </a:p>
          <a:p>
            <a:r>
              <a:rPr lang="en-US" sz="2400" b="1" dirty="0"/>
              <a:t>Resilience in MPI and Open MPI </a:t>
            </a:r>
            <a:r>
              <a:rPr lang="en-US" sz="2400" dirty="0"/>
              <a:t>[</a:t>
            </a:r>
            <a:r>
              <a:rPr lang="en-US" sz="2400" dirty="0" err="1"/>
              <a:t>Bosilca</a:t>
            </a:r>
            <a:r>
              <a:rPr lang="en-US" sz="2400" dirty="0"/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ULFM, </a:t>
            </a:r>
            <a:r>
              <a:rPr lang="en-US" sz="2000" dirty="0" err="1"/>
              <a:t>ReInit</a:t>
            </a:r>
            <a:r>
              <a:rPr lang="en-US" sz="2000" dirty="0"/>
              <a:t>, resilience in </a:t>
            </a:r>
            <a:r>
              <a:rPr lang="en-US" sz="2000" dirty="0" err="1"/>
              <a:t>PMIx</a:t>
            </a:r>
            <a:endParaRPr lang="en-US" sz="2000" dirty="0"/>
          </a:p>
          <a:p>
            <a:pPr lvl="1">
              <a:spcBef>
                <a:spcPts val="200"/>
              </a:spcBef>
            </a:pPr>
            <a:r>
              <a:rPr lang="en-US" sz="2000" b="1" dirty="0">
                <a:solidFill>
                  <a:schemeClr val="tx2"/>
                </a:solidFill>
              </a:rPr>
              <a:t>See George’s UTK presentation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MPI Tool Interfaces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/>
              <a:t>[Schulz]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MPI_T, PMPI replacement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Quality Assurance for Open MPI and New Developments </a:t>
            </a:r>
            <a:r>
              <a:rPr lang="en-US" sz="2400" dirty="0"/>
              <a:t>[Pritchard]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Test infrastructure deployed to ECP-relevant systems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Regular testing of Open MPI and OMPI-X developments</a:t>
            </a:r>
          </a:p>
        </p:txBody>
      </p:sp>
    </p:spTree>
    <p:extLst>
      <p:ext uri="{BB962C8B-B14F-4D97-AF65-F5344CB8AC3E}">
        <p14:creationId xmlns:p14="http://schemas.microsoft.com/office/powerpoint/2010/main" val="228831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105290A-8830-4050-AB30-4B19FA85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Says…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910C77-E9C3-4694-A236-688BD7972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920236"/>
            <a:ext cx="11369809" cy="4047778"/>
          </a:xfrm>
        </p:spPr>
        <p:txBody>
          <a:bodyPr/>
          <a:lstStyle/>
          <a:p>
            <a:r>
              <a:rPr lang="en-US" dirty="0"/>
              <a:t>The OMPI-X project recently conducted a survey of the ECP Application Development (AD) and Software Technology (ST) projects</a:t>
            </a:r>
          </a:p>
          <a:p>
            <a:r>
              <a:rPr lang="en-US" dirty="0"/>
              <a:t>Survey questions covered a range of topics: Application demographics, non-MPI applications, basic performance characterization, MPI usage patterns, MPI tools ecosystem, memory hierarchy details, accelerator details, resilience, use of other programming models, MPI with threads</a:t>
            </a:r>
          </a:p>
          <a:p>
            <a:r>
              <a:rPr lang="en-US" dirty="0"/>
              <a:t>Received a total of 77 responses (project level), 56 of which use MPI</a:t>
            </a:r>
          </a:p>
          <a:p>
            <a:r>
              <a:rPr lang="en-US" dirty="0"/>
              <a:t>Talk presented at </a:t>
            </a:r>
            <a:r>
              <a:rPr lang="en-US" dirty="0" err="1"/>
              <a:t>ExaMPI</a:t>
            </a:r>
            <a:r>
              <a:rPr lang="en-US" dirty="0"/>
              <a:t> Workshop paper on Sunday, paper to appear in special issue of Concurrency and Computing: Practice and Experience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A Survey of MPI Usage in the U.S. </a:t>
            </a:r>
            <a:r>
              <a:rPr lang="en-US" dirty="0" err="1">
                <a:solidFill>
                  <a:schemeClr val="tx2"/>
                </a:solidFill>
              </a:rPr>
              <a:t>Exascale</a:t>
            </a:r>
            <a:r>
              <a:rPr lang="en-US" dirty="0">
                <a:solidFill>
                  <a:schemeClr val="tx2"/>
                </a:solidFill>
              </a:rPr>
              <a:t> Computing Project, David E. Bernholdt (ORNL), Swen Boehm (ORNL),  George </a:t>
            </a:r>
            <a:r>
              <a:rPr lang="en-US" dirty="0" err="1">
                <a:solidFill>
                  <a:schemeClr val="tx2"/>
                </a:solidFill>
              </a:rPr>
              <a:t>Bosilca</a:t>
            </a:r>
            <a:r>
              <a:rPr lang="en-US" dirty="0">
                <a:solidFill>
                  <a:schemeClr val="tx2"/>
                </a:solidFill>
              </a:rPr>
              <a:t> (UTK), Manjunath Gorentla Venkata (ORNL),  Ryan E. Grant (SNL), Thomas Naughton (ORNL),  Howard P. Pritchard (LANL), Martin Schulz (LNLL, TU Munich), Geoffroy R. Vallee (ORNL)</a:t>
            </a:r>
          </a:p>
          <a:p>
            <a:r>
              <a:rPr lang="en-US" dirty="0"/>
              <a:t>Considering broadening survey and opening it to the wider community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46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Interoperability for MPI+X and Beyond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65E91-9911-4379-9530-1B52BF217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35285"/>
            <a:ext cx="5588582" cy="821190"/>
          </a:xfrm>
        </p:spPr>
        <p:txBody>
          <a:bodyPr/>
          <a:lstStyle/>
          <a:p>
            <a:r>
              <a:rPr lang="en-US" dirty="0"/>
              <a:t>Motivation and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156475"/>
            <a:ext cx="5588582" cy="3373229"/>
          </a:xfrm>
        </p:spPr>
        <p:txBody>
          <a:bodyPr/>
          <a:lstStyle/>
          <a:p>
            <a:r>
              <a:rPr lang="en-US" dirty="0"/>
              <a:t>Both MPI and </a:t>
            </a:r>
            <a:r>
              <a:rPr lang="en-US" dirty="0" err="1"/>
              <a:t>OpenMP</a:t>
            </a:r>
            <a:r>
              <a:rPr lang="en-US" dirty="0"/>
              <a:t> runtimes use threads, but there is no coordination</a:t>
            </a:r>
          </a:p>
          <a:p>
            <a:r>
              <a:rPr lang="en-US" dirty="0"/>
              <a:t>Optimal placement of MPI ranks and threads is therefore difficult on complex architectures</a:t>
            </a:r>
          </a:p>
          <a:p>
            <a:r>
              <a:rPr lang="en-US" dirty="0"/>
              <a:t>Investigate runtime coordination for optimal placement of threads and MPI ranks</a:t>
            </a:r>
          </a:p>
          <a:p>
            <a:pPr lvl="1"/>
            <a:r>
              <a:rPr lang="en-US" dirty="0"/>
              <a:t>Data exchange between runtimes</a:t>
            </a:r>
          </a:p>
          <a:p>
            <a:pPr lvl="1"/>
            <a:r>
              <a:rPr lang="en-US" dirty="0"/>
              <a:t>Implement optimized placement policies</a:t>
            </a:r>
          </a:p>
          <a:p>
            <a:r>
              <a:rPr lang="en-US" dirty="0"/>
              <a:t>Eventually, generalize to other node-level threading models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F61F8F-32C0-4A79-B384-D3FA745D7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8914" y="1335285"/>
            <a:ext cx="5531934" cy="821190"/>
          </a:xfrm>
        </p:spPr>
        <p:txBody>
          <a:bodyPr/>
          <a:lstStyle/>
          <a:p>
            <a:r>
              <a:rPr lang="en-US" dirty="0"/>
              <a:t>Recent Progress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43F9E9-418E-47A7-AEDD-2A8C4B544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8914" y="2156475"/>
            <a:ext cx="5531934" cy="3373229"/>
          </a:xfrm>
        </p:spPr>
        <p:txBody>
          <a:bodyPr/>
          <a:lstStyle/>
          <a:p>
            <a:r>
              <a:rPr lang="en-US" dirty="0"/>
              <a:t>Modify the </a:t>
            </a:r>
            <a:r>
              <a:rPr lang="en-US" dirty="0" err="1"/>
              <a:t>OpenMP</a:t>
            </a:r>
            <a:r>
              <a:rPr lang="en-US" dirty="0"/>
              <a:t> LLVM compiler to interface with </a:t>
            </a:r>
            <a:r>
              <a:rPr lang="en-US" dirty="0" err="1"/>
              <a:t>PMIx</a:t>
            </a:r>
            <a:r>
              <a:rPr lang="en-US" dirty="0"/>
              <a:t> (Open MPI and some resource managers already rely on </a:t>
            </a:r>
            <a:r>
              <a:rPr lang="en-US" dirty="0" err="1"/>
              <a:t>PMIx</a:t>
            </a:r>
            <a:r>
              <a:rPr lang="en-US" dirty="0"/>
              <a:t>)</a:t>
            </a:r>
          </a:p>
          <a:p>
            <a:r>
              <a:rPr lang="en-US" dirty="0"/>
              <a:t>Data exchange between the MPI and </a:t>
            </a:r>
            <a:r>
              <a:rPr lang="en-US" dirty="0" err="1"/>
              <a:t>OpenMP</a:t>
            </a:r>
            <a:r>
              <a:rPr lang="en-US" dirty="0"/>
              <a:t> runtimes via </a:t>
            </a:r>
            <a:r>
              <a:rPr lang="en-US" dirty="0" err="1"/>
              <a:t>PMIx</a:t>
            </a:r>
            <a:endParaRPr lang="en-US" dirty="0"/>
          </a:p>
          <a:p>
            <a:r>
              <a:rPr lang="en-US" dirty="0"/>
              <a:t>Implement a placement policy based on the number of MPI ranks and available cores/HT per node</a:t>
            </a:r>
          </a:p>
          <a:p>
            <a:r>
              <a:rPr lang="en-US" dirty="0"/>
              <a:t>Upcoming work: evaluation and implementation of more advanced policies (collaboration with ECP SOLLVE project)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FB99FA-66B1-4206-9AEE-D1503D065094}"/>
              </a:ext>
            </a:extLst>
          </p:cNvPr>
          <p:cNvSpPr txBox="1"/>
          <p:nvPr/>
        </p:nvSpPr>
        <p:spPr>
          <a:xfrm>
            <a:off x="3096672" y="5793822"/>
            <a:ext cx="5995481" cy="93256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</a:rPr>
              <a:t>Survey:</a:t>
            </a:r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86% of projects plan to use multiple threads per rank</a:t>
            </a:r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45% use </a:t>
            </a:r>
            <a:r>
              <a:rPr lang="en-US" dirty="0" err="1">
                <a:solidFill>
                  <a:schemeClr val="tx2"/>
                </a:solidFill>
              </a:rPr>
              <a:t>OpenMP</a:t>
            </a:r>
            <a:r>
              <a:rPr lang="en-US" dirty="0">
                <a:solidFill>
                  <a:schemeClr val="tx2"/>
                </a:solidFill>
              </a:rPr>
              <a:t>; 21% use </a:t>
            </a:r>
            <a:r>
              <a:rPr lang="en-US" dirty="0" err="1">
                <a:solidFill>
                  <a:schemeClr val="tx2"/>
                </a:solidFill>
              </a:rPr>
              <a:t>Kokkos</a:t>
            </a:r>
            <a:r>
              <a:rPr lang="en-US" dirty="0">
                <a:solidFill>
                  <a:schemeClr val="tx2"/>
                </a:solidFill>
              </a:rPr>
              <a:t> or RAJA</a:t>
            </a:r>
          </a:p>
        </p:txBody>
      </p:sp>
    </p:spTree>
    <p:extLst>
      <p:ext uri="{BB962C8B-B14F-4D97-AF65-F5344CB8AC3E}">
        <p14:creationId xmlns:p14="http://schemas.microsoft.com/office/powerpoint/2010/main" val="1276514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DF40-FD5A-40A7-BC0E-8EBE94A9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Finepoints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992" y="293915"/>
            <a:ext cx="5333812" cy="37146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5760" y="862256"/>
            <a:ext cx="6365232" cy="2646878"/>
          </a:xfrm>
          <a:prstGeom prst="rect">
            <a:avLst/>
          </a:prstGeom>
          <a:noFill/>
        </p:spPr>
        <p:txBody>
          <a:bodyPr wrap="square" lIns="118872" tIns="91440" rIns="118872" bIns="91440" rtlCol="0" anchor="ctr" anchorCtr="0">
            <a:spAutoFit/>
          </a:bodyPr>
          <a:lstStyle/>
          <a:p>
            <a:pPr marL="285750" indent="-285750" algn="l">
              <a:buFont typeface="Arial" charset="0"/>
              <a:buChar char="•"/>
            </a:pPr>
            <a:r>
              <a:rPr lang="en-US" sz="2000" dirty="0" err="1"/>
              <a:t>Finepoints</a:t>
            </a:r>
            <a:r>
              <a:rPr lang="en-US" sz="2000" dirty="0"/>
              <a:t> provides efficient multi-threading for MPI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2000" dirty="0"/>
              <a:t>Each thread sends a portion of a message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2000" dirty="0"/>
              <a:t>MPI aggregates partitions and send messages efficiently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2000" dirty="0"/>
              <a:t>Allows for early-bird overlapping where data can be sent before a traditional fork-join-send model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2000" dirty="0"/>
              <a:t>Initial results on KNL promising, allowing high ”perceived bandwidth”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" y="3418121"/>
            <a:ext cx="10694126" cy="30071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48543" y="6345076"/>
            <a:ext cx="6466114" cy="433965"/>
          </a:xfrm>
          <a:prstGeom prst="rect">
            <a:avLst/>
          </a:prstGeom>
          <a:noFill/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Early-bird Communication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8C878D-599A-493E-B390-898FDE9DE2F2}"/>
              </a:ext>
            </a:extLst>
          </p:cNvPr>
          <p:cNvSpPr txBox="1"/>
          <p:nvPr/>
        </p:nvSpPr>
        <p:spPr>
          <a:xfrm>
            <a:off x="7812157" y="4151508"/>
            <a:ext cx="4252647" cy="6832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</a:rPr>
              <a:t>Survey</a:t>
            </a:r>
            <a:r>
              <a:rPr lang="en-US" dirty="0">
                <a:solidFill>
                  <a:schemeClr val="tx2"/>
                </a:solidFill>
              </a:rPr>
              <a:t>: 52% of projects do not need thread-level addressability on the target</a:t>
            </a:r>
          </a:p>
        </p:txBody>
      </p:sp>
    </p:spTree>
    <p:extLst>
      <p:ext uri="{BB962C8B-B14F-4D97-AF65-F5344CB8AC3E}">
        <p14:creationId xmlns:p14="http://schemas.microsoft.com/office/powerpoint/2010/main" val="68655799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816</TotalTime>
  <Words>1476</Words>
  <Application>Microsoft Office PowerPoint</Application>
  <PresentationFormat>Custom</PresentationFormat>
  <Paragraphs>157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Calibri</vt:lpstr>
      <vt:lpstr>Presentations (Wide Screen)</vt:lpstr>
      <vt:lpstr>Open MPI for Exascale (OMPI-X)</vt:lpstr>
      <vt:lpstr>Acknowledgements</vt:lpstr>
      <vt:lpstr>ECP: Exascale Computing Project</vt:lpstr>
      <vt:lpstr>Our Project: Open MPI for Exascale (OMPI-X)</vt:lpstr>
      <vt:lpstr>The OMPI-X Team</vt:lpstr>
      <vt:lpstr>OMPI-X Focus Areas</vt:lpstr>
      <vt:lpstr>Survey Says…</vt:lpstr>
      <vt:lpstr>Runtime Interoperability for MPI+X and Beyond</vt:lpstr>
      <vt:lpstr>Finepoints</vt:lpstr>
      <vt:lpstr>Implement, demonstrate, and evaluate prototype of MPI Sessions proposal</vt:lpstr>
      <vt:lpstr>Open MPI Performance Improvements</vt:lpstr>
      <vt:lpstr>PowerPoint Presentation</vt:lpstr>
      <vt:lpstr>MPI Tools Interfaces</vt:lpstr>
      <vt:lpstr>Continuous Integration testing Infrastructure for Open MPI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 E.</cp:lastModifiedBy>
  <cp:revision>259</cp:revision>
  <cp:lastPrinted>2017-11-15T22:17:36Z</cp:lastPrinted>
  <dcterms:created xsi:type="dcterms:W3CDTF">2017-11-10T12:55:58Z</dcterms:created>
  <dcterms:modified xsi:type="dcterms:W3CDTF">2017-11-15T22:18:07Z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