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1089600" cy="4114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6" userDrawn="1">
          <p15:clr>
            <a:srgbClr val="A4A3A4"/>
          </p15:clr>
        </p15:guide>
        <p15:guide id="2" orient="horz" pos="25056" userDrawn="1">
          <p15:clr>
            <a:srgbClr val="A4A3A4"/>
          </p15:clr>
        </p15:guide>
        <p15:guide id="3" pos="10608" userDrawn="1">
          <p15:clr>
            <a:srgbClr val="A4A3A4"/>
          </p15:clr>
        </p15:guide>
        <p15:guide id="4" pos="19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831" autoAdjust="0"/>
  </p:normalViewPr>
  <p:slideViewPr>
    <p:cSldViewPr showGuides="1">
      <p:cViewPr>
        <p:scale>
          <a:sx n="50" d="100"/>
          <a:sy n="50" d="100"/>
        </p:scale>
        <p:origin x="-560" y="-6168"/>
      </p:cViewPr>
      <p:guideLst>
        <p:guide orient="horz" pos="866"/>
        <p:guide orient="horz" pos="25056"/>
        <p:guide pos="10608"/>
        <p:guide pos="192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719138"/>
            <a:ext cx="27209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3200401"/>
            <a:ext cx="27980640" cy="1043339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0972801"/>
            <a:ext cx="27980640" cy="2267329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5821955" rtl="0" eaLnBrk="1" latinLnBrk="0" hangingPunct="1">
        <a:lnSpc>
          <a:spcPct val="100000"/>
        </a:lnSpc>
        <a:spcBef>
          <a:spcPct val="0"/>
        </a:spcBef>
        <a:buNone/>
        <a:defRPr sz="3214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9049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2571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5674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21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56165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71820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6231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»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10376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6pPr>
      <a:lvl7pPr marL="18921354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7pPr>
      <a:lvl8pPr marL="21832331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8pPr>
      <a:lvl9pPr marL="24743309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1pPr>
      <a:lvl2pPr marL="291097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2pPr>
      <a:lvl3pPr marL="582195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3pPr>
      <a:lvl4pPr marL="873293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4pPr>
      <a:lvl5pPr marL="1164391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5pPr>
      <a:lvl6pPr marL="1455488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6pPr>
      <a:lvl7pPr marL="1746586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7pPr>
      <a:lvl8pPr marL="2037684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8pPr>
      <a:lvl9pPr marL="2328782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open-mpi.org/download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emf"/><Relationship Id="rId17" Type="http://schemas.openxmlformats.org/officeDocument/2006/relationships/image" Target="../media/image14.emf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10" Type="http://schemas.openxmlformats.org/officeDocument/2006/relationships/image" Target="../media/image8.emf"/><Relationship Id="rId4" Type="http://schemas.openxmlformats.org/officeDocument/2006/relationships/image" Target="../media/image3.png"/><Relationship Id="rId9" Type="http://schemas.openxmlformats.org/officeDocument/2006/relationships/hyperlink" Target="https://github.com/Qthreads" TargetMode="External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956608"/>
            <a:ext cx="13716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itchFamily="34" charset="0"/>
              </a:rPr>
              <a:t>Open MPI for </a:t>
            </a:r>
            <a:r>
              <a:rPr lang="en-US" sz="6000" dirty="0" err="1">
                <a:latin typeface="Arial Black" pitchFamily="34" charset="0"/>
              </a:rPr>
              <a:t>Exascale</a:t>
            </a:r>
            <a:r>
              <a:rPr lang="en-US" sz="6000" dirty="0">
                <a:latin typeface="Arial Black" pitchFamily="34" charset="0"/>
              </a:rPr>
              <a:t> (OMPI-X)</a:t>
            </a:r>
            <a:br>
              <a:rPr lang="en-US" sz="6000" dirty="0">
                <a:latin typeface="Arial Black" pitchFamily="34" charset="0"/>
              </a:rPr>
            </a:br>
            <a:r>
              <a:rPr lang="en-US" sz="6000" dirty="0">
                <a:latin typeface="Arial Black" pitchFamily="34" charset="0"/>
              </a:rPr>
              <a:t> 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ST-2.3.1.11-OMPIX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39527310"/>
            <a:ext cx="6858000" cy="139209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01938"/>
              </p:ext>
            </p:extLst>
          </p:nvPr>
        </p:nvGraphicFramePr>
        <p:xfrm>
          <a:off x="6582898" y="11491321"/>
          <a:ext cx="17923801" cy="620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79076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8265519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3879206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</a:t>
                      </a:r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80874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72492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Thomas Naughton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62586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24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(LLNL)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Qthreads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Light-weight threading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Stephen Olivier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5048283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22913"/>
              </p:ext>
            </p:extLst>
          </p:nvPr>
        </p:nvGraphicFramePr>
        <p:xfrm>
          <a:off x="4400550" y="4638594"/>
          <a:ext cx="22288500" cy="5067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050">
                  <a:extLst>
                    <a:ext uri="{9D8B030D-6E8A-4147-A177-3AD203B41FA5}">
                      <a16:colId xmlns:a16="http://schemas.microsoft.com/office/drawing/2014/main" val="864173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783143564"/>
                    </a:ext>
                  </a:extLst>
                </a:gridCol>
                <a:gridCol w="13735050">
                  <a:extLst>
                    <a:ext uri="{9D8B030D-6E8A-4147-A177-3AD203B41FA5}">
                      <a16:colId xmlns:a16="http://schemas.microsoft.com/office/drawing/2014/main" val="350524214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Participants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06087529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ORNL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Bernholdt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Gorentla, Terry Jones, Thomas Naughton, Geoffroy Vallee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249863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Graham, </a:t>
                      </a:r>
                      <a:r>
                        <a:rPr lang="en-US" sz="3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</a:t>
                      </a:r>
                      <a:r>
                        <a:rPr lang="en-US" sz="3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Hjelm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370179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Ignacio Laguna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58219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Murali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Emani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Martin Schulz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1880115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Brightwell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22897337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UTK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Aurelien</a:t>
                      </a: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Bouteiller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5565946"/>
                  </a:ext>
                </a:extLst>
              </a:tr>
              <a:tr h="7239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 marL="114300" marR="114300" marT="57150" marB="57150"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591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172733-F1F8-46EC-88D8-80FBED641AB7}"/>
              </a:ext>
            </a:extLst>
          </p:cNvPr>
          <p:cNvGrpSpPr/>
          <p:nvPr/>
        </p:nvGrpSpPr>
        <p:grpSpPr>
          <a:xfrm>
            <a:off x="1066800" y="3810000"/>
            <a:ext cx="28326080" cy="5908594"/>
            <a:chOff x="1066800" y="3810000"/>
            <a:chExt cx="28326080" cy="5908594"/>
          </a:xfrm>
        </p:grpSpPr>
        <p:sp>
          <p:nvSpPr>
            <p:cNvPr id="12" name="TextBox 11"/>
            <p:cNvSpPr txBox="1"/>
            <p:nvPr/>
          </p:nvSpPr>
          <p:spPr>
            <a:xfrm>
              <a:off x="13039426" y="3810000"/>
              <a:ext cx="400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Project 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FBC46A-4097-409F-9EA0-88B74CD17046}"/>
                </a:ext>
              </a:extLst>
            </p:cNvPr>
            <p:cNvGrpSpPr/>
            <p:nvPr/>
          </p:nvGrpSpPr>
          <p:grpSpPr>
            <a:xfrm>
              <a:off x="1066800" y="3810000"/>
              <a:ext cx="3118104" cy="5908594"/>
              <a:chOff x="1066800" y="3810000"/>
              <a:chExt cx="3118104" cy="5908594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684" y="3810000"/>
                <a:ext cx="1883664" cy="95078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2308" y="6472742"/>
                <a:ext cx="1847088" cy="985114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9169809"/>
                <a:ext cx="3118104" cy="54878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E411A-04B8-46E5-AC94-BAB083A71C15}"/>
                </a:ext>
              </a:extLst>
            </p:cNvPr>
            <p:cNvGrpSpPr/>
            <p:nvPr/>
          </p:nvGrpSpPr>
          <p:grpSpPr>
            <a:xfrm>
              <a:off x="27216608" y="3810000"/>
              <a:ext cx="2176272" cy="5895894"/>
              <a:chOff x="27216608" y="3810000"/>
              <a:chExt cx="2176272" cy="5895894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6608" y="3810000"/>
                <a:ext cx="2176272" cy="83423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10664" y="6017240"/>
                <a:ext cx="1828800" cy="990976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7552" y="8381218"/>
                <a:ext cx="1335024" cy="1324676"/>
              </a:xfrm>
              <a:prstGeom prst="rect">
                <a:avLst/>
              </a:prstGeom>
            </p:spPr>
          </p:pic>
        </p:grpSp>
      </p:grpSp>
      <p:sp>
        <p:nvSpPr>
          <p:cNvPr id="106" name="TextBox 105"/>
          <p:cNvSpPr txBox="1"/>
          <p:nvPr/>
        </p:nvSpPr>
        <p:spPr>
          <a:xfrm>
            <a:off x="12483898" y="10610508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13056-E70B-4B91-9AD5-F49E1BA98544}"/>
              </a:ext>
            </a:extLst>
          </p:cNvPr>
          <p:cNvSpPr txBox="1"/>
          <p:nvPr/>
        </p:nvSpPr>
        <p:spPr>
          <a:xfrm>
            <a:off x="13003879" y="18115851"/>
            <a:ext cx="508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Recent Progress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7E31770-18B6-4E45-AF01-F8C696D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37" y="18948964"/>
            <a:ext cx="10588191" cy="1102715"/>
          </a:xfrm>
        </p:spPr>
        <p:txBody>
          <a:bodyPr wrap="square">
            <a:spAutoFit/>
          </a:bodyPr>
          <a:lstStyle/>
          <a:p>
            <a:r>
              <a:rPr lang="en-US" sz="3600" dirty="0"/>
              <a:t>Interoperability for MPI-X and Beyond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61D51130-A8F5-40A3-B127-75FE877DF8FD}"/>
              </a:ext>
            </a:extLst>
          </p:cNvPr>
          <p:cNvSpPr txBox="1">
            <a:spLocks/>
          </p:cNvSpPr>
          <p:nvPr/>
        </p:nvSpPr>
        <p:spPr>
          <a:xfrm>
            <a:off x="2215818" y="19792665"/>
            <a:ext cx="7891519" cy="5744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err="1"/>
              <a:t>Qthreads</a:t>
            </a:r>
            <a:endParaRPr lang="en-US" sz="1972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 Closely-related ECP ST project, merging into OMPI-X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</a:t>
            </a:r>
            <a:r>
              <a:rPr lang="en-US" sz="1972" dirty="0" err="1"/>
              <a:t>Qthreads</a:t>
            </a:r>
            <a:r>
              <a:rPr lang="en-US" sz="1972" dirty="0"/>
              <a:t> online at </a:t>
            </a:r>
            <a:r>
              <a:rPr lang="en-US" sz="1972" dirty="0">
                <a:hlinkClick r:id="rId9"/>
              </a:rPr>
              <a:t>github.com/Qthreads</a:t>
            </a:r>
            <a:endParaRPr lang="en-US" sz="1972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MPI + OpenMP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Modify the OpenMP LLVM compiler to interface with </a:t>
            </a:r>
            <a:r>
              <a:rPr lang="en-US" sz="1972" dirty="0" err="1"/>
              <a:t>PMIx</a:t>
            </a:r>
            <a:r>
              <a:rPr lang="en-US" sz="1972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Data exchange between the MPI and OpenMP runtimes via </a:t>
            </a:r>
            <a:r>
              <a:rPr lang="en-US" sz="1972" dirty="0" err="1"/>
              <a:t>PMIx</a:t>
            </a:r>
            <a:endParaRPr lang="en-US" sz="1972" dirty="0"/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Implement a placement policy based on the number of MPI ranks and available cores/HT per node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Joint experiments for evaluation and implementation of more advanced policies (collaboration with ECP SOLLVE project)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MPI + </a:t>
            </a:r>
            <a:r>
              <a:rPr lang="en-US" sz="2400" dirty="0" err="1"/>
              <a:t>Qthreads</a:t>
            </a:r>
            <a:endParaRPr lang="en-US" sz="2400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 Coupling MPI with </a:t>
            </a:r>
            <a:r>
              <a:rPr lang="en-US" sz="2000" dirty="0" err="1"/>
              <a:t>Qthreads</a:t>
            </a:r>
            <a:r>
              <a:rPr lang="en-US" sz="2000" dirty="0"/>
              <a:t>, a user-level lightweight threading library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Investigating use of </a:t>
            </a:r>
            <a:r>
              <a:rPr lang="en-US" sz="1972" dirty="0" err="1"/>
              <a:t>Qthreads</a:t>
            </a:r>
            <a:r>
              <a:rPr lang="en-US" sz="1972" dirty="0"/>
              <a:t> in lieu of </a:t>
            </a:r>
            <a:r>
              <a:rPr lang="en-US" sz="1972" dirty="0" err="1"/>
              <a:t>pthreads</a:t>
            </a:r>
            <a:r>
              <a:rPr lang="en-US" sz="1972" dirty="0"/>
              <a:t> as an Open MPI threading layer</a:t>
            </a:r>
          </a:p>
          <a:p>
            <a:pPr lvl="1" fontAlgn="auto">
              <a:spcAft>
                <a:spcPts val="0"/>
              </a:spcAft>
            </a:pPr>
            <a:endParaRPr lang="en-US" sz="1972" dirty="0"/>
          </a:p>
          <a:p>
            <a:pPr lvl="1" fontAlgn="auto">
              <a:spcAft>
                <a:spcPts val="0"/>
              </a:spcAft>
            </a:pPr>
            <a:endParaRPr lang="en-US" sz="1972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D4315-7CD9-4334-B782-C50CE5885067}"/>
              </a:ext>
            </a:extLst>
          </p:cNvPr>
          <p:cNvSpPr txBox="1"/>
          <p:nvPr/>
        </p:nvSpPr>
        <p:spPr>
          <a:xfrm>
            <a:off x="5285401" y="25484217"/>
            <a:ext cx="78915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SOLLVE, UPC++/</a:t>
            </a:r>
            <a:r>
              <a:rPr lang="en-US" sz="2400" dirty="0" err="1">
                <a:solidFill>
                  <a:schemeClr val="tx2"/>
                </a:solidFill>
              </a:rPr>
              <a:t>GASnet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27992E6-9EDC-46A3-A51F-5249EBF96D7C}"/>
              </a:ext>
            </a:extLst>
          </p:cNvPr>
          <p:cNvSpPr txBox="1">
            <a:spLocks/>
          </p:cNvSpPr>
          <p:nvPr/>
        </p:nvSpPr>
        <p:spPr>
          <a:xfrm>
            <a:off x="18247160" y="18897600"/>
            <a:ext cx="9955303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</a:t>
            </a:r>
            <a:r>
              <a:rPr lang="en-US" sz="3600" dirty="0" err="1"/>
              <a:t>Finepoints</a:t>
            </a:r>
            <a:r>
              <a:rPr lang="en-US" sz="3600" dirty="0"/>
              <a:t> - Partitioned Multi-threaded MPI Communication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4500511-0B17-413F-8CB6-CD4B22B3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7838" y="20029403"/>
            <a:ext cx="6407630" cy="5334642"/>
          </a:xfrm>
        </p:spPr>
        <p:txBody>
          <a:bodyPr wrap="square">
            <a:spAutoFit/>
          </a:bodyPr>
          <a:lstStyle/>
          <a:p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New MPI multi-threading interface</a:t>
            </a:r>
          </a:p>
          <a:p>
            <a:pPr lvl="1"/>
            <a:r>
              <a:rPr lang="en-US" sz="2000" dirty="0"/>
              <a:t>Better efficiency with minimal app changes</a:t>
            </a:r>
          </a:p>
          <a:p>
            <a:r>
              <a:rPr lang="en-US" sz="2400" dirty="0"/>
              <a:t>Leverages hardware capabilities </a:t>
            </a:r>
          </a:p>
          <a:p>
            <a:r>
              <a:rPr lang="en-US" sz="2400" dirty="0"/>
              <a:t>Allows new type of overlap in communication</a:t>
            </a:r>
          </a:p>
          <a:p>
            <a:r>
              <a:rPr lang="en-US" sz="2400" dirty="0"/>
              <a:t>Early prototype demonstrated with ECP mini-app</a:t>
            </a:r>
          </a:p>
          <a:p>
            <a:pPr lvl="1"/>
            <a:r>
              <a:rPr lang="en-US" sz="2000" dirty="0"/>
              <a:t>~5% improvement in runtime</a:t>
            </a:r>
          </a:p>
          <a:p>
            <a:pPr lvl="1"/>
            <a:r>
              <a:rPr lang="en-US" sz="2000" dirty="0"/>
              <a:t>~25% improvement in communication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Qthreads</a:t>
            </a:r>
            <a:r>
              <a:rPr lang="en-US" sz="2400" dirty="0"/>
              <a:t> with MPI </a:t>
            </a:r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r>
              <a:rPr lang="en-US" sz="2400" dirty="0"/>
              <a:t>Collaborations with EU Intertwine project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8B58C-B31F-7646-A184-6A9089103584}"/>
              </a:ext>
            </a:extLst>
          </p:cNvPr>
          <p:cNvGrpSpPr/>
          <p:nvPr/>
        </p:nvGrpSpPr>
        <p:grpSpPr>
          <a:xfrm>
            <a:off x="22834918" y="20266963"/>
            <a:ext cx="6121082" cy="5233866"/>
            <a:chOff x="17118880" y="20817019"/>
            <a:chExt cx="6121082" cy="523386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4B15DF-5876-458D-8D04-3ABC0E34C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118880" y="20817019"/>
              <a:ext cx="5809657" cy="383483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C404E-A6A7-49E4-9062-59DB4DBBB84A}"/>
                </a:ext>
              </a:extLst>
            </p:cNvPr>
            <p:cNvSpPr txBox="1"/>
            <p:nvPr/>
          </p:nvSpPr>
          <p:spPr>
            <a:xfrm>
              <a:off x="17192891" y="24573557"/>
              <a:ext cx="60470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dirty="0"/>
                <a:t>ECP </a:t>
              </a:r>
              <a:r>
                <a:rPr lang="en-US" sz="2000" dirty="0" err="1"/>
                <a:t>miniapp</a:t>
              </a:r>
              <a:r>
                <a:rPr lang="en-US" sz="2000" dirty="0"/>
                <a:t> running on a KNL with MPI procs x threads, with 4 MPI procs to 1 MPI proc. The </a:t>
              </a:r>
              <a:r>
                <a:rPr lang="en-US" sz="2000" dirty="0" err="1"/>
                <a:t>miniapp</a:t>
              </a:r>
              <a:r>
                <a:rPr lang="en-US" sz="2000" dirty="0"/>
                <a:t> is controlled for noise and artificial noise injected to demonstrate good performance in practice (real noise on systems is in the 3% range).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F328EC6-CD0A-48D0-8CC7-787BA368D01B}"/>
              </a:ext>
            </a:extLst>
          </p:cNvPr>
          <p:cNvSpPr txBox="1"/>
          <p:nvPr/>
        </p:nvSpPr>
        <p:spPr>
          <a:xfrm>
            <a:off x="20489036" y="25580166"/>
            <a:ext cx="4839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r>
              <a:rPr lang="en-US" sz="2400" dirty="0">
                <a:solidFill>
                  <a:schemeClr val="tx2"/>
                </a:solidFill>
              </a:rPr>
              <a:t>, Intertwine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4D8E6F-E561-7143-BC8D-5717335616BB}"/>
              </a:ext>
            </a:extLst>
          </p:cNvPr>
          <p:cNvGrpSpPr/>
          <p:nvPr/>
        </p:nvGrpSpPr>
        <p:grpSpPr>
          <a:xfrm>
            <a:off x="17651136" y="26160545"/>
            <a:ext cx="11147349" cy="7608315"/>
            <a:chOff x="17963882" y="26160545"/>
            <a:chExt cx="11147349" cy="7608315"/>
          </a:xfrm>
        </p:grpSpPr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C07305BC-BAE3-4E8F-AA7B-6A9665A04A23}"/>
                </a:ext>
              </a:extLst>
            </p:cNvPr>
            <p:cNvSpPr txBox="1">
              <a:spLocks/>
            </p:cNvSpPr>
            <p:nvPr/>
          </p:nvSpPr>
          <p:spPr>
            <a:xfrm>
              <a:off x="18634503" y="26160545"/>
              <a:ext cx="10218478" cy="2210710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MPI Performance and Scalability Improvements</a:t>
              </a:r>
              <a:br>
                <a:rPr lang="en-US" sz="3600" dirty="0"/>
              </a:br>
              <a:endParaRPr lang="en-US" sz="3600" dirty="0"/>
            </a:p>
          </p:txBody>
        </p: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B0EEBFAC-FE18-4F6E-A861-67118FF146D7}"/>
                </a:ext>
              </a:extLst>
            </p:cNvPr>
            <p:cNvSpPr txBox="1">
              <a:spLocks/>
            </p:cNvSpPr>
            <p:nvPr/>
          </p:nvSpPr>
          <p:spPr>
            <a:xfrm>
              <a:off x="17963882" y="28611317"/>
              <a:ext cx="6407630" cy="5157543"/>
            </a:xfrm>
            <a:prstGeom prst="rect">
              <a:avLst/>
            </a:prstGeom>
          </p:spPr>
          <p:txBody>
            <a:bodyPr vert="horz" wrap="square" lIns="543410" tIns="271705" rIns="543410" bIns="271705" rtlCol="0">
              <a:spAutoFit/>
            </a:bodyPr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dirty="0"/>
                <a:t>Remote Memory Access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New RMA implementation allows scaling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Application performance similar to highly tuned vendor implementations</a:t>
              </a:r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MPI Message Matching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Initial prototype performance up to 2X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Integration plan underway</a:t>
              </a:r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Multi-threading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Multiple improvements completed</a:t>
              </a:r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Memory profiling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Gather </a:t>
              </a:r>
              <a:r>
                <a:rPr lang="en-US"/>
                <a:t>baseline memory data via Tau</a:t>
              </a:r>
              <a:endParaRPr lang="en-US" dirty="0"/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Non-blocking Collectives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0423BD7-13DC-4BEC-BE6B-C19F7BF08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493471" y="27575657"/>
              <a:ext cx="4617760" cy="335837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72676E8-C108-4C37-979F-A8D5B032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4791442" y="30934028"/>
              <a:ext cx="4021818" cy="272825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CA83D6-885D-644C-8B22-E4A0F67C8D10}"/>
              </a:ext>
            </a:extLst>
          </p:cNvPr>
          <p:cNvGrpSpPr/>
          <p:nvPr/>
        </p:nvGrpSpPr>
        <p:grpSpPr>
          <a:xfrm>
            <a:off x="4470651" y="34894329"/>
            <a:ext cx="8432298" cy="4946243"/>
            <a:chOff x="11083898" y="35331954"/>
            <a:chExt cx="8432298" cy="4946243"/>
          </a:xfrm>
        </p:grpSpPr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1CA64717-E4B1-4557-A56B-367239CDEDE0}"/>
                </a:ext>
              </a:extLst>
            </p:cNvPr>
            <p:cNvSpPr txBox="1">
              <a:spLocks/>
            </p:cNvSpPr>
            <p:nvPr/>
          </p:nvSpPr>
          <p:spPr>
            <a:xfrm>
              <a:off x="11925077" y="35331954"/>
              <a:ext cx="6935238" cy="1656712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Topology and Congestion Awareness	</a:t>
              </a:r>
            </a:p>
          </p:txBody>
        </p:sp>
        <p:sp>
          <p:nvSpPr>
            <p:cNvPr id="65" name="Content Placeholder 11">
              <a:extLst>
                <a:ext uri="{FF2B5EF4-FFF2-40B4-BE49-F238E27FC236}">
                  <a16:creationId xmlns:a16="http://schemas.microsoft.com/office/drawing/2014/main" id="{D3EC7D83-4070-4344-8723-65BCE96612A2}"/>
                </a:ext>
              </a:extLst>
            </p:cNvPr>
            <p:cNvSpPr txBox="1">
              <a:spLocks/>
            </p:cNvSpPr>
            <p:nvPr/>
          </p:nvSpPr>
          <p:spPr>
            <a:xfrm>
              <a:off x="11083898" y="36904968"/>
              <a:ext cx="8432298" cy="3373229"/>
            </a:xfrm>
            <a:prstGeom prst="rect">
              <a:avLst/>
            </a:prstGeom>
          </p:spPr>
          <p:txBody>
            <a:bodyPr/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sz="2400" dirty="0"/>
                <a:t>Developing module to gather the communication weights between processes</a:t>
              </a:r>
            </a:p>
            <a:p>
              <a:pPr lvl="1" fontAlgn="auto">
                <a:spcBef>
                  <a:spcPts val="200"/>
                </a:spcBef>
                <a:spcAft>
                  <a:spcPts val="0"/>
                </a:spcAft>
              </a:pPr>
              <a:r>
                <a:rPr lang="en-US" sz="2000" dirty="0"/>
                <a:t>Capability to distinguish between pt2pt collective file IO or RMA) 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Developing module to reorder processes based on weights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Initial implementation available in Open MPI GitHub master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C9F0BC-814A-2549-A51C-8CBD95BA309F}"/>
              </a:ext>
            </a:extLst>
          </p:cNvPr>
          <p:cNvGrpSpPr/>
          <p:nvPr/>
        </p:nvGrpSpPr>
        <p:grpSpPr>
          <a:xfrm>
            <a:off x="18707436" y="34873560"/>
            <a:ext cx="9656064" cy="4780912"/>
            <a:chOff x="19929592" y="35224088"/>
            <a:chExt cx="9656064" cy="4780912"/>
          </a:xfrm>
        </p:grpSpPr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E4EA32D7-2B5D-4A94-A089-CE008018DF94}"/>
                </a:ext>
              </a:extLst>
            </p:cNvPr>
            <p:cNvSpPr txBox="1">
              <a:spLocks/>
            </p:cNvSpPr>
            <p:nvPr/>
          </p:nvSpPr>
          <p:spPr>
            <a:xfrm>
              <a:off x="20327356" y="35224088"/>
              <a:ext cx="8860536" cy="1656712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Continuous Integration/Nightly Testing</a:t>
              </a:r>
            </a:p>
          </p:txBody>
        </p:sp>
        <p:sp>
          <p:nvSpPr>
            <p:cNvPr id="88" name="Content Placeholder 5">
              <a:extLst>
                <a:ext uri="{FF2B5EF4-FFF2-40B4-BE49-F238E27FC236}">
                  <a16:creationId xmlns:a16="http://schemas.microsoft.com/office/drawing/2014/main" id="{377ED03F-35F4-4D4E-AE42-A2A7D31B3E39}"/>
                </a:ext>
              </a:extLst>
            </p:cNvPr>
            <p:cNvSpPr txBox="1">
              <a:spLocks/>
            </p:cNvSpPr>
            <p:nvPr/>
          </p:nvSpPr>
          <p:spPr>
            <a:xfrm>
              <a:off x="19929592" y="36631771"/>
              <a:ext cx="9656064" cy="3373229"/>
            </a:xfrm>
            <a:prstGeom prst="rect">
              <a:avLst/>
            </a:prstGeom>
          </p:spPr>
          <p:txBody>
            <a:bodyPr/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sz="2400" dirty="0"/>
                <a:t>Resolved issues with next generation Nightly tester (MTT) reporting results to community database at AWS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Added plugin to next generation MTT to test nightly </a:t>
              </a:r>
              <a:r>
                <a:rPr lang="en-US" sz="2400" dirty="0" err="1"/>
                <a:t>tarball</a:t>
              </a:r>
              <a:r>
                <a:rPr lang="en-US" sz="2400" dirty="0"/>
                <a:t> bills from </a:t>
              </a:r>
              <a:r>
                <a:rPr lang="en-US" sz="2400" dirty="0">
                  <a:hlinkClick r:id="rId13"/>
                </a:rPr>
                <a:t>https://open-mpi.org/downloads</a:t>
              </a:r>
              <a:endParaRPr lang="en-US" sz="2400" dirty="0"/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Deployed current MTT on ORNL summit-dev platform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Participating in the ECP ST facilities WG evaluation of CI RFP responses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7E9BA2E-C648-4C3C-976B-18E637C3765F}"/>
              </a:ext>
            </a:extLst>
          </p:cNvPr>
          <p:cNvSpPr txBox="1"/>
          <p:nvPr/>
        </p:nvSpPr>
        <p:spPr>
          <a:xfrm>
            <a:off x="20898763" y="39034325"/>
            <a:ext cx="5512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ECP CI Testing, Facilities</a:t>
            </a:r>
          </a:p>
        </p:txBody>
      </p:sp>
      <p:sp>
        <p:nvSpPr>
          <p:cNvPr id="50" name="Content Placeholder 11">
            <a:extLst>
              <a:ext uri="{FF2B5EF4-FFF2-40B4-BE49-F238E27FC236}">
                <a16:creationId xmlns:a16="http://schemas.microsoft.com/office/drawing/2014/main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0345399" y="14225401"/>
            <a:ext cx="3309696" cy="3815595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D2FDDA-45B3-F04A-BE61-23F220228C00}"/>
              </a:ext>
            </a:extLst>
          </p:cNvPr>
          <p:cNvGrpSpPr/>
          <p:nvPr/>
        </p:nvGrpSpPr>
        <p:grpSpPr>
          <a:xfrm>
            <a:off x="9982200" y="20075504"/>
            <a:ext cx="5564735" cy="5196802"/>
            <a:chOff x="23674729" y="13108202"/>
            <a:chExt cx="5564735" cy="51968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4729" y="13108202"/>
              <a:ext cx="5564735" cy="3937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155400" y="16981565"/>
              <a:ext cx="4837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 baseline test shows the </a:t>
              </a:r>
              <a:r>
                <a:rPr lang="en-US" sz="2000" dirty="0" err="1"/>
                <a:t>Finepoints</a:t>
              </a:r>
              <a:r>
                <a:rPr lang="en-US" sz="2000" dirty="0"/>
                <a:t> library performing similarly with Qthreads and with OpenMP (2 nodes, 1 process / node , 64 threads / MPI process).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5C6837-9C4A-FB4A-B489-84BF81F0066E}"/>
              </a:ext>
            </a:extLst>
          </p:cNvPr>
          <p:cNvSpPr txBox="1"/>
          <p:nvPr/>
        </p:nvSpPr>
        <p:spPr>
          <a:xfrm>
            <a:off x="11273594" y="33600037"/>
            <a:ext cx="61722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Distribution of latency (top) and bandwidth (bottom) on </a:t>
            </a:r>
            <a:r>
              <a:rPr lang="en-US" dirty="0" err="1"/>
              <a:t>uGNI</a:t>
            </a:r>
            <a:r>
              <a:rPr lang="en-US" dirty="0"/>
              <a:t> (NERSC Cori) without fault tolerance (blue) and with fault tolerance active (orange): mean and variance are similar, demonstrating no overhead for enabling resilience.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380216-FE1A-0D4F-BFCC-1ADDAFC0D5F3}"/>
              </a:ext>
            </a:extLst>
          </p:cNvPr>
          <p:cNvGrpSpPr/>
          <p:nvPr/>
        </p:nvGrpSpPr>
        <p:grpSpPr>
          <a:xfrm>
            <a:off x="630216" y="26160545"/>
            <a:ext cx="17045631" cy="8362973"/>
            <a:chOff x="1040088" y="26163185"/>
            <a:chExt cx="17045631" cy="836297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BAFCC9-89AE-4A05-B324-1B512AF39CC8}"/>
                </a:ext>
              </a:extLst>
            </p:cNvPr>
            <p:cNvSpPr txBox="1"/>
            <p:nvPr/>
          </p:nvSpPr>
          <p:spPr>
            <a:xfrm>
              <a:off x="7350356" y="34101426"/>
              <a:ext cx="376160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2"/>
                  </a:solidFill>
                </a:rPr>
                <a:t>Connections: </a:t>
              </a:r>
              <a:r>
                <a:rPr lang="en-US" sz="2400" dirty="0" err="1">
                  <a:solidFill>
                    <a:schemeClr val="tx2"/>
                  </a:solidFill>
                </a:rPr>
                <a:t>PMIx</a:t>
              </a:r>
              <a:r>
                <a:rPr lang="en-US" sz="2400" dirty="0">
                  <a:solidFill>
                    <a:schemeClr val="tx2"/>
                  </a:solidFill>
                </a:rPr>
                <a:t>, </a:t>
              </a:r>
              <a:r>
                <a:rPr lang="en-US" sz="2400" dirty="0" err="1">
                  <a:solidFill>
                    <a:schemeClr val="tx2"/>
                  </a:solidFill>
                </a:rPr>
                <a:t>VeloC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23" name="Title 1">
              <a:extLst>
                <a:ext uri="{FF2B5EF4-FFF2-40B4-BE49-F238E27FC236}">
                  <a16:creationId xmlns:a16="http://schemas.microsoft.com/office/drawing/2014/main" id="{B33CA08C-2D30-47B6-97B6-FF6D91472983}"/>
                </a:ext>
              </a:extLst>
            </p:cNvPr>
            <p:cNvSpPr txBox="1">
              <a:spLocks/>
            </p:cNvSpPr>
            <p:nvPr/>
          </p:nvSpPr>
          <p:spPr>
            <a:xfrm>
              <a:off x="2924306" y="26163185"/>
              <a:ext cx="13281760" cy="1102715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User-Level Fault Mitigation (ULFM) in Open MPI</a:t>
              </a:r>
            </a:p>
          </p:txBody>
        </p:sp>
        <p:sp>
          <p:nvSpPr>
            <p:cNvPr id="124" name="Content Placeholder 11">
              <a:extLst>
                <a:ext uri="{FF2B5EF4-FFF2-40B4-BE49-F238E27FC236}">
                  <a16:creationId xmlns:a16="http://schemas.microsoft.com/office/drawing/2014/main" id="{E288E36C-F323-4E6A-BCFF-F437EAD9391C}"/>
                </a:ext>
              </a:extLst>
            </p:cNvPr>
            <p:cNvSpPr txBox="1">
              <a:spLocks/>
            </p:cNvSpPr>
            <p:nvPr/>
          </p:nvSpPr>
          <p:spPr>
            <a:xfrm>
              <a:off x="1040088" y="27103338"/>
              <a:ext cx="9958949" cy="6190500"/>
            </a:xfrm>
            <a:prstGeom prst="rect">
              <a:avLst/>
            </a:prstGeom>
          </p:spPr>
          <p:txBody>
            <a:bodyPr/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9865" indent="-189865" fontAlgn="auto">
                <a:spcAft>
                  <a:spcPts val="0"/>
                </a:spcAft>
              </a:pPr>
              <a:r>
                <a:rPr lang="en-US" sz="2400" dirty="0"/>
                <a:t>Resilience in varied application types</a:t>
              </a:r>
              <a:endParaRPr lang="en-US" dirty="0"/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1972" dirty="0"/>
                <a:t>Malleable applications enjoy a </a:t>
              </a:r>
              <a:r>
                <a:rPr lang="en-US" sz="1972" b="1" dirty="0"/>
                <a:t>cheap, tailored recovery procedure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1972" dirty="0"/>
                <a:t>Non-malleable applications can </a:t>
              </a:r>
              <a:r>
                <a:rPr lang="en-US" sz="1972" b="1" dirty="0"/>
                <a:t>restore complete MPI </a:t>
              </a:r>
              <a:r>
                <a:rPr lang="en-US" sz="1972" dirty="0"/>
                <a:t>capabilities without redeployment</a:t>
              </a:r>
            </a:p>
            <a:p>
              <a:pPr marL="189865" indent="-189865" fontAlgn="auto">
                <a:spcAft>
                  <a:spcPts val="0"/>
                </a:spcAft>
              </a:pPr>
              <a:r>
                <a:rPr lang="en-US" sz="2400" dirty="0"/>
                <a:t>Integration of ULFM resilience shows no overhead on raw communication performance  on ECP hardware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Stable resilience; tested</a:t>
              </a:r>
              <a:r>
                <a:rPr lang="en-US" sz="2000" dirty="0"/>
                <a:t> deployments on ECP hardware with support for job schedulers and accelerated networks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dirty="0"/>
                <a:t>Support for </a:t>
              </a:r>
              <a:r>
                <a:rPr lang="en-US" sz="2000" b="1" dirty="0"/>
                <a:t>resilience with threads, non-blocking collective operations, RMA operations</a:t>
              </a:r>
            </a:p>
            <a:p>
              <a:pPr marL="189865" indent="-189865" fontAlgn="auto">
                <a:spcAft>
                  <a:spcPts val="0"/>
                </a:spcAft>
              </a:pPr>
              <a:r>
                <a:rPr lang="en-US" sz="2428" dirty="0"/>
                <a:t>Recent Progress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 err="1"/>
                <a:t>PMIx</a:t>
              </a:r>
              <a:r>
                <a:rPr lang="en-US" sz="2000" b="1" dirty="0"/>
                <a:t>/SCON </a:t>
              </a:r>
              <a:r>
                <a:rPr lang="en-US" sz="2000" dirty="0"/>
                <a:t>failure </a:t>
              </a:r>
              <a:r>
                <a:rPr lang="en-US" sz="2000" b="1" dirty="0"/>
                <a:t>detection</a:t>
              </a:r>
              <a:r>
                <a:rPr lang="en-US" sz="2000" dirty="0"/>
                <a:t> and </a:t>
              </a:r>
              <a:r>
                <a:rPr lang="en-US" sz="2000" b="1" dirty="0"/>
                <a:t>reliable information propagation</a:t>
              </a:r>
              <a:r>
                <a:rPr lang="en-US" sz="2000" dirty="0"/>
                <a:t> </a:t>
              </a:r>
              <a:endParaRPr lang="en-US" sz="2000" b="1" dirty="0"/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Asynchronous recovery: ISHRINK </a:t>
              </a:r>
              <a:r>
                <a:rPr lang="en-US" sz="2000" dirty="0"/>
                <a:t>repairs a communicator asynchronously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Scoped error management: </a:t>
              </a:r>
              <a:r>
                <a:rPr lang="en-US" sz="2000" dirty="0"/>
                <a:t>user-controlled scope for error reporting: uniform reporting in collective operations; report for errors at any rank, etc.</a:t>
              </a:r>
              <a:endParaRPr lang="en-US" sz="2000" b="1" dirty="0"/>
            </a:p>
            <a:p>
              <a:pPr marL="189865" indent="-189865" fontAlgn="auto">
                <a:spcAft>
                  <a:spcPts val="0"/>
                </a:spcAft>
              </a:pPr>
              <a:r>
                <a:rPr lang="en-US" sz="2428" dirty="0"/>
                <a:t>Impacts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Large application community</a:t>
              </a:r>
              <a:r>
                <a:rPr lang="en-US" sz="2000" dirty="0"/>
                <a:t> using Open MPI ULFM to explore resilience in HPC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Industry users </a:t>
              </a:r>
              <a:r>
                <a:rPr lang="en-US" sz="2000" dirty="0"/>
                <a:t>(databases, MapReduce) also use Open MPI ULFM to explore non-HPC workloads over MPI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User documentation and education </a:t>
              </a:r>
              <a:r>
                <a:rPr lang="en-US" sz="2000" dirty="0"/>
                <a:t>helps ECP applications move forward on resilience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14298B-A343-BC41-83C9-6459755E9850}"/>
                </a:ext>
              </a:extLst>
            </p:cNvPr>
            <p:cNvGrpSpPr/>
            <p:nvPr/>
          </p:nvGrpSpPr>
          <p:grpSpPr>
            <a:xfrm>
              <a:off x="10484763" y="28767429"/>
              <a:ext cx="7600956" cy="4813737"/>
              <a:chOff x="31121635" y="22280119"/>
              <a:chExt cx="7600956" cy="481373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A4B263CF-88FC-F44D-BF6F-DFDDCE9FBEF8}"/>
                  </a:ext>
                </a:extLst>
              </p:cNvPr>
              <p:cNvPicPr/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1635" y="24529785"/>
                <a:ext cx="7600949" cy="2564071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AAEF0E0-56B3-9341-B2CF-AEC8590D5D7A}"/>
                  </a:ext>
                </a:extLst>
              </p:cNvPr>
              <p:cNvPicPr/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1642" y="22280119"/>
                <a:ext cx="7600949" cy="2373671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64AEEF3-1E6C-7C43-8E2A-D33F43651BD5}"/>
                </a:ext>
              </a:extLst>
            </p:cNvPr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11273594" y="27027966"/>
              <a:ext cx="3594952" cy="1478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21116</TotalTime>
  <Words>787</Words>
  <Application>Microsoft Macintosh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Default Theme</vt:lpstr>
      <vt:lpstr>Interoperability for MPI-X and Beyond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geoffroy vallee</cp:lastModifiedBy>
  <cp:revision>1865</cp:revision>
  <cp:lastPrinted>2014-07-14T22:43:19Z</cp:lastPrinted>
  <dcterms:created xsi:type="dcterms:W3CDTF">2008-12-10T13:33:36Z</dcterms:created>
  <dcterms:modified xsi:type="dcterms:W3CDTF">2018-12-20T14:37:16Z</dcterms:modified>
</cp:coreProperties>
</file>