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4"/>
  </p:sldMasterIdLst>
  <p:notesMasterIdLst>
    <p:notesMasterId r:id="rId6"/>
  </p:notesMasterIdLst>
  <p:sldIdLst>
    <p:sldId id="256" r:id="rId5"/>
  </p:sldIdLst>
  <p:sldSz cx="31089600" cy="4114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23287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46575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69863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9315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1643910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13972692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16301474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18630256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66" userDrawn="1">
          <p15:clr>
            <a:srgbClr val="A4A3A4"/>
          </p15:clr>
        </p15:guide>
        <p15:guide id="2" orient="horz" pos="25056" userDrawn="1">
          <p15:clr>
            <a:srgbClr val="A4A3A4"/>
          </p15:clr>
        </p15:guide>
        <p15:guide id="3" pos="10608" userDrawn="1">
          <p15:clr>
            <a:srgbClr val="A4A3A4"/>
          </p15:clr>
        </p15:guide>
        <p15:guide id="4" pos="19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DE9"/>
    <a:srgbClr val="0A6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2857" autoAdjust="0"/>
  </p:normalViewPr>
  <p:slideViewPr>
    <p:cSldViewPr showGuides="1">
      <p:cViewPr varScale="1">
        <p:scale>
          <a:sx n="15" d="100"/>
          <a:sy n="15" d="100"/>
        </p:scale>
        <p:origin x="3268" y="128"/>
      </p:cViewPr>
      <p:guideLst>
        <p:guide orient="horz" pos="866"/>
        <p:guide orient="horz" pos="25056"/>
        <p:guide pos="10608"/>
        <p:guide pos="192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3" y="0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/>
          <a:lstStyle>
            <a:lvl1pPr algn="r">
              <a:defRPr sz="1100"/>
            </a:lvl1pPr>
          </a:lstStyle>
          <a:p>
            <a:fld id="{D2E014B4-F411-477F-AADD-9B05C4E95AA3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7113" y="719138"/>
            <a:ext cx="27209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4" tIns="47411" rIns="94824" bIns="474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5" y="4561228"/>
            <a:ext cx="5850835" cy="4320213"/>
          </a:xfrm>
          <a:prstGeom prst="rect">
            <a:avLst/>
          </a:prstGeom>
        </p:spPr>
        <p:txBody>
          <a:bodyPr vert="horz" lIns="94824" tIns="47411" rIns="94824" bIns="474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173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3" y="9119173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 anchor="b"/>
          <a:lstStyle>
            <a:lvl1pPr algn="r">
              <a:defRPr sz="1100"/>
            </a:lvl1pPr>
          </a:lstStyle>
          <a:p>
            <a:fld id="{2F68C287-B460-4DAE-BDD3-8253B8CBB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1pPr>
    <a:lvl2pPr marL="2328782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2pPr>
    <a:lvl3pPr marL="4657564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3pPr>
    <a:lvl4pPr marL="6986346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4pPr>
    <a:lvl5pPr marL="9315128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5pPr>
    <a:lvl6pPr marL="11643910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6pPr>
    <a:lvl7pPr marL="13972692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7pPr>
    <a:lvl8pPr marL="16301474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8pPr>
    <a:lvl9pPr marL="18630256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0" y="3200401"/>
            <a:ext cx="27980640" cy="1043339"/>
          </a:xfrm>
          <a:prstGeom prst="rect">
            <a:avLst/>
          </a:prstGeom>
        </p:spPr>
        <p:txBody>
          <a:bodyPr vert="horz" lIns="543410" tIns="271705" rIns="543410" bIns="271705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10972801"/>
            <a:ext cx="27980640" cy="2267329"/>
          </a:xfrm>
          <a:prstGeom prst="rect">
            <a:avLst/>
          </a:prstGeom>
        </p:spPr>
        <p:txBody>
          <a:bodyPr vert="horz" lIns="543410" tIns="271705" rIns="543410" bIns="271705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</p:sldLayoutIdLst>
  <p:hf hdr="0"/>
  <p:txStyles>
    <p:titleStyle>
      <a:lvl1pPr algn="ctr" defTabSz="5821955" rtl="0" eaLnBrk="1" latinLnBrk="0" hangingPunct="1">
        <a:lnSpc>
          <a:spcPct val="100000"/>
        </a:lnSpc>
        <a:spcBef>
          <a:spcPct val="0"/>
        </a:spcBef>
        <a:buNone/>
        <a:defRPr sz="3214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190490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•"/>
        <a:defRPr sz="2571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5674" indent="-175184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–"/>
        <a:defRPr sz="2143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56165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•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71820" indent="-175184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–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62310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»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10376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6pPr>
      <a:lvl7pPr marL="18921354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7pPr>
      <a:lvl8pPr marL="21832331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8pPr>
      <a:lvl9pPr marL="24743309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1pPr>
      <a:lvl2pPr marL="2910978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2pPr>
      <a:lvl3pPr marL="5821955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3pPr>
      <a:lvl4pPr marL="8732933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4pPr>
      <a:lvl5pPr marL="1164391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5pPr>
      <a:lvl6pPr marL="14554888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6pPr>
      <a:lvl7pPr marL="17465865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7pPr>
      <a:lvl8pPr marL="20376843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8pPr>
      <a:lvl9pPr marL="2328782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open-mpi.or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jpeg"/><Relationship Id="rId15" Type="http://schemas.openxmlformats.org/officeDocument/2006/relationships/image" Target="../media/image13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86800" y="956608"/>
            <a:ext cx="137160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 Black" pitchFamily="34" charset="0"/>
              </a:rPr>
              <a:t>Open MPI for </a:t>
            </a:r>
            <a:r>
              <a:rPr lang="en-US" sz="6000" dirty="0" err="1">
                <a:latin typeface="Arial Black" pitchFamily="34" charset="0"/>
              </a:rPr>
              <a:t>Exascale</a:t>
            </a:r>
            <a:r>
              <a:rPr lang="en-US" sz="6000" dirty="0">
                <a:latin typeface="Arial Black" pitchFamily="34" charset="0"/>
              </a:rPr>
              <a:t> (OMPI-X)</a:t>
            </a:r>
            <a:br>
              <a:rPr lang="en-US" sz="6000" dirty="0">
                <a:latin typeface="Arial Black" pitchFamily="34" charset="0"/>
              </a:rPr>
            </a:br>
            <a:r>
              <a:rPr lang="en-US" sz="6000" dirty="0">
                <a:latin typeface="Arial Black" pitchFamily="34" charset="0"/>
              </a:rPr>
              <a:t> </a:t>
            </a:r>
            <a:r>
              <a:rPr lang="en-US" sz="6000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ECP Project ST-2.3.1.11-OMPIX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0" y="39527310"/>
            <a:ext cx="6858000" cy="139209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97071"/>
              </p:ext>
            </p:extLst>
          </p:nvPr>
        </p:nvGraphicFramePr>
        <p:xfrm>
          <a:off x="6841201" y="12401002"/>
          <a:ext cx="17407199" cy="5722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12511">
                  <a:extLst>
                    <a:ext uri="{9D8B030D-6E8A-4147-A177-3AD203B41FA5}">
                      <a16:colId xmlns:a16="http://schemas.microsoft.com/office/drawing/2014/main" val="2982164532"/>
                    </a:ext>
                  </a:extLst>
                </a:gridCol>
                <a:gridCol w="8027289">
                  <a:extLst>
                    <a:ext uri="{9D8B030D-6E8A-4147-A177-3AD203B41FA5}">
                      <a16:colId xmlns:a16="http://schemas.microsoft.com/office/drawing/2014/main" val="2057548479"/>
                    </a:ext>
                  </a:extLst>
                </a:gridCol>
                <a:gridCol w="3767399">
                  <a:extLst>
                    <a:ext uri="{9D8B030D-6E8A-4147-A177-3AD203B41FA5}">
                      <a16:colId xmlns:a16="http://schemas.microsoft.com/office/drawing/2014/main" val="188399257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Focus Area</a:t>
                      </a:r>
                    </a:p>
                  </a:txBody>
                  <a:tcPr marL="114300" marR="114300" marT="57150" marB="5715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Topics</a:t>
                      </a:r>
                    </a:p>
                  </a:txBody>
                  <a:tcPr marL="114300" marR="114300" marT="57150" marB="5715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Technical Lead</a:t>
                      </a:r>
                    </a:p>
                  </a:txBody>
                  <a:tcPr marL="114300" marR="114300" marT="57150" marB="57150" anchor="b"/>
                </a:tc>
                <a:extLst>
                  <a:ext uri="{0D108BD9-81ED-4DB2-BD59-A6C34878D82A}">
                    <a16:rowId xmlns:a16="http://schemas.microsoft.com/office/drawing/2014/main" val="987764511"/>
                  </a:ext>
                </a:extLst>
              </a:tr>
              <a:tr h="80874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Interoperability for MPI+X and Beyond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APIs for better sharing of threads between MPI and other thread-based runtimes.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Geoffroy Vallee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970899888"/>
                  </a:ext>
                </a:extLst>
              </a:tr>
              <a:tr h="72492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Extending the MPI Standard to Better Support </a:t>
                      </a:r>
                      <a:r>
                        <a:rPr lang="en-US" sz="2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Exascale</a:t>
                      </a:r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Architectures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Endpoints,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Finepoints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Sessions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Ryan Grant (SNL)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3573904367"/>
                  </a:ext>
                </a:extLst>
              </a:tr>
              <a:tr h="64110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MPI Scalability and Performance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 footprint, collectives, message matching, one-sided,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PMIx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Manju Gorentla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406957757"/>
                  </a:ext>
                </a:extLst>
              </a:tr>
              <a:tr h="62586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Supporting More Dynamic Execution Environments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Intelligent process placement and contention management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Terry Jones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55595318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Resilience in MPI and Open MPI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ULFM,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ReInit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resilience in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PMIx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 </a:t>
                      </a:r>
                      <a:r>
                        <a:rPr lang="en-US" sz="24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Bosilca</a:t>
                      </a:r>
                      <a:r>
                        <a:rPr lang="en-US" sz="24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(UTK)</a:t>
                      </a:r>
                      <a:endParaRPr lang="en-US" sz="2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374336509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 Tool Interfaces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MPI_T, PMPI replacement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 </a:t>
                      </a:r>
                      <a:r>
                        <a:rPr lang="en-US" sz="24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Chambreau</a:t>
                      </a:r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(LLNL)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1338963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Assurance for Open MPI and New Developments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infrastructure deployed to ECP-relevant systems.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Regular testing of Open MPI and OMPI-X developments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Howard Pritchard (LANL)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48267559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23677"/>
              </p:ext>
            </p:extLst>
          </p:nvPr>
        </p:nvGraphicFramePr>
        <p:xfrm>
          <a:off x="4400550" y="4638594"/>
          <a:ext cx="22288500" cy="5067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67050">
                  <a:extLst>
                    <a:ext uri="{9D8B030D-6E8A-4147-A177-3AD203B41FA5}">
                      <a16:colId xmlns:a16="http://schemas.microsoft.com/office/drawing/2014/main" val="8641738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783143564"/>
                    </a:ext>
                  </a:extLst>
                </a:gridCol>
                <a:gridCol w="13735050">
                  <a:extLst>
                    <a:ext uri="{9D8B030D-6E8A-4147-A177-3AD203B41FA5}">
                      <a16:colId xmlns:a16="http://schemas.microsoft.com/office/drawing/2014/main" val="3505242142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Institution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 Participants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06087529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ORNL (Lead)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b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David Bernholdt (Lead)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Manju Gorentla, Terry Jones, Thomas Naughton, Geoffroy Vallee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82249863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Howard Pritchard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Nathan Graham, </a:t>
                      </a:r>
                      <a:r>
                        <a:rPr lang="en-US" sz="3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Nathan </a:t>
                      </a:r>
                      <a:r>
                        <a:rPr lang="en-US" sz="3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Hjelm</a:t>
                      </a:r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973701797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i="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Ignacio Laguna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58219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Chambreau</a:t>
                      </a: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Murali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Emani</a:t>
                      </a: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Martin Schulz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418801150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Ron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Brightwell</a:t>
                      </a:r>
                      <a:endParaRPr lang="en-US" sz="36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Ryan Grant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22897337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UTK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Bosilca</a:t>
                      </a:r>
                      <a:endParaRPr lang="en-US" sz="36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Aurelian </a:t>
                      </a:r>
                      <a:r>
                        <a:rPr lang="en-US" sz="3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Bouteiller</a:t>
                      </a:r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825565946"/>
                  </a:ext>
                </a:extLst>
              </a:tr>
              <a:tr h="7239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collaboration with the Open MPI Community (http://open-mpi.org)</a:t>
                      </a:r>
                    </a:p>
                  </a:txBody>
                  <a:tcPr marL="114300" marR="114300" marT="57150" marB="57150"/>
                </a:tc>
                <a:tc hMerge="1">
                  <a:txBody>
                    <a:bodyPr/>
                    <a:lstStyle/>
                    <a:p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25910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B172733-F1F8-46EC-88D8-80FBED641AB7}"/>
              </a:ext>
            </a:extLst>
          </p:cNvPr>
          <p:cNvGrpSpPr/>
          <p:nvPr/>
        </p:nvGrpSpPr>
        <p:grpSpPr>
          <a:xfrm>
            <a:off x="1066800" y="3810000"/>
            <a:ext cx="28326080" cy="5908594"/>
            <a:chOff x="1066800" y="3810000"/>
            <a:chExt cx="28326080" cy="5908594"/>
          </a:xfrm>
        </p:grpSpPr>
        <p:sp>
          <p:nvSpPr>
            <p:cNvPr id="12" name="TextBox 11"/>
            <p:cNvSpPr txBox="1"/>
            <p:nvPr/>
          </p:nvSpPr>
          <p:spPr>
            <a:xfrm>
              <a:off x="13039426" y="3810000"/>
              <a:ext cx="40085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Project Team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FBC46A-4097-409F-9EA0-88B74CD17046}"/>
                </a:ext>
              </a:extLst>
            </p:cNvPr>
            <p:cNvGrpSpPr/>
            <p:nvPr/>
          </p:nvGrpSpPr>
          <p:grpSpPr>
            <a:xfrm>
              <a:off x="1066800" y="3810000"/>
              <a:ext cx="3118104" cy="5908594"/>
              <a:chOff x="1066800" y="3810000"/>
              <a:chExt cx="3118104" cy="5908594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2684" y="3810000"/>
                <a:ext cx="1883664" cy="950788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2308" y="6472742"/>
                <a:ext cx="1847088" cy="985114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800" y="9169809"/>
                <a:ext cx="3118104" cy="548785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DE411A-04B8-46E5-AC94-BAB083A71C15}"/>
                </a:ext>
              </a:extLst>
            </p:cNvPr>
            <p:cNvGrpSpPr/>
            <p:nvPr/>
          </p:nvGrpSpPr>
          <p:grpSpPr>
            <a:xfrm>
              <a:off x="27216608" y="3810000"/>
              <a:ext cx="2176272" cy="5895894"/>
              <a:chOff x="27216608" y="3810000"/>
              <a:chExt cx="2176272" cy="5895894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16608" y="3810000"/>
                <a:ext cx="2176272" cy="834238"/>
              </a:xfrm>
              <a:prstGeom prst="rect">
                <a:avLst/>
              </a:prstGeom>
            </p:spPr>
          </p:pic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10664" y="6017240"/>
                <a:ext cx="1828800" cy="990976"/>
              </a:xfrm>
              <a:prstGeom prst="rect">
                <a:avLst/>
              </a:prstGeom>
            </p:spPr>
          </p:pic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7552" y="8381218"/>
                <a:ext cx="1335024" cy="1324676"/>
              </a:xfrm>
              <a:prstGeom prst="rect">
                <a:avLst/>
              </a:prstGeom>
            </p:spPr>
          </p:pic>
        </p:grpSp>
      </p:grpSp>
      <p:sp>
        <p:nvSpPr>
          <p:cNvPr id="106" name="TextBox 105"/>
          <p:cNvSpPr txBox="1"/>
          <p:nvPr/>
        </p:nvSpPr>
        <p:spPr>
          <a:xfrm>
            <a:off x="12483898" y="11570005"/>
            <a:ext cx="6121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Project Focus Areas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DE32CB-482C-42F0-BD41-A039785AAFC9}"/>
              </a:ext>
            </a:extLst>
          </p:cNvPr>
          <p:cNvSpPr/>
          <p:nvPr/>
        </p:nvSpPr>
        <p:spPr>
          <a:xfrm>
            <a:off x="914400" y="914400"/>
            <a:ext cx="29260800" cy="39319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113056-E70B-4B91-9AD5-F49E1BA98544}"/>
              </a:ext>
            </a:extLst>
          </p:cNvPr>
          <p:cNvSpPr txBox="1"/>
          <p:nvPr/>
        </p:nvSpPr>
        <p:spPr>
          <a:xfrm>
            <a:off x="13003880" y="19964400"/>
            <a:ext cx="5081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Recent Progress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7E31770-18B6-4E45-AF01-F8C696DA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03399"/>
            <a:ext cx="10588191" cy="1102715"/>
          </a:xfrm>
        </p:spPr>
        <p:txBody>
          <a:bodyPr wrap="square">
            <a:spAutoFit/>
          </a:bodyPr>
          <a:lstStyle/>
          <a:p>
            <a:r>
              <a:rPr lang="en-US" sz="3600" dirty="0"/>
              <a:t>Interoperability for MPI-X and Beyond</a:t>
            </a:r>
          </a:p>
        </p:txBody>
      </p: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61D51130-A8F5-40A3-B127-75FE877DF8FD}"/>
              </a:ext>
            </a:extLst>
          </p:cNvPr>
          <p:cNvSpPr txBox="1">
            <a:spLocks/>
          </p:cNvSpPr>
          <p:nvPr/>
        </p:nvSpPr>
        <p:spPr>
          <a:xfrm>
            <a:off x="1230844" y="21945600"/>
            <a:ext cx="9955303" cy="2754600"/>
          </a:xfrm>
          <a:prstGeom prst="rect">
            <a:avLst/>
          </a:prstGeom>
        </p:spPr>
        <p:txBody>
          <a:bodyPr>
            <a:spAutoFit/>
          </a:bodyPr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Modify the OpenMP LLVM compiler to interface with </a:t>
            </a:r>
            <a:r>
              <a:rPr lang="en-US" sz="2400" dirty="0" err="1"/>
              <a:t>PMIx</a:t>
            </a:r>
            <a:r>
              <a:rPr lang="en-US" sz="2400" dirty="0"/>
              <a:t> 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Data exchange between the MPI and OpenMP runtimes via </a:t>
            </a:r>
            <a:r>
              <a:rPr lang="en-US" sz="2400" dirty="0" err="1"/>
              <a:t>PMIx</a:t>
            </a:r>
            <a:endParaRPr lang="en-US" sz="2400" dirty="0"/>
          </a:p>
          <a:p>
            <a:pPr fontAlgn="auto">
              <a:spcAft>
                <a:spcPts val="0"/>
              </a:spcAft>
            </a:pPr>
            <a:r>
              <a:rPr lang="en-US" sz="2400" dirty="0"/>
              <a:t>Implement a placement policy based on the number of MPI ranks and available cores/HT per node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Beginning to conduct joint experiments for evaluation and implementation of more advanced policies (collaboration with ECP SOLLVE project)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CD4315-7CD9-4334-B782-C50CE5885067}"/>
              </a:ext>
            </a:extLst>
          </p:cNvPr>
          <p:cNvSpPr txBox="1"/>
          <p:nvPr/>
        </p:nvSpPr>
        <p:spPr>
          <a:xfrm>
            <a:off x="2980880" y="24782636"/>
            <a:ext cx="645523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SOLLVE, UPC++/</a:t>
            </a:r>
            <a:r>
              <a:rPr lang="en-US" sz="2400" dirty="0" err="1">
                <a:solidFill>
                  <a:schemeClr val="tx2"/>
                </a:solidFill>
              </a:rPr>
              <a:t>GASnet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PMIx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27992E6-9EDC-46A3-A51F-5249EBF96D7C}"/>
              </a:ext>
            </a:extLst>
          </p:cNvPr>
          <p:cNvSpPr txBox="1">
            <a:spLocks/>
          </p:cNvSpPr>
          <p:nvPr/>
        </p:nvSpPr>
        <p:spPr>
          <a:xfrm>
            <a:off x="12209046" y="20726400"/>
            <a:ext cx="9955303" cy="1656712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MPI </a:t>
            </a:r>
            <a:r>
              <a:rPr lang="en-US" sz="3600" dirty="0" err="1"/>
              <a:t>Finepoints</a:t>
            </a:r>
            <a:r>
              <a:rPr lang="en-US" sz="3600" dirty="0"/>
              <a:t> - Partitioned Multi-threaded MPI Communication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4500511-0B17-413F-8CB6-CD4B22B3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00" y="22098000"/>
            <a:ext cx="6009100" cy="5247439"/>
          </a:xfrm>
        </p:spPr>
        <p:txBody>
          <a:bodyPr>
            <a:spAutoFit/>
          </a:bodyPr>
          <a:lstStyle/>
          <a:p>
            <a:r>
              <a:rPr lang="en-US" sz="2400" dirty="0" err="1"/>
              <a:t>Finepoints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New MPI multi-threading interface</a:t>
            </a:r>
          </a:p>
          <a:p>
            <a:pPr lvl="1"/>
            <a:r>
              <a:rPr lang="en-US" sz="2000" dirty="0"/>
              <a:t>Better efficiency with minimal app changes</a:t>
            </a:r>
          </a:p>
          <a:p>
            <a:r>
              <a:rPr lang="en-US" sz="2400" dirty="0"/>
              <a:t>Leverages hardware capabilities </a:t>
            </a:r>
          </a:p>
          <a:p>
            <a:r>
              <a:rPr lang="en-US" sz="2400" dirty="0"/>
              <a:t>Allows new type of overlap in communication</a:t>
            </a:r>
          </a:p>
          <a:p>
            <a:r>
              <a:rPr lang="en-US" sz="2400" dirty="0"/>
              <a:t>Early prototype demonstrated with ECP mini-app</a:t>
            </a:r>
          </a:p>
          <a:p>
            <a:pPr lvl="1"/>
            <a:r>
              <a:rPr lang="en-US" sz="2000" dirty="0"/>
              <a:t>~5% improvement in runtime</a:t>
            </a:r>
          </a:p>
          <a:p>
            <a:pPr lvl="1"/>
            <a:r>
              <a:rPr lang="en-US" sz="2000" dirty="0"/>
              <a:t>~25% improvement in communication</a:t>
            </a:r>
          </a:p>
          <a:p>
            <a:r>
              <a:rPr lang="en-US" sz="2400" dirty="0"/>
              <a:t>Collaborations with ECP </a:t>
            </a:r>
            <a:r>
              <a:rPr lang="en-US" sz="2400" dirty="0" err="1"/>
              <a:t>Qthreads</a:t>
            </a:r>
            <a:r>
              <a:rPr lang="en-US" sz="2400" dirty="0"/>
              <a:t> project and EU Intertwine project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74B15DF-5876-458D-8D04-3ABC0E34CC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92892" y="22098000"/>
            <a:ext cx="5809657" cy="383483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9EC404E-A6A7-49E4-9062-59DB4DBBB84A}"/>
              </a:ext>
            </a:extLst>
          </p:cNvPr>
          <p:cNvSpPr txBox="1"/>
          <p:nvPr/>
        </p:nvSpPr>
        <p:spPr>
          <a:xfrm>
            <a:off x="17192891" y="25910570"/>
            <a:ext cx="580965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1600" dirty="0"/>
              <a:t>ECP </a:t>
            </a:r>
            <a:r>
              <a:rPr lang="en-US" sz="1600" dirty="0" err="1"/>
              <a:t>miniapp</a:t>
            </a:r>
            <a:r>
              <a:rPr lang="en-US" sz="1600" dirty="0"/>
              <a:t> running on a KNL with MPI procs x threads, with 4 MPI procs to 1 MPI proc. The </a:t>
            </a:r>
            <a:r>
              <a:rPr lang="en-US" sz="1600" dirty="0" err="1"/>
              <a:t>miniapp</a:t>
            </a:r>
            <a:r>
              <a:rPr lang="en-US" sz="1600" dirty="0"/>
              <a:t> is controlled for noise and artificial noise injected to demonstrate good performance in practice (real noise on systems is in the 3% range).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328EC6-CD0A-48D0-8CC7-787BA368D01B}"/>
              </a:ext>
            </a:extLst>
          </p:cNvPr>
          <p:cNvSpPr txBox="1"/>
          <p:nvPr/>
        </p:nvSpPr>
        <p:spPr>
          <a:xfrm>
            <a:off x="14766804" y="27140731"/>
            <a:ext cx="48397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</a:t>
            </a:r>
            <a:r>
              <a:rPr lang="en-US" sz="2400" dirty="0" err="1">
                <a:solidFill>
                  <a:schemeClr val="tx2"/>
                </a:solidFill>
              </a:rPr>
              <a:t>Qthreads</a:t>
            </a:r>
            <a:r>
              <a:rPr lang="en-US" sz="2400" dirty="0">
                <a:solidFill>
                  <a:schemeClr val="tx2"/>
                </a:solidFill>
              </a:rPr>
              <a:t>, Intertwine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96673C53-27DC-417B-A504-04B1FDEA810E}"/>
              </a:ext>
            </a:extLst>
          </p:cNvPr>
          <p:cNvSpPr txBox="1">
            <a:spLocks/>
          </p:cNvSpPr>
          <p:nvPr/>
        </p:nvSpPr>
        <p:spPr>
          <a:xfrm>
            <a:off x="2493264" y="35299134"/>
            <a:ext cx="11375136" cy="1102715"/>
          </a:xfrm>
          <a:prstGeom prst="rect">
            <a:avLst/>
          </a:prstGeom>
        </p:spPr>
        <p:txBody>
          <a:bodyPr vert="horz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Open </a:t>
            </a:r>
            <a:r>
              <a:rPr lang="en-US" sz="3600" dirty="0" err="1"/>
              <a:t>MPI+PMIx+SCON</a:t>
            </a:r>
            <a:r>
              <a:rPr lang="en-US" sz="3600" dirty="0"/>
              <a:t> for Scalability</a:t>
            </a:r>
          </a:p>
        </p:txBody>
      </p:sp>
      <p:sp>
        <p:nvSpPr>
          <p:cNvPr id="55" name="Content Placeholder 5">
            <a:extLst>
              <a:ext uri="{FF2B5EF4-FFF2-40B4-BE49-F238E27FC236}">
                <a16:creationId xmlns:a16="http://schemas.microsoft.com/office/drawing/2014/main" id="{8B8270EC-74B0-4338-A359-CF287228F0B1}"/>
              </a:ext>
            </a:extLst>
          </p:cNvPr>
          <p:cNvSpPr txBox="1">
            <a:spLocks/>
          </p:cNvSpPr>
          <p:nvPr/>
        </p:nvSpPr>
        <p:spPr>
          <a:xfrm>
            <a:off x="3561057" y="36319088"/>
            <a:ext cx="9239551" cy="3373229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Initial evaluation of scalable startup performance showing 3x improvement in launch time for </a:t>
            </a:r>
            <a:r>
              <a:rPr lang="en-US" sz="2400" dirty="0" err="1"/>
              <a:t>PMIx</a:t>
            </a:r>
            <a:r>
              <a:rPr lang="en-US" sz="2400" dirty="0"/>
              <a:t> Open MPI vs Cray ALPS Open MPI (presented during </a:t>
            </a:r>
            <a:r>
              <a:rPr lang="en-US" sz="2400" dirty="0" err="1"/>
              <a:t>PMIx</a:t>
            </a:r>
            <a:r>
              <a:rPr lang="en-US" sz="2400" dirty="0"/>
              <a:t> </a:t>
            </a:r>
            <a:r>
              <a:rPr lang="en-US" sz="2400" dirty="0" err="1"/>
              <a:t>BoF</a:t>
            </a:r>
            <a:r>
              <a:rPr lang="en-US" sz="2400" dirty="0"/>
              <a:t> at SC’17)</a:t>
            </a:r>
          </a:p>
          <a:p>
            <a:pPr fontAlgn="auto">
              <a:spcAft>
                <a:spcPts val="0"/>
              </a:spcAft>
            </a:pPr>
            <a:r>
              <a:rPr lang="en-US" sz="2400" dirty="0" err="1"/>
              <a:t>PMIx</a:t>
            </a:r>
            <a:r>
              <a:rPr lang="en-US" sz="2400" dirty="0"/>
              <a:t> event notification API in the </a:t>
            </a:r>
            <a:r>
              <a:rPr lang="en-US" sz="2400" dirty="0" err="1"/>
              <a:t>PMIx</a:t>
            </a:r>
            <a:r>
              <a:rPr lang="en-US" sz="2400" dirty="0"/>
              <a:t> standard document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Event notification API used in fault-tolerant Open MPI (ULFM)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Generic failure detector API defined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</a:pPr>
            <a:r>
              <a:rPr lang="en-US" sz="1800" dirty="0"/>
              <a:t>Transfer failure detector capability from Open MPI to </a:t>
            </a:r>
            <a:r>
              <a:rPr lang="en-US" sz="1800" dirty="0" err="1"/>
              <a:t>PMIx</a:t>
            </a:r>
            <a:r>
              <a:rPr lang="en-US" sz="1800" dirty="0"/>
              <a:t> (prototyping started)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Implement SCON, scalable overlay network library that provides communication capabilities for </a:t>
            </a:r>
            <a:r>
              <a:rPr lang="en-US" sz="2400" dirty="0" err="1"/>
              <a:t>PMIx</a:t>
            </a:r>
            <a:r>
              <a:rPr lang="en-US" sz="2400" dirty="0"/>
              <a:t> (API design in progress)</a:t>
            </a:r>
          </a:p>
          <a:p>
            <a:pPr fontAlgn="auto">
              <a:spcAft>
                <a:spcPts val="0"/>
              </a:spcAft>
            </a:pPr>
            <a:endParaRPr lang="en-US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94CA84-8B18-40C3-96F8-6A3414C96E40}"/>
              </a:ext>
            </a:extLst>
          </p:cNvPr>
          <p:cNvSpPr txBox="1"/>
          <p:nvPr/>
        </p:nvSpPr>
        <p:spPr>
          <a:xfrm>
            <a:off x="17044602" y="40190446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Connections: </a:t>
            </a:r>
            <a:r>
              <a:rPr lang="en-US" sz="2000" dirty="0" err="1">
                <a:solidFill>
                  <a:schemeClr val="tx2"/>
                </a:solidFill>
              </a:rPr>
              <a:t>PMIx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C07305BC-BAE3-4E8F-AA7B-6A9665A04A23}"/>
              </a:ext>
            </a:extLst>
          </p:cNvPr>
          <p:cNvSpPr txBox="1">
            <a:spLocks/>
          </p:cNvSpPr>
          <p:nvPr/>
        </p:nvSpPr>
        <p:spPr>
          <a:xfrm>
            <a:off x="17754600" y="27753920"/>
            <a:ext cx="9067800" cy="2210710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MPI Performance and Scalability Improvements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0EEBFAC-FE18-4F6E-A861-67118FF146D7}"/>
              </a:ext>
            </a:extLst>
          </p:cNvPr>
          <p:cNvSpPr txBox="1">
            <a:spLocks/>
          </p:cNvSpPr>
          <p:nvPr/>
        </p:nvSpPr>
        <p:spPr>
          <a:xfrm>
            <a:off x="18997411" y="29239038"/>
            <a:ext cx="6407630" cy="4315004"/>
          </a:xfrm>
          <a:prstGeom prst="rect">
            <a:avLst/>
          </a:prstGeom>
        </p:spPr>
        <p:txBody>
          <a:bodyPr vert="horz" wrap="square" lIns="543410" tIns="271705" rIns="543410" bIns="271705" rtlCol="0">
            <a:spAutoFit/>
          </a:bodyPr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Remote Memory Access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New RMA implementation allows scaling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Application performance similar to highly tuned vendor </a:t>
            </a:r>
            <a:r>
              <a:rPr lang="en-US" dirty="0" err="1"/>
              <a:t>impls</a:t>
            </a:r>
            <a:r>
              <a:rPr lang="en-US" dirty="0"/>
              <a:t>.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MPI Message Matching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Initial prototype perf. up to 2X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Integration plan underway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Multi-threading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Multiple improvements completed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Non-blocking Collectives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0423BD7-13DC-4BEC-BE6B-C19F7BF082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27000" y="27763298"/>
            <a:ext cx="4617760" cy="335837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72676E8-C108-4C37-979F-A8D5B032CC7D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824971" y="31121669"/>
            <a:ext cx="4021818" cy="2728251"/>
          </a:xfrm>
          <a:prstGeom prst="rect">
            <a:avLst/>
          </a:prstGeom>
        </p:spPr>
      </p:pic>
      <p:sp>
        <p:nvSpPr>
          <p:cNvPr id="61" name="Title 1">
            <a:extLst>
              <a:ext uri="{FF2B5EF4-FFF2-40B4-BE49-F238E27FC236}">
                <a16:creationId xmlns:a16="http://schemas.microsoft.com/office/drawing/2014/main" id="{1CA64717-E4B1-4557-A56B-367239CDEDE0}"/>
              </a:ext>
            </a:extLst>
          </p:cNvPr>
          <p:cNvSpPr txBox="1">
            <a:spLocks/>
          </p:cNvSpPr>
          <p:nvPr/>
        </p:nvSpPr>
        <p:spPr>
          <a:xfrm>
            <a:off x="23239962" y="20726400"/>
            <a:ext cx="6935238" cy="1656712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Topology and Congestion Awareness	</a:t>
            </a:r>
          </a:p>
        </p:txBody>
      </p:sp>
      <p:sp>
        <p:nvSpPr>
          <p:cNvPr id="65" name="Content Placeholder 11">
            <a:extLst>
              <a:ext uri="{FF2B5EF4-FFF2-40B4-BE49-F238E27FC236}">
                <a16:creationId xmlns:a16="http://schemas.microsoft.com/office/drawing/2014/main" id="{D3EC7D83-4070-4344-8723-65BCE96612A2}"/>
              </a:ext>
            </a:extLst>
          </p:cNvPr>
          <p:cNvSpPr txBox="1">
            <a:spLocks/>
          </p:cNvSpPr>
          <p:nvPr/>
        </p:nvSpPr>
        <p:spPr>
          <a:xfrm>
            <a:off x="23622000" y="22174200"/>
            <a:ext cx="6553200" cy="3373229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Developing module to gather the communication weights between processes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</a:pPr>
            <a:r>
              <a:rPr lang="en-US" sz="2000" dirty="0"/>
              <a:t>Capability to distinguish between pt2pt collective file IO or RMA) 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Developing module to reorder processes based on weights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Initial implementation available in Open MPI GitHub master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BAFCC9-89AE-4A05-B324-1B512AF39CC8}"/>
              </a:ext>
            </a:extLst>
          </p:cNvPr>
          <p:cNvSpPr txBox="1"/>
          <p:nvPr/>
        </p:nvSpPr>
        <p:spPr>
          <a:xfrm>
            <a:off x="2637884" y="34316993"/>
            <a:ext cx="576510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EXAALT, QMCPACK, </a:t>
            </a:r>
            <a:r>
              <a:rPr lang="en-US" sz="2400" dirty="0" err="1">
                <a:solidFill>
                  <a:schemeClr val="tx2"/>
                </a:solidFill>
              </a:rPr>
              <a:t>PMIx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D4A748-ADB3-4558-83E9-97EDDD622AD5}"/>
              </a:ext>
            </a:extLst>
          </p:cNvPr>
          <p:cNvSpPr txBox="1"/>
          <p:nvPr/>
        </p:nvSpPr>
        <p:spPr>
          <a:xfrm>
            <a:off x="6796479" y="39778292"/>
            <a:ext cx="276870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</a:t>
            </a:r>
            <a:r>
              <a:rPr lang="en-US" sz="2400" dirty="0" err="1">
                <a:solidFill>
                  <a:schemeClr val="tx2"/>
                </a:solidFill>
              </a:rPr>
              <a:t>PMIx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E4EA32D7-2B5D-4A94-A089-CE008018DF94}"/>
              </a:ext>
            </a:extLst>
          </p:cNvPr>
          <p:cNvSpPr txBox="1">
            <a:spLocks/>
          </p:cNvSpPr>
          <p:nvPr/>
        </p:nvSpPr>
        <p:spPr>
          <a:xfrm>
            <a:off x="17276064" y="35299134"/>
            <a:ext cx="11375136" cy="1102715"/>
          </a:xfrm>
          <a:prstGeom prst="rect">
            <a:avLst/>
          </a:prstGeom>
        </p:spPr>
        <p:txBody>
          <a:bodyPr vert="horz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Continuous Integration/Nightly Testing</a:t>
            </a:r>
          </a:p>
        </p:txBody>
      </p:sp>
      <p:sp>
        <p:nvSpPr>
          <p:cNvPr id="88" name="Content Placeholder 5">
            <a:extLst>
              <a:ext uri="{FF2B5EF4-FFF2-40B4-BE49-F238E27FC236}">
                <a16:creationId xmlns:a16="http://schemas.microsoft.com/office/drawing/2014/main" id="{377ED03F-35F4-4D4E-AE42-A2A7D31B3E39}"/>
              </a:ext>
            </a:extLst>
          </p:cNvPr>
          <p:cNvSpPr txBox="1">
            <a:spLocks/>
          </p:cNvSpPr>
          <p:nvPr/>
        </p:nvSpPr>
        <p:spPr>
          <a:xfrm>
            <a:off x="18135600" y="36209667"/>
            <a:ext cx="9656064" cy="3373229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Resolved issues with next generation Nightly tester (MTT) reporting results to community database at AWS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Added plugin to next generation MTT to test nightly </a:t>
            </a:r>
            <a:r>
              <a:rPr lang="en-US" sz="2400" dirty="0" err="1"/>
              <a:t>tarball</a:t>
            </a:r>
            <a:r>
              <a:rPr lang="en-US" sz="2400" dirty="0"/>
              <a:t> bills from </a:t>
            </a:r>
            <a:r>
              <a:rPr lang="en-US" sz="2400" dirty="0">
                <a:hlinkClick r:id="rId12"/>
              </a:rPr>
              <a:t>https://open-mpi.org/downloads</a:t>
            </a:r>
            <a:endParaRPr lang="en-US" sz="2400" dirty="0"/>
          </a:p>
          <a:p>
            <a:pPr fontAlgn="auto">
              <a:spcAft>
                <a:spcPts val="0"/>
              </a:spcAft>
            </a:pPr>
            <a:r>
              <a:rPr lang="en-US" sz="2400" dirty="0"/>
              <a:t>Deployed current MTT on ORNL summit-dev platform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Participating in the ECP ST facilities WG evaluation of CI RFP responses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7E9BA2E-C648-4C3C-976B-18E637C3765F}"/>
              </a:ext>
            </a:extLst>
          </p:cNvPr>
          <p:cNvSpPr txBox="1"/>
          <p:nvPr/>
        </p:nvSpPr>
        <p:spPr>
          <a:xfrm>
            <a:off x="20207300" y="38938200"/>
            <a:ext cx="55126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ECP CI Testing, Facilities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59448ABB-FBB3-481D-AC9E-245FC2C9B025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10727402" y="27629188"/>
            <a:ext cx="2793738" cy="1478606"/>
          </a:xfrm>
          <a:prstGeom prst="rect">
            <a:avLst/>
          </a:prstGeom>
        </p:spPr>
      </p:pic>
      <p:sp>
        <p:nvSpPr>
          <p:cNvPr id="123" name="Title 1">
            <a:extLst>
              <a:ext uri="{FF2B5EF4-FFF2-40B4-BE49-F238E27FC236}">
                <a16:creationId xmlns:a16="http://schemas.microsoft.com/office/drawing/2014/main" id="{B33CA08C-2D30-47B6-97B6-FF6D91472983}"/>
              </a:ext>
            </a:extLst>
          </p:cNvPr>
          <p:cNvSpPr txBox="1">
            <a:spLocks/>
          </p:cNvSpPr>
          <p:nvPr/>
        </p:nvSpPr>
        <p:spPr>
          <a:xfrm>
            <a:off x="2263040" y="26215350"/>
            <a:ext cx="7890910" cy="1656712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User-Level Fault Mitigation (ULFM) in Open MPI</a:t>
            </a:r>
          </a:p>
        </p:txBody>
      </p:sp>
      <p:sp>
        <p:nvSpPr>
          <p:cNvPr id="124" name="Content Placeholder 11">
            <a:extLst>
              <a:ext uri="{FF2B5EF4-FFF2-40B4-BE49-F238E27FC236}">
                <a16:creationId xmlns:a16="http://schemas.microsoft.com/office/drawing/2014/main" id="{E288E36C-F323-4E6A-BCFF-F437EAD9391C}"/>
              </a:ext>
            </a:extLst>
          </p:cNvPr>
          <p:cNvSpPr txBox="1">
            <a:spLocks/>
          </p:cNvSpPr>
          <p:nvPr/>
        </p:nvSpPr>
        <p:spPr>
          <a:xfrm>
            <a:off x="1735802" y="27842173"/>
            <a:ext cx="8170198" cy="3373229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Resilience in varied application types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Malleable applications enjoy a </a:t>
            </a:r>
            <a:r>
              <a:rPr lang="en-US" sz="1972" b="1" dirty="0"/>
              <a:t>cheap, tailored recovery procedure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Non-malleable applications can </a:t>
            </a:r>
            <a:r>
              <a:rPr lang="en-US" sz="1972" b="1" dirty="0"/>
              <a:t>restore complete MPI </a:t>
            </a:r>
            <a:r>
              <a:rPr lang="en-US" sz="1972" dirty="0"/>
              <a:t>capabilities without redeployment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Integration of ULFM resilience shows no overhead on raw communication performance  on ECP hardware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Recently delivered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/>
              <a:t>Stable resilience; tested</a:t>
            </a:r>
            <a:r>
              <a:rPr lang="en-US" sz="2000" dirty="0"/>
              <a:t> deployments on ECP hardware with support for job schedulers and accelerated networks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Support for </a:t>
            </a:r>
            <a:r>
              <a:rPr lang="en-US" sz="2000" b="1" dirty="0"/>
              <a:t>resilience with threads, non-blocking collective operations, RMA operations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State-of-the-art research in </a:t>
            </a:r>
            <a:r>
              <a:rPr lang="en-US" sz="2000" b="1" dirty="0"/>
              <a:t>resilient collective algorithms and failure detection implementation</a:t>
            </a:r>
          </a:p>
          <a:p>
            <a:pPr fontAlgn="auto">
              <a:spcAft>
                <a:spcPts val="0"/>
              </a:spcAft>
            </a:pPr>
            <a:r>
              <a:rPr lang="en-US" sz="2428" dirty="0"/>
              <a:t>Impacts</a:t>
            </a:r>
          </a:p>
          <a:p>
            <a:pPr lvl="1" fontAlgn="auto">
              <a:spcAft>
                <a:spcPts val="0"/>
              </a:spcAft>
            </a:pPr>
            <a:r>
              <a:rPr lang="en-US" sz="1572" b="1" dirty="0"/>
              <a:t>Large application community</a:t>
            </a:r>
            <a:r>
              <a:rPr lang="en-US" sz="1572" dirty="0"/>
              <a:t> using Open MPI ULFM to explore resilience in HPC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/>
              <a:t>Industry users </a:t>
            </a:r>
            <a:r>
              <a:rPr lang="en-US" sz="2000" dirty="0"/>
              <a:t>(databases, MapReduce) also use Open MPI ULFM to explore non-HPC workloads over MPI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/>
              <a:t>User documentation and education </a:t>
            </a:r>
            <a:r>
              <a:rPr lang="en-US" sz="2000" dirty="0"/>
              <a:t>helps ECP applications move forward on resilience</a:t>
            </a:r>
          </a:p>
          <a:p>
            <a:pPr lvl="1" fontAlgn="auto">
              <a:spcAft>
                <a:spcPts val="0"/>
              </a:spcAft>
            </a:pPr>
            <a:endParaRPr lang="en-US" sz="2000" dirty="0"/>
          </a:p>
          <a:p>
            <a:pPr lvl="1" fontAlgn="auto">
              <a:spcAft>
                <a:spcPts val="0"/>
              </a:spcAft>
            </a:pPr>
            <a:endParaRPr lang="en-US" sz="1972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EBFB1B-D005-4F9E-BCA9-FD5882D9AE68}"/>
              </a:ext>
            </a:extLst>
          </p:cNvPr>
          <p:cNvGrpSpPr/>
          <p:nvPr/>
        </p:nvGrpSpPr>
        <p:grpSpPr>
          <a:xfrm>
            <a:off x="10004659" y="29518667"/>
            <a:ext cx="7600956" cy="4813737"/>
            <a:chOff x="31121635" y="22280119"/>
            <a:chExt cx="7600956" cy="4813737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F12D57FC-CBA3-4737-A4AE-1911760DA629}"/>
                </a:ext>
              </a:extLst>
            </p:cNvPr>
            <p:cNvPicPr/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1635" y="24529785"/>
              <a:ext cx="7600949" cy="2564071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C03CEB93-9352-45BA-B18C-8C1254D4CFE0}"/>
                </a:ext>
              </a:extLst>
            </p:cNvPr>
            <p:cNvPicPr/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1642" y="22280119"/>
              <a:ext cx="7600949" cy="23736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RNL 0812 new">
      <a:dk1>
        <a:sysClr val="windowText" lastClr="000000"/>
      </a:dk1>
      <a:lt1>
        <a:sysClr val="window" lastClr="FFFFFF"/>
      </a:lt1>
      <a:dk2>
        <a:srgbClr val="006C3A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6C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AF66F0BBC41B4FA16034DE579662C1" ma:contentTypeVersion="0" ma:contentTypeDescription="Create a new document." ma:contentTypeScope="" ma:versionID="7edc96c80a20dbf6733ae014c1e78ed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5ACB192-C0D1-432C-8AA6-4249EB48F793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A6618DA-75FB-43C3-8596-AE041716C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8500D6-A21F-425E-AB5F-4A3D6C9D86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19789</TotalTime>
  <Words>791</Words>
  <Application>Microsoft Office PowerPoint</Application>
  <PresentationFormat>Custom</PresentationFormat>
  <Paragraphs>109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Default Theme</vt:lpstr>
      <vt:lpstr>Interoperability for MPI-X and Beyond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Donna Jo Roy</dc:creator>
  <cp:lastModifiedBy>Bernholdt, David E.</cp:lastModifiedBy>
  <cp:revision>1841</cp:revision>
  <cp:lastPrinted>2014-07-14T22:43:19Z</cp:lastPrinted>
  <dcterms:created xsi:type="dcterms:W3CDTF">2008-12-10T13:33:36Z</dcterms:created>
  <dcterms:modified xsi:type="dcterms:W3CDTF">2018-01-28T18:21:42Z</dcterms:modified>
</cp:coreProperties>
</file>