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29184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3" userDrawn="1">
          <p15:clr>
            <a:srgbClr val="A4A3A4"/>
          </p15:clr>
        </p15:guide>
        <p15:guide id="2" orient="horz" pos="20045" userDrawn="1">
          <p15:clr>
            <a:srgbClr val="A4A3A4"/>
          </p15:clr>
        </p15:guide>
        <p15:guide id="3" pos="11232" userDrawn="1">
          <p15:clr>
            <a:srgbClr val="A4A3A4"/>
          </p15:clr>
        </p15:guide>
        <p15:guide id="4" pos="203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57" autoAdjust="0"/>
  </p:normalViewPr>
  <p:slideViewPr>
    <p:cSldViewPr showGuides="1">
      <p:cViewPr varScale="1">
        <p:scale>
          <a:sx n="19" d="100"/>
          <a:sy n="19" d="100"/>
        </p:scale>
        <p:origin x="2768" y="80"/>
      </p:cViewPr>
      <p:guideLst>
        <p:guide orient="horz" pos="693"/>
        <p:guide orient="horz" pos="20045"/>
        <p:guide pos="11232"/>
        <p:guide pos="203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57375" y="719138"/>
            <a:ext cx="3600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560321"/>
            <a:ext cx="29626560" cy="944338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778241"/>
            <a:ext cx="29626560" cy="1943970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4657564" rtl="0" eaLnBrk="1" latinLnBrk="0" hangingPunct="1">
        <a:lnSpc>
          <a:spcPct val="100000"/>
        </a:lnSpc>
        <a:spcBef>
          <a:spcPct val="0"/>
        </a:spcBef>
        <a:buNone/>
        <a:defRPr sz="2571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52392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•"/>
        <a:defRPr sz="2057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92539" indent="-140147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–"/>
        <a:defRPr sz="1714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4932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•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456" indent="-140147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–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89848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»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808301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6pPr>
      <a:lvl7pPr marL="15137083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7pPr>
      <a:lvl8pPr marL="17465865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8pPr>
      <a:lvl9pPr marL="19794647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1pPr>
      <a:lvl2pPr marL="2328782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2pPr>
      <a:lvl3pPr marL="4657564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3pPr>
      <a:lvl4pPr marL="6986346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4pPr>
      <a:lvl5pPr marL="9315128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5pPr>
      <a:lvl6pPr marL="11643910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6pPr>
      <a:lvl7pPr marL="13972692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7pPr>
      <a:lvl8pPr marL="16301474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8pPr>
      <a:lvl9pPr marL="18630256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hyperlink" Target="https://github.com/open-mpi/ompi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open-mpi.org/softw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5086" y="914400"/>
            <a:ext cx="26648229" cy="1991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171" dirty="0">
                <a:latin typeface="Arial Black" pitchFamily="34" charset="0"/>
              </a:rPr>
              <a:t>Open MPI for </a:t>
            </a:r>
            <a:r>
              <a:rPr lang="en-US" sz="6171" dirty="0" err="1">
                <a:latin typeface="Arial Black" pitchFamily="34" charset="0"/>
              </a:rPr>
              <a:t>Exascale</a:t>
            </a:r>
            <a:r>
              <a:rPr lang="en-US" sz="6171" dirty="0">
                <a:latin typeface="Arial Black" pitchFamily="34" charset="0"/>
              </a:rPr>
              <a:t> (OMPI-X)</a:t>
            </a:r>
            <a:br>
              <a:rPr lang="en-US" sz="6171" dirty="0">
                <a:latin typeface="Arial Black" pitchFamily="34" charset="0"/>
              </a:rPr>
            </a:br>
            <a:r>
              <a:rPr lang="en-US" sz="6171" dirty="0">
                <a:latin typeface="Arial Black" pitchFamily="34" charset="0"/>
              </a:rPr>
              <a:t> </a:t>
            </a:r>
            <a:r>
              <a:rPr lang="en-US" sz="617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ST-1.3.1.13-OMPIX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30890328"/>
            <a:ext cx="5486400" cy="111367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83908"/>
              </p:ext>
            </p:extLst>
          </p:nvPr>
        </p:nvGraphicFramePr>
        <p:xfrm>
          <a:off x="5562599" y="15875150"/>
          <a:ext cx="21907500" cy="9194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10424161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481583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871481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 (underlined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 are at this meeting)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1008184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Intend collaboration with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ExaMPI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[MPICH] and SOLLVE [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OpenMP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2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32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 Schulz (LLNL)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1239370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79842"/>
              </p:ext>
            </p:extLst>
          </p:nvPr>
        </p:nvGraphicFramePr>
        <p:xfrm>
          <a:off x="7543800" y="26571357"/>
          <a:ext cx="17830800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4099084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1217116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Institution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PI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Additional Participants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ORNL (Lead)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u="sng" dirty="0"/>
                        <a:t>David Bernholdt (Lead)</a:t>
                      </a:r>
                      <a:endParaRPr lang="en-US" sz="32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Manju Gorentla, </a:t>
                      </a:r>
                      <a:r>
                        <a:rPr lang="en-US" sz="3200" u="sng" dirty="0"/>
                        <a:t>Terry Jones</a:t>
                      </a:r>
                      <a:r>
                        <a:rPr lang="en-US" sz="3200" dirty="0"/>
                        <a:t>, Thomas Naughton, </a:t>
                      </a:r>
                      <a:r>
                        <a:rPr lang="en-US" sz="3200" u="sng" dirty="0"/>
                        <a:t>Geoffroy Vallee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Howard Pritchard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Nathan Graham, Evan</a:t>
                      </a:r>
                      <a:r>
                        <a:rPr lang="en-US" sz="3200" baseline="0" dirty="0"/>
                        <a:t> Harvey, Nathan </a:t>
                      </a:r>
                      <a:r>
                        <a:rPr lang="en-US" sz="3200" baseline="0" dirty="0" err="1"/>
                        <a:t>Hjelm</a:t>
                      </a:r>
                      <a:r>
                        <a:rPr lang="en-US" sz="3200" baseline="0" dirty="0"/>
                        <a:t>, 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LLNL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Martin Schulz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Chris </a:t>
                      </a:r>
                      <a:r>
                        <a:rPr lang="en-US" sz="3200" dirty="0" err="1"/>
                        <a:t>Chambreau</a:t>
                      </a:r>
                      <a:r>
                        <a:rPr lang="en-US" sz="3200" dirty="0"/>
                        <a:t>, </a:t>
                      </a:r>
                      <a:r>
                        <a:rPr lang="en-US" sz="3200" u="sng" dirty="0" err="1"/>
                        <a:t>Murali</a:t>
                      </a:r>
                      <a:r>
                        <a:rPr lang="en-US" sz="3200" u="sng" dirty="0"/>
                        <a:t> </a:t>
                      </a:r>
                      <a:r>
                        <a:rPr lang="en-US" sz="3200" u="sng" dirty="0" err="1"/>
                        <a:t>Emani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Ron </a:t>
                      </a:r>
                      <a:r>
                        <a:rPr lang="en-US" sz="3200" u="sng" dirty="0" err="1"/>
                        <a:t>Brightwell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Ryan Grant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UTK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George </a:t>
                      </a:r>
                      <a:r>
                        <a:rPr lang="en-US" sz="3200" u="sng" dirty="0" err="1"/>
                        <a:t>Bosilca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Aurelian </a:t>
                      </a:r>
                      <a:r>
                        <a:rPr lang="en-US" sz="3200" dirty="0" err="1"/>
                        <a:t>Bouteiller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454901" y="25755600"/>
            <a:ext cx="4008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Team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28" y="25761418"/>
            <a:ext cx="1883664" cy="9507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6" y="27901825"/>
            <a:ext cx="1847088" cy="98511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1" y="30076557"/>
            <a:ext cx="3117279" cy="54864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0" y="25755600"/>
            <a:ext cx="2176272" cy="83423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736" y="27449691"/>
            <a:ext cx="1828800" cy="99097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624" y="29300521"/>
            <a:ext cx="1335024" cy="1324676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3398298" y="15044153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110" name="TextBox 38"/>
          <p:cNvSpPr txBox="1">
            <a:spLocks noChangeArrowheads="1"/>
          </p:cNvSpPr>
          <p:nvPr/>
        </p:nvSpPr>
        <p:spPr bwMode="auto">
          <a:xfrm>
            <a:off x="19471898" y="9144000"/>
            <a:ext cx="95194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Year Development Plan</a:t>
            </a:r>
          </a:p>
        </p:txBody>
      </p:sp>
      <p:sp>
        <p:nvSpPr>
          <p:cNvPr id="111" name="TextBox 38"/>
          <p:cNvSpPr txBox="1">
            <a:spLocks noChangeArrowheads="1"/>
          </p:cNvSpPr>
          <p:nvPr/>
        </p:nvSpPr>
        <p:spPr bwMode="auto">
          <a:xfrm>
            <a:off x="3911017" y="8295702"/>
            <a:ext cx="95515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 Level and Accessibility</a:t>
            </a:r>
          </a:p>
        </p:txBody>
      </p:sp>
      <p:sp>
        <p:nvSpPr>
          <p:cNvPr id="112" name="Content Placeholder 5"/>
          <p:cNvSpPr txBox="1">
            <a:spLocks/>
          </p:cNvSpPr>
          <p:nvPr/>
        </p:nvSpPr>
        <p:spPr>
          <a:xfrm>
            <a:off x="914400" y="3763874"/>
            <a:ext cx="15544800" cy="264955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Project Description</a:t>
            </a:r>
            <a:r>
              <a:rPr lang="en-US" sz="3200" i="1" dirty="0">
                <a:latin typeface="Arial Narrow"/>
                <a:cs typeface="Arial Narrow"/>
              </a:rPr>
              <a:t>: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i="1" dirty="0">
                <a:latin typeface="Arial Narrow"/>
                <a:cs typeface="Arial Narrow"/>
              </a:rPr>
              <a:t>This project focuses on preparing the MPI standard and its implementation in Open MPI for </a:t>
            </a:r>
            <a:r>
              <a:rPr lang="en-US" sz="3200" i="1" dirty="0" err="1">
                <a:latin typeface="Arial Narrow"/>
                <a:cs typeface="Arial Narrow"/>
              </a:rPr>
              <a:t>exascale</a:t>
            </a:r>
            <a:r>
              <a:rPr lang="en-US" sz="3200" i="1" dirty="0">
                <a:latin typeface="Arial Narrow"/>
                <a:cs typeface="Arial Narrow"/>
              </a:rPr>
              <a:t> through improvements in scalability, capability, and resilience.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ECP 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i="1" dirty="0">
                <a:latin typeface="Arial Narrow" panose="020B0606020202030204" pitchFamily="34" charset="0"/>
              </a:rPr>
              <a:t>Our work will address a broad spectrum of issues in both the standard and the implementation: (1) runtime interoperability for MPI+X and beyond, (2) extending the MPI standard to better support coming </a:t>
            </a:r>
            <a:r>
              <a:rPr lang="en-US" sz="3200" i="1" dirty="0" err="1">
                <a:latin typeface="Arial Narrow" panose="020B0606020202030204" pitchFamily="34" charset="0"/>
              </a:rPr>
              <a:t>exascale</a:t>
            </a:r>
            <a:r>
              <a:rPr lang="en-US" sz="3200" i="1" dirty="0">
                <a:latin typeface="Arial Narrow" panose="020B0606020202030204" pitchFamily="34" charset="0"/>
              </a:rPr>
              <a:t> architectures, (3) improvements to Open MPI scalability and performance, (4) support for more dynamic execution environments, (5) resilience in MPI and Open MPI, (6) MPI tools interfaces, and (7) quality assurance.</a:t>
            </a:r>
            <a:endParaRPr lang="en-US" sz="3200" i="1" dirty="0"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113" name="Content Placeholder 5"/>
          <p:cNvSpPr txBox="1">
            <a:spLocks/>
          </p:cNvSpPr>
          <p:nvPr/>
        </p:nvSpPr>
        <p:spPr>
          <a:xfrm>
            <a:off x="16459200" y="9982200"/>
            <a:ext cx="15544800" cy="170850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Requirements gathering from AD, CD, ST, and NNSA ATDM projects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 and implement variables to be reported through MPI_T interface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 and obtain/implement tooling needed for internal performance/scalability studies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Initial design of MPI+X interoperability interface(s)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Implement and evaluate MPI </a:t>
            </a:r>
            <a:r>
              <a:rPr lang="en-US" sz="3200" i="1" dirty="0" err="1">
                <a:latin typeface="Arial Narrow"/>
                <a:cs typeface="Arial Narrow"/>
              </a:rPr>
              <a:t>Finepoints</a:t>
            </a:r>
            <a:r>
              <a:rPr lang="en-US" sz="3200" i="1" dirty="0">
                <a:latin typeface="Arial Narrow"/>
                <a:cs typeface="Arial Narrow"/>
              </a:rPr>
              <a:t> prototype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Integrate ULFM </a:t>
            </a:r>
            <a:r>
              <a:rPr lang="en-US" sz="3200" i="1" dirty="0" err="1">
                <a:latin typeface="Arial Narrow"/>
                <a:cs typeface="Arial Narrow"/>
              </a:rPr>
              <a:t>impl</a:t>
            </a:r>
            <a:r>
              <a:rPr lang="en-US" sz="3200" i="1" dirty="0">
                <a:latin typeface="Arial Narrow"/>
                <a:cs typeface="Arial Narrow"/>
              </a:rPr>
              <a:t>. into Open MPI dev. tree, build scalable resilience primitives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Identify/implement metrics/data to support intelligent process placement strategies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Implement and evaluate more scalable startup (</a:t>
            </a:r>
            <a:r>
              <a:rPr lang="en-US" sz="3200" i="1" dirty="0" err="1">
                <a:latin typeface="Arial Narrow"/>
                <a:cs typeface="Arial Narrow"/>
              </a:rPr>
              <a:t>PMIx</a:t>
            </a:r>
            <a:r>
              <a:rPr lang="en-US" sz="3200" i="1" dirty="0">
                <a:latin typeface="Arial Narrow"/>
                <a:cs typeface="Arial Narrow"/>
              </a:rPr>
              <a:t> + SCON)</a:t>
            </a:r>
          </a:p>
        </p:txBody>
      </p:sp>
      <p:sp>
        <p:nvSpPr>
          <p:cNvPr id="114" name="Content Placeholder 5"/>
          <p:cNvSpPr txBox="1">
            <a:spLocks/>
          </p:cNvSpPr>
          <p:nvPr/>
        </p:nvSpPr>
        <p:spPr>
          <a:xfrm>
            <a:off x="914400" y="9146125"/>
            <a:ext cx="15544800" cy="2512475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Maturity Indicators and Metrics</a:t>
            </a:r>
          </a:p>
          <a:p>
            <a:pPr marL="137160" indent="-137160">
              <a:spcBef>
                <a:spcPts val="400"/>
              </a:spcBef>
            </a:pPr>
            <a:r>
              <a:rPr lang="en-US" sz="3200" i="1" dirty="0">
                <a:latin typeface="Arial Narrow" panose="020B0606020202030204" pitchFamily="34" charset="0"/>
              </a:rPr>
              <a:t>Open MPI is a widely used, high-quality, comprehensive, community-based open source implementation of the MPI standard.</a:t>
            </a:r>
          </a:p>
          <a:p>
            <a:pPr marL="137160" indent="-137160">
              <a:spcBef>
                <a:spcPts val="400"/>
              </a:spcBef>
            </a:pPr>
            <a:r>
              <a:rPr lang="is-IS" sz="3200" i="1" dirty="0">
                <a:latin typeface="Arial Narrow" panose="020B0606020202030204" pitchFamily="34" charset="0"/>
                <a:cs typeface="Arial Narrow"/>
              </a:rPr>
              <a:t>Open MPI  was created in 2003 based on ideas from four earlier institutionally-based MPI implementations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Accessibility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Releases: </a:t>
            </a:r>
            <a:r>
              <a:rPr lang="is-IS" sz="3200" i="1" dirty="0">
                <a:latin typeface="Arial Narrow"/>
                <a:cs typeface="Arial Narrow"/>
                <a:hlinkClick r:id="rId9"/>
              </a:rPr>
              <a:t>https://www.open-mpi.org/software/</a:t>
            </a:r>
            <a:endParaRPr lang="is-IS" sz="32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Repository: </a:t>
            </a:r>
            <a:r>
              <a:rPr lang="is-IS" sz="3200" i="1" dirty="0">
                <a:latin typeface="Arial Narrow"/>
                <a:cs typeface="Arial Narrow"/>
                <a:hlinkClick r:id="rId10"/>
              </a:rPr>
              <a:t>https://github.com/open-mpi/ompi</a:t>
            </a:r>
            <a:endParaRPr lang="is-IS" sz="32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Releases under a modified BSD license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Current users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Also the basis for commercial MPI offerings from </a:t>
            </a:r>
            <a:r>
              <a:rPr lang="en-US" sz="3200" i="1" dirty="0" err="1">
                <a:latin typeface="Arial Narrow"/>
                <a:cs typeface="Arial Narrow"/>
              </a:rPr>
              <a:t>Mellanox</a:t>
            </a:r>
            <a:r>
              <a:rPr lang="en-US" sz="3200" i="1" dirty="0">
                <a:latin typeface="Arial Narrow"/>
                <a:cs typeface="Arial Narrow"/>
              </a:rPr>
              <a:t>, Cisco, Fujitsu, Bull, and IBM (transition in progress)</a:t>
            </a:r>
          </a:p>
        </p:txBody>
      </p:sp>
      <p:sp>
        <p:nvSpPr>
          <p:cNvPr id="115" name="Content Placeholder 5"/>
          <p:cNvSpPr txBox="1">
            <a:spLocks/>
          </p:cNvSpPr>
          <p:nvPr/>
        </p:nvSpPr>
        <p:spPr>
          <a:xfrm>
            <a:off x="16459200" y="3763874"/>
            <a:ext cx="15544800" cy="317032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Potential or likely ties to other ECP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Use of MPI is nearly ubiquitous in ECP projects in the AD, CD, and ST areas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We expect to obtain input from a broad cross-section of ECP projects using MPI 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We seek to partner more closely with a smaller number of projects that can help motivate and validate our work on the MPI standard and the Open MPI implementation of it. (see ECP Scope, at left)</a:t>
            </a:r>
            <a:endParaRPr lang="en-US" sz="3200" b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Synergistic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Exascale MPI (focuses on MPICH implementation of MPI)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SOLLVE, Enhancing Qthreads, and other projects (MPI+X interoperability)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Memory hierarchiy management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Resilience, including checkpoint/restart (multiple projects)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endParaRPr lang="en-US" sz="3200" i="1" dirty="0">
              <a:latin typeface="Arial Narrow"/>
              <a:cs typeface="Arial Narrow"/>
            </a:endParaRPr>
          </a:p>
        </p:txBody>
      </p:sp>
      <p:sp>
        <p:nvSpPr>
          <p:cNvPr id="117" name="TextBox 38"/>
          <p:cNvSpPr txBox="1">
            <a:spLocks noChangeArrowheads="1"/>
          </p:cNvSpPr>
          <p:nvPr/>
        </p:nvSpPr>
        <p:spPr bwMode="auto">
          <a:xfrm>
            <a:off x="5134364" y="2979003"/>
            <a:ext cx="71048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Description and Scope</a:t>
            </a:r>
          </a:p>
        </p:txBody>
      </p:sp>
      <p:sp>
        <p:nvSpPr>
          <p:cNvPr id="118" name="TextBox 38"/>
          <p:cNvSpPr txBox="1">
            <a:spLocks noChangeArrowheads="1"/>
          </p:cNvSpPr>
          <p:nvPr/>
        </p:nvSpPr>
        <p:spPr bwMode="auto">
          <a:xfrm>
            <a:off x="21429577" y="2979003"/>
            <a:ext cx="56040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459200" y="3377621"/>
            <a:ext cx="0" cy="913531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86800" y="7945277"/>
            <a:ext cx="7772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6433582" y="9045944"/>
            <a:ext cx="7772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813000" y="1999542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Note: </a:t>
            </a:r>
            <a:r>
              <a:rPr lang="en-US" sz="2800" i="1" u="sng" dirty="0"/>
              <a:t>Underlining </a:t>
            </a:r>
            <a:r>
              <a:rPr lang="en-US" sz="2800" i="1" dirty="0"/>
              <a:t>denotes people attending this meeting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19653</TotalTime>
  <Words>658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Default Theme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David Bernholdt</cp:lastModifiedBy>
  <cp:revision>1713</cp:revision>
  <cp:lastPrinted>2014-07-14T22:43:19Z</cp:lastPrinted>
  <dcterms:created xsi:type="dcterms:W3CDTF">2008-12-10T13:33:36Z</dcterms:created>
  <dcterms:modified xsi:type="dcterms:W3CDTF">2017-01-30T12:57:03Z</dcterms:modified>
</cp:coreProperties>
</file>