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sldIdLst>
    <p:sldId id="434" r:id="rId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F28"/>
    <a:srgbClr val="CFE4F5"/>
    <a:srgbClr val="7D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2" autoAdjust="0"/>
    <p:restoredTop sz="95922" autoAdjust="0"/>
  </p:normalViewPr>
  <p:slideViewPr>
    <p:cSldViewPr snapToGrid="0" showGuides="1">
      <p:cViewPr varScale="1">
        <p:scale>
          <a:sx n="102" d="100"/>
          <a:sy n="102" d="100"/>
        </p:scale>
        <p:origin x="908" y="56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to authors: Delete all italicized text</a:t>
            </a:r>
            <a:r>
              <a:rPr lang="en-US" baseline="0" dirty="0"/>
              <a:t> before adding </a:t>
            </a:r>
            <a:r>
              <a:rPr lang="en-US" baseline="0"/>
              <a:t>your contributions.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softwa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pen-mpi/om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72"/>
            <a:ext cx="10102241" cy="720197"/>
          </a:xfrm>
        </p:spPr>
        <p:txBody>
          <a:bodyPr/>
          <a:lstStyle/>
          <a:p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Open MPI for </a:t>
            </a:r>
            <a:r>
              <a:rPr lang="en-US" sz="2400" b="0" dirty="0" err="1">
                <a:solidFill>
                  <a:srgbClr val="18783D"/>
                </a:solidFill>
                <a:latin typeface="Arial Black" pitchFamily="34" charset="0"/>
              </a:rPr>
              <a:t>Exascale</a:t>
            </a:r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 (OMPI-X), David E. Bernholdt (ORNL)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457200" y="3517509"/>
            <a:ext cx="5134559" cy="10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5577732" y="3657033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5578290" y="539047"/>
            <a:ext cx="4333" cy="31296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438928" y="423178"/>
            <a:ext cx="507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ea typeface="Arial" charset="0"/>
              </a:rPr>
              <a:t>Description and Scope</a:t>
            </a: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5701402" y="418138"/>
            <a:ext cx="5604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Collaborators</a:t>
            </a:r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5683128" y="4039312"/>
            <a:ext cx="5756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First Year Development Plan</a:t>
            </a: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502885" y="3570735"/>
            <a:ext cx="4565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n-lt"/>
                <a:cs typeface="Arial" pitchFamily="34" charset="0"/>
              </a:rPr>
              <a:t>Maturity Level and Accessibility</a:t>
            </a: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3402971" y="6550710"/>
            <a:ext cx="53860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100" b="1" dirty="0">
                <a:latin typeface="+mn-lt"/>
                <a:cs typeface="Arial" pitchFamily="34" charset="0"/>
              </a:rPr>
              <a:t>PI: David E. Bernholdt (ORNL)  Partner sites: LANL, LLNL, SNL, U. Tennessee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57202" y="785730"/>
            <a:ext cx="4979414" cy="264955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Project Description</a:t>
            </a:r>
            <a:r>
              <a:rPr lang="en-US" sz="1400" i="1" dirty="0">
                <a:latin typeface="Arial Narrow"/>
                <a:cs typeface="Arial Narrow"/>
              </a:rPr>
              <a:t>: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i="1" dirty="0">
                <a:latin typeface="Arial Narrow"/>
                <a:cs typeface="Arial Narrow"/>
              </a:rPr>
              <a:t>This project focuses on preparing the MPI standard and its implementation in Open MPI for </a:t>
            </a:r>
            <a:r>
              <a:rPr lang="en-US" sz="1400" i="1" dirty="0" err="1">
                <a:latin typeface="Arial Narrow"/>
                <a:cs typeface="Arial Narrow"/>
              </a:rPr>
              <a:t>exascale</a:t>
            </a:r>
            <a:r>
              <a:rPr lang="en-US" sz="1400" i="1" dirty="0">
                <a:latin typeface="Arial Narrow"/>
                <a:cs typeface="Arial Narrow"/>
              </a:rPr>
              <a:t> through improvements in scalability, capability, and resilience.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ECP 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i="1" dirty="0">
                <a:latin typeface="Arial Narrow" panose="020B0606020202030204" pitchFamily="34" charset="0"/>
              </a:rPr>
              <a:t>Our work will address a broad spectrum of issues in both the standard and the implementation: (1) runtime interoperability for MPI+X and beyond, (2) extending the MPI standard to better support coming </a:t>
            </a:r>
            <a:r>
              <a:rPr lang="en-US" sz="1400" i="1" dirty="0" err="1">
                <a:latin typeface="Arial Narrow" panose="020B0606020202030204" pitchFamily="34" charset="0"/>
              </a:rPr>
              <a:t>exascale</a:t>
            </a:r>
            <a:r>
              <a:rPr lang="en-US" sz="1400" i="1" dirty="0">
                <a:latin typeface="Arial Narrow" panose="020B0606020202030204" pitchFamily="34" charset="0"/>
              </a:rPr>
              <a:t> architectures, (3) improvements to Open MPI scalability and performance, (4) support for more dynamic execution environments, (5) resilience in MPI and Open MPI, (6) MPI tools interfaces, and (7) quality assurance.</a:t>
            </a:r>
            <a:endParaRPr lang="en-US" sz="1400" i="1" dirty="0"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5757333" y="4358056"/>
            <a:ext cx="6092400" cy="170850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Requirements gathering from AD, CD, ST, and NNSA ATDM projects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Identify and implement variables to be reported through MPI_T interface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Identify and obtain/implement tooling needed for internal performance/scalability studies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/>
                <a:cs typeface="Arial Narrow"/>
              </a:rPr>
              <a:t>Initial design of MPI+X interoperability interface(s)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/>
                <a:cs typeface="Arial Narrow"/>
              </a:rPr>
              <a:t>Implement and evaluate MPI </a:t>
            </a:r>
            <a:r>
              <a:rPr lang="en-US" sz="1400" dirty="0" err="1">
                <a:latin typeface="Arial Narrow"/>
                <a:cs typeface="Arial Narrow"/>
              </a:rPr>
              <a:t>Finepoints</a:t>
            </a:r>
            <a:r>
              <a:rPr lang="en-US" sz="1400" dirty="0">
                <a:latin typeface="Arial Narrow"/>
                <a:cs typeface="Arial Narrow"/>
              </a:rPr>
              <a:t> prototype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/>
                <a:cs typeface="Arial Narrow"/>
              </a:rPr>
              <a:t>Integrate ULFM </a:t>
            </a:r>
            <a:r>
              <a:rPr lang="en-US" sz="1400" dirty="0" err="1">
                <a:latin typeface="Arial Narrow"/>
                <a:cs typeface="Arial Narrow"/>
              </a:rPr>
              <a:t>impl</a:t>
            </a:r>
            <a:r>
              <a:rPr lang="en-US" sz="1400" dirty="0">
                <a:latin typeface="Arial Narrow"/>
                <a:cs typeface="Arial Narrow"/>
              </a:rPr>
              <a:t>. into Open MPI dev. tree, build scalable resilience primitives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/>
                <a:cs typeface="Arial Narrow"/>
              </a:rPr>
              <a:t>Identify/implement metrics/data to support intelligent process placement strategies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rial Narrow"/>
                <a:cs typeface="Arial Narrow"/>
              </a:rPr>
              <a:t>Implement and evaluate more </a:t>
            </a:r>
            <a:br>
              <a:rPr lang="en-US" sz="1400" dirty="0">
                <a:latin typeface="Arial Narrow"/>
                <a:cs typeface="Arial Narrow"/>
              </a:rPr>
            </a:br>
            <a:r>
              <a:rPr lang="en-US" sz="1400" dirty="0">
                <a:latin typeface="Arial Narrow"/>
                <a:cs typeface="Arial Narrow"/>
              </a:rPr>
              <a:t>scalable startup (</a:t>
            </a:r>
            <a:r>
              <a:rPr lang="en-US" sz="1400" dirty="0" err="1">
                <a:latin typeface="Arial Narrow"/>
                <a:cs typeface="Arial Narrow"/>
              </a:rPr>
              <a:t>PMIx</a:t>
            </a:r>
            <a:r>
              <a:rPr lang="en-US" sz="1400" dirty="0">
                <a:latin typeface="Arial Narrow"/>
                <a:cs typeface="Arial Narrow"/>
              </a:rPr>
              <a:t> + SCON)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59986" y="3888400"/>
            <a:ext cx="5149542" cy="2512475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Maturity Indicators and Metrics</a:t>
            </a:r>
          </a:p>
          <a:p>
            <a:pPr marL="137160" indent="-137160">
              <a:spcBef>
                <a:spcPts val="400"/>
              </a:spcBef>
            </a:pPr>
            <a:r>
              <a:rPr lang="en-US" sz="1400" i="1" dirty="0">
                <a:latin typeface="Arial Narrow" panose="020B0606020202030204" pitchFamily="34" charset="0"/>
              </a:rPr>
              <a:t>Open MPI is a widely used, high-quality, comprehensive, community-based open source implementation of the MPI standard.</a:t>
            </a:r>
          </a:p>
          <a:p>
            <a:pPr marL="137160" indent="-137160">
              <a:spcBef>
                <a:spcPts val="400"/>
              </a:spcBef>
            </a:pPr>
            <a:r>
              <a:rPr lang="is-IS" sz="1400" i="1" dirty="0">
                <a:latin typeface="Arial Narrow" panose="020B0606020202030204" pitchFamily="34" charset="0"/>
                <a:cs typeface="Arial Narrow"/>
              </a:rPr>
              <a:t>Open MPI  was created in 2003 based on ideas from four earlier institutionally-based MPI implementations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Accessibility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Releases: </a:t>
            </a:r>
            <a:r>
              <a:rPr lang="is-IS" sz="1400" i="1" dirty="0">
                <a:latin typeface="Arial Narrow"/>
                <a:cs typeface="Arial Narrow"/>
                <a:hlinkClick r:id="rId3"/>
              </a:rPr>
              <a:t>https://www.open-mpi.org/software/</a:t>
            </a:r>
            <a:endParaRPr lang="is-IS" sz="14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Repository: </a:t>
            </a:r>
            <a:r>
              <a:rPr lang="is-IS" sz="1400" i="1" dirty="0">
                <a:latin typeface="Arial Narrow"/>
                <a:cs typeface="Arial Narrow"/>
                <a:hlinkClick r:id="rId4"/>
              </a:rPr>
              <a:t>https://github.com/open-mpi/ompi</a:t>
            </a:r>
            <a:endParaRPr lang="is-IS" sz="14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Releases under a modified BSD license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Current users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Also the basis for commercial MPI offerings from </a:t>
            </a:r>
            <a:r>
              <a:rPr lang="en-US" sz="1400" i="1" dirty="0" err="1">
                <a:latin typeface="Arial Narrow"/>
                <a:cs typeface="Arial Narrow"/>
              </a:rPr>
              <a:t>Mellanox</a:t>
            </a:r>
            <a:r>
              <a:rPr lang="en-US" sz="1400" i="1" dirty="0">
                <a:latin typeface="Arial Narrow"/>
                <a:cs typeface="Arial Narrow"/>
              </a:rPr>
              <a:t>, Cisco, Fujitsu, Bull, and IBM (transition in progress)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9870577" y="0"/>
            <a:ext cx="232142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18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37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56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754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2400" b="0" dirty="0">
                <a:solidFill>
                  <a:srgbClr val="18783D"/>
                </a:solidFill>
                <a:latin typeface="Arial Black" pitchFamily="34" charset="0"/>
              </a:rPr>
              <a:t>1.3.1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737413" y="740047"/>
            <a:ext cx="6103960" cy="317032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Potential or likely ties to other ECP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Use of MPI is nearly ubiquitous in ECP projects in the AD, CD, and ST areas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We expect to obtain input from a broad cross-section of ECP projects using MPI 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i="1" dirty="0">
                <a:latin typeface="Arial Narrow"/>
                <a:cs typeface="Arial Narrow"/>
              </a:rPr>
              <a:t>We seek to partner more closely with a smaller number of projects that can help motivate and validate our work on the MPI standard and the Open MPI implementation of it. (see ECP Scope, at left)</a:t>
            </a:r>
            <a:endParaRPr lang="en-US" sz="1400" b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1400" b="1" dirty="0">
                <a:latin typeface="Arial Narrow"/>
                <a:cs typeface="Arial Narrow"/>
              </a:rPr>
              <a:t>Synergistic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Exascale MPI (focuses on MPICH implementation of MPI)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SOLLVE, Enhancing Qthreads, and other projects (MPI+X interoperability)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Memory hierarchiy management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1400" i="1" dirty="0">
                <a:latin typeface="Arial Narrow"/>
                <a:cs typeface="Arial Narrow"/>
              </a:rPr>
              <a:t>Resilience, including checkpoint/restart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endParaRPr lang="is-IS" sz="1400" i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endParaRPr lang="en-US" sz="1400" i="1" dirty="0">
              <a:latin typeface="Arial Narrow"/>
              <a:cs typeface="Arial Narrow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589189" y="4008973"/>
            <a:ext cx="6169952" cy="1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11273491" y="6596390"/>
            <a:ext cx="918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100" dirty="0">
                <a:latin typeface="+mn-lt"/>
                <a:cs typeface="Arial" pitchFamily="34" charset="0"/>
              </a:rPr>
              <a:t>2016-11-08</a:t>
            </a:r>
          </a:p>
        </p:txBody>
      </p:sp>
    </p:spTree>
    <p:extLst>
      <p:ext uri="{BB962C8B-B14F-4D97-AF65-F5344CB8AC3E}">
        <p14:creationId xmlns:p14="http://schemas.microsoft.com/office/powerpoint/2010/main" val="17081471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7CF9885B99AC479964802C9A3E9762" ma:contentTypeVersion="0" ma:contentTypeDescription="Create a new document." ma:contentTypeScope="" ma:versionID="bb37a4391cf4c4a8008e7e625daeb8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DF4958-01CC-4580-A057-EBCF0BE7B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10255</TotalTime>
  <Words>453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Default Theme</vt:lpstr>
      <vt:lpstr>Open MPI for Exascale (OMPI-X), David E. Bernholdt (ORNL)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1202</cp:revision>
  <cp:lastPrinted>2016-07-21T20:11:09Z</cp:lastPrinted>
  <dcterms:created xsi:type="dcterms:W3CDTF">2015-12-16T17:19:11Z</dcterms:created>
  <dcterms:modified xsi:type="dcterms:W3CDTF">2016-11-08T15:33:18Z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0x010100EA7CF9885B99AC479964802C9A3E9762</vt:lpwstr>
  </property>
</Properties>
</file>