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4"/>
  </p:sldMasterIdLst>
  <p:notesMasterIdLst>
    <p:notesMasterId r:id="rId6"/>
  </p:notesMasterIdLst>
  <p:sldIdLst>
    <p:sldId id="256" r:id="rId5"/>
  </p:sldIdLst>
  <p:sldSz cx="31089600" cy="4114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23287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46575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69863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9315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1643910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13972692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16301474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18630256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66" userDrawn="1">
          <p15:clr>
            <a:srgbClr val="A4A3A4"/>
          </p15:clr>
        </p15:guide>
        <p15:guide id="2" orient="horz" pos="25056" userDrawn="1">
          <p15:clr>
            <a:srgbClr val="A4A3A4"/>
          </p15:clr>
        </p15:guide>
        <p15:guide id="3" pos="10608" userDrawn="1">
          <p15:clr>
            <a:srgbClr val="A4A3A4"/>
          </p15:clr>
        </p15:guide>
        <p15:guide id="4" pos="19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DE9"/>
    <a:srgbClr val="0A6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2840" autoAdjust="0"/>
  </p:normalViewPr>
  <p:slideViewPr>
    <p:cSldViewPr showGuides="1">
      <p:cViewPr>
        <p:scale>
          <a:sx n="65" d="100"/>
          <a:sy n="65" d="100"/>
        </p:scale>
        <p:origin x="688" y="-1784"/>
      </p:cViewPr>
      <p:guideLst>
        <p:guide orient="horz" pos="866"/>
        <p:guide orient="horz" pos="25056"/>
        <p:guide pos="10608"/>
        <p:guide pos="192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3" y="0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/>
          <a:lstStyle>
            <a:lvl1pPr algn="r">
              <a:defRPr sz="1100"/>
            </a:lvl1pPr>
          </a:lstStyle>
          <a:p>
            <a:fld id="{D2E014B4-F411-477F-AADD-9B05C4E95AA3}" type="datetimeFigureOut">
              <a:rPr lang="en-US" smtClean="0"/>
              <a:pPr/>
              <a:t>12/27/18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7113" y="719138"/>
            <a:ext cx="27209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4" tIns="47411" rIns="94824" bIns="474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5" y="4561228"/>
            <a:ext cx="5850835" cy="4320213"/>
          </a:xfrm>
          <a:prstGeom prst="rect">
            <a:avLst/>
          </a:prstGeom>
        </p:spPr>
        <p:txBody>
          <a:bodyPr vert="horz" lIns="94824" tIns="47411" rIns="94824" bIns="474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173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3" y="9119173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 anchor="b"/>
          <a:lstStyle>
            <a:lvl1pPr algn="r">
              <a:defRPr sz="1100"/>
            </a:lvl1pPr>
          </a:lstStyle>
          <a:p>
            <a:fld id="{2F68C287-B460-4DAE-BDD3-8253B8CBB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1pPr>
    <a:lvl2pPr marL="2328782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2pPr>
    <a:lvl3pPr marL="4657564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3pPr>
    <a:lvl4pPr marL="6986346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4pPr>
    <a:lvl5pPr marL="9315128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5pPr>
    <a:lvl6pPr marL="11643910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6pPr>
    <a:lvl7pPr marL="13972692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7pPr>
    <a:lvl8pPr marL="16301474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8pPr>
    <a:lvl9pPr marL="18630256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8C287-B460-4DAE-BDD3-8253B8CBB4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8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0" y="3200401"/>
            <a:ext cx="27980640" cy="1043339"/>
          </a:xfrm>
          <a:prstGeom prst="rect">
            <a:avLst/>
          </a:prstGeom>
        </p:spPr>
        <p:txBody>
          <a:bodyPr vert="horz" lIns="543410" tIns="271705" rIns="543410" bIns="271705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10972801"/>
            <a:ext cx="27980640" cy="2267329"/>
          </a:xfrm>
          <a:prstGeom prst="rect">
            <a:avLst/>
          </a:prstGeom>
        </p:spPr>
        <p:txBody>
          <a:bodyPr vert="horz" lIns="543410" tIns="271705" rIns="543410" bIns="271705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</p:sldLayoutIdLst>
  <p:hf hdr="0"/>
  <p:txStyles>
    <p:titleStyle>
      <a:lvl1pPr algn="ctr" defTabSz="5821955" rtl="0" eaLnBrk="1" latinLnBrk="0" hangingPunct="1">
        <a:lnSpc>
          <a:spcPct val="100000"/>
        </a:lnSpc>
        <a:spcBef>
          <a:spcPct val="0"/>
        </a:spcBef>
        <a:buNone/>
        <a:defRPr sz="3214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190490" indent="-190490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•"/>
        <a:defRPr sz="2571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5674" indent="-175184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–"/>
        <a:defRPr sz="2143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56165" indent="-190490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•"/>
        <a:defRPr sz="1929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71820" indent="-175184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–"/>
        <a:defRPr sz="1929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62310" indent="-190490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»"/>
        <a:defRPr sz="1929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010376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6pPr>
      <a:lvl7pPr marL="18921354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7pPr>
      <a:lvl8pPr marL="21832331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8pPr>
      <a:lvl9pPr marL="24743309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1pPr>
      <a:lvl2pPr marL="2910978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2pPr>
      <a:lvl3pPr marL="5821955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3pPr>
      <a:lvl4pPr marL="8732933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4pPr>
      <a:lvl5pPr marL="11643910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5pPr>
      <a:lvl6pPr marL="14554888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6pPr>
      <a:lvl7pPr marL="17465865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7pPr>
      <a:lvl8pPr marL="20376843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8pPr>
      <a:lvl9pPr marL="23287820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emf"/><Relationship Id="rId18" Type="http://schemas.openxmlformats.org/officeDocument/2006/relationships/hyperlink" Target="https://github.com/hjelmn/ompi/tree/sessions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emf"/><Relationship Id="rId17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hyperlink" Target="https://github.com/Qthreads" TargetMode="External"/><Relationship Id="rId19" Type="http://schemas.openxmlformats.org/officeDocument/2006/relationships/hyperlink" Target="https://github.com/hppritcha/mpi_sessions_tests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86800" y="956608"/>
            <a:ext cx="137160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Arial Black" pitchFamily="34" charset="0"/>
              </a:rPr>
              <a:t>Open MPI for </a:t>
            </a:r>
            <a:r>
              <a:rPr lang="en-US" sz="6000" dirty="0" err="1">
                <a:latin typeface="Arial Black" pitchFamily="34" charset="0"/>
              </a:rPr>
              <a:t>Exascale</a:t>
            </a:r>
            <a:r>
              <a:rPr lang="en-US" sz="6000" dirty="0">
                <a:latin typeface="Arial Black" pitchFamily="34" charset="0"/>
              </a:rPr>
              <a:t> (OMPI-X)</a:t>
            </a:r>
            <a:br>
              <a:rPr lang="en-US" sz="6000" dirty="0">
                <a:latin typeface="Arial Black" pitchFamily="34" charset="0"/>
              </a:rPr>
            </a:br>
            <a:r>
              <a:rPr lang="en-US" sz="6000" dirty="0">
                <a:latin typeface="Arial Black" pitchFamily="34" charset="0"/>
              </a:rPr>
              <a:t> </a:t>
            </a:r>
            <a:r>
              <a:rPr lang="en-US" sz="6000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ECP Project ST-2.3.1.11-OMPIX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0" y="39527310"/>
            <a:ext cx="6858000" cy="139209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901938"/>
              </p:ext>
            </p:extLst>
          </p:nvPr>
        </p:nvGraphicFramePr>
        <p:xfrm>
          <a:off x="6582898" y="11491321"/>
          <a:ext cx="17923801" cy="6202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79076">
                  <a:extLst>
                    <a:ext uri="{9D8B030D-6E8A-4147-A177-3AD203B41FA5}">
                      <a16:colId xmlns:a16="http://schemas.microsoft.com/office/drawing/2014/main" val="2982164532"/>
                    </a:ext>
                  </a:extLst>
                </a:gridCol>
                <a:gridCol w="8265519">
                  <a:extLst>
                    <a:ext uri="{9D8B030D-6E8A-4147-A177-3AD203B41FA5}">
                      <a16:colId xmlns:a16="http://schemas.microsoft.com/office/drawing/2014/main" val="2057548479"/>
                    </a:ext>
                  </a:extLst>
                </a:gridCol>
                <a:gridCol w="3879206">
                  <a:extLst>
                    <a:ext uri="{9D8B030D-6E8A-4147-A177-3AD203B41FA5}">
                      <a16:colId xmlns:a16="http://schemas.microsoft.com/office/drawing/2014/main" val="188399257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Focus Area</a:t>
                      </a:r>
                    </a:p>
                  </a:txBody>
                  <a:tcPr marL="114300" marR="114300" marT="57150" marB="5715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Topics</a:t>
                      </a:r>
                    </a:p>
                  </a:txBody>
                  <a:tcPr marL="114300" marR="114300" marT="57150" marB="5715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Technical Lead</a:t>
                      </a:r>
                    </a:p>
                  </a:txBody>
                  <a:tcPr marL="114300" marR="114300" marT="57150" marB="57150" anchor="b"/>
                </a:tc>
                <a:extLst>
                  <a:ext uri="{0D108BD9-81ED-4DB2-BD59-A6C34878D82A}">
                    <a16:rowId xmlns:a16="http://schemas.microsoft.com/office/drawing/2014/main" val="987764511"/>
                  </a:ext>
                </a:extLst>
              </a:tr>
              <a:tr h="80874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Interoperability for MPI+X and Beyond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200"/>
                        </a:spcBef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APIs for better sharing of threads between MPI and other thread-based runtimes.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Geoffroy Vallee (ORNL)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970899888"/>
                  </a:ext>
                </a:extLst>
              </a:tr>
              <a:tr h="72492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Extending the MPI Standard to Better Support </a:t>
                      </a:r>
                      <a:r>
                        <a:rPr lang="en-US" sz="2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Exascale</a:t>
                      </a:r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Architectures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Endpoints,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Finepoints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Sessions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Ryan Grant (SNL)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3573904367"/>
                  </a:ext>
                </a:extLst>
              </a:tr>
              <a:tr h="64110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MPI Scalability and Performance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 footprint, collectives, message matching, one-sided,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PMIx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Thomas Naughton (ORNL)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2406957757"/>
                  </a:ext>
                </a:extLst>
              </a:tr>
              <a:tr h="62586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Supporting More Dynamic Execution Environments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Intelligent process placement and contention management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Terry Jones (ORNL)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555953184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Resilience in MPI and Open MPI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ULFM,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ReInit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resilience in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PMIx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George </a:t>
                      </a:r>
                      <a:r>
                        <a:rPr lang="en-US" sz="24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Bosilca</a:t>
                      </a:r>
                      <a:r>
                        <a:rPr lang="en-US" sz="24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(UTK)</a:t>
                      </a:r>
                      <a:endParaRPr lang="en-US" sz="24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374336509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MPI Tool Interfaces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MPI_T, PMPI replacement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 </a:t>
                      </a:r>
                      <a:r>
                        <a:rPr lang="en-US" sz="24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Chambreau</a:t>
                      </a:r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(LLNL)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1338963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Assurance for Open MPI and New Developments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200"/>
                        </a:spcBef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infrastructure deployed to ECP-relevant systems.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Regular testing of Open MPI and OMPI-X developments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Howard Pritchard (LANL)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482675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Qthreads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200"/>
                        </a:spcBef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Light-weight threading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Stephen Olivier (SNL)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25048283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845075"/>
              </p:ext>
            </p:extLst>
          </p:nvPr>
        </p:nvGraphicFramePr>
        <p:xfrm>
          <a:off x="4400550" y="4638594"/>
          <a:ext cx="22288500" cy="5067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67050">
                  <a:extLst>
                    <a:ext uri="{9D8B030D-6E8A-4147-A177-3AD203B41FA5}">
                      <a16:colId xmlns:a16="http://schemas.microsoft.com/office/drawing/2014/main" val="86417387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783143564"/>
                    </a:ext>
                  </a:extLst>
                </a:gridCol>
                <a:gridCol w="13735050">
                  <a:extLst>
                    <a:ext uri="{9D8B030D-6E8A-4147-A177-3AD203B41FA5}">
                      <a16:colId xmlns:a16="http://schemas.microsoft.com/office/drawing/2014/main" val="3505242142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Institution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Additional Participants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2060875295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ORNL (Lead)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b="1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David Bernholdt (Lead)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Terry Jones, Thomas Naughton, Geoffroy Vallee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822498636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LANL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Howard Pritchard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Samuel Gutierrez, </a:t>
                      </a:r>
                      <a:r>
                        <a:rPr lang="en-US" sz="3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Nathan </a:t>
                      </a:r>
                      <a:r>
                        <a:rPr lang="en-US" sz="3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Hjelm</a:t>
                      </a:r>
                      <a:r>
                        <a:rPr lang="en-US" sz="3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Deborah </a:t>
                      </a:r>
                      <a:r>
                        <a:rPr lang="en-US" sz="3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Rezanka</a:t>
                      </a:r>
                      <a:endParaRPr 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973701797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LLNL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i="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Ignacio Laguna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58219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Chambreau</a:t>
                      </a:r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Murali Emani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4188011505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SNL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Ron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Brightwell</a:t>
                      </a:r>
                      <a:endParaRPr lang="en-US" sz="36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Ryan Grant, </a:t>
                      </a:r>
                      <a:r>
                        <a:rPr lang="en-US" sz="360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Stephen Olivier</a:t>
                      </a:r>
                      <a:endParaRPr lang="en-US" sz="36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2228973376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UTK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George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Bosilca</a:t>
                      </a:r>
                      <a:endParaRPr lang="en-US" sz="36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Aurelien</a:t>
                      </a:r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Bouteiller</a:t>
                      </a:r>
                      <a:endParaRPr 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825565946"/>
                  </a:ext>
                </a:extLst>
              </a:tr>
              <a:tr h="7239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collaboration with the Open MPI Community (http://open-mpi.org)</a:t>
                      </a:r>
                    </a:p>
                  </a:txBody>
                  <a:tcPr marL="114300" marR="114300" marT="57150" marB="57150"/>
                </a:tc>
                <a:tc hMerge="1">
                  <a:txBody>
                    <a:bodyPr/>
                    <a:lstStyle/>
                    <a:p>
                      <a:endParaRPr lang="en-US" sz="3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525910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2B172733-F1F8-46EC-88D8-80FBED641AB7}"/>
              </a:ext>
            </a:extLst>
          </p:cNvPr>
          <p:cNvGrpSpPr/>
          <p:nvPr/>
        </p:nvGrpSpPr>
        <p:grpSpPr>
          <a:xfrm>
            <a:off x="1066800" y="3810000"/>
            <a:ext cx="28326080" cy="5908594"/>
            <a:chOff x="1066800" y="3810000"/>
            <a:chExt cx="28326080" cy="5908594"/>
          </a:xfrm>
        </p:grpSpPr>
        <p:sp>
          <p:nvSpPr>
            <p:cNvPr id="12" name="TextBox 11"/>
            <p:cNvSpPr txBox="1"/>
            <p:nvPr/>
          </p:nvSpPr>
          <p:spPr>
            <a:xfrm>
              <a:off x="13039426" y="3810000"/>
              <a:ext cx="40085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Project Team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0FBC46A-4097-409F-9EA0-88B74CD17046}"/>
                </a:ext>
              </a:extLst>
            </p:cNvPr>
            <p:cNvGrpSpPr/>
            <p:nvPr/>
          </p:nvGrpSpPr>
          <p:grpSpPr>
            <a:xfrm>
              <a:off x="1066800" y="3810000"/>
              <a:ext cx="3118104" cy="5908594"/>
              <a:chOff x="1066800" y="3810000"/>
              <a:chExt cx="3118104" cy="5908594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2684" y="3810000"/>
                <a:ext cx="1883664" cy="950788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2308" y="6472742"/>
                <a:ext cx="1847088" cy="985114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800" y="9169809"/>
                <a:ext cx="3118104" cy="548785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DE411A-04B8-46E5-AC94-BAB083A71C15}"/>
                </a:ext>
              </a:extLst>
            </p:cNvPr>
            <p:cNvGrpSpPr/>
            <p:nvPr/>
          </p:nvGrpSpPr>
          <p:grpSpPr>
            <a:xfrm>
              <a:off x="27216608" y="3810000"/>
              <a:ext cx="2176272" cy="5895894"/>
              <a:chOff x="27216608" y="3810000"/>
              <a:chExt cx="2176272" cy="5895894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16608" y="3810000"/>
                <a:ext cx="2176272" cy="834238"/>
              </a:xfrm>
              <a:prstGeom prst="rect">
                <a:avLst/>
              </a:prstGeom>
            </p:spPr>
          </p:pic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10664" y="6017240"/>
                <a:ext cx="1828800" cy="990976"/>
              </a:xfrm>
              <a:prstGeom prst="rect">
                <a:avLst/>
              </a:prstGeom>
            </p:spPr>
          </p:pic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7552" y="8381218"/>
                <a:ext cx="1335024" cy="1324676"/>
              </a:xfrm>
              <a:prstGeom prst="rect">
                <a:avLst/>
              </a:prstGeom>
            </p:spPr>
          </p:pic>
        </p:grpSp>
      </p:grpSp>
      <p:sp>
        <p:nvSpPr>
          <p:cNvPr id="106" name="TextBox 105"/>
          <p:cNvSpPr txBox="1"/>
          <p:nvPr/>
        </p:nvSpPr>
        <p:spPr>
          <a:xfrm>
            <a:off x="12483898" y="10610508"/>
            <a:ext cx="6121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Project Focus Areas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113056-E70B-4B91-9AD5-F49E1BA98544}"/>
              </a:ext>
            </a:extLst>
          </p:cNvPr>
          <p:cNvSpPr txBox="1"/>
          <p:nvPr/>
        </p:nvSpPr>
        <p:spPr>
          <a:xfrm>
            <a:off x="13003879" y="18115851"/>
            <a:ext cx="5081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Recent Progress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7E31770-18B6-4E45-AF01-F8C696DA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937" y="18948964"/>
            <a:ext cx="10588191" cy="1102715"/>
          </a:xfrm>
        </p:spPr>
        <p:txBody>
          <a:bodyPr wrap="square">
            <a:spAutoFit/>
          </a:bodyPr>
          <a:lstStyle/>
          <a:p>
            <a:r>
              <a:rPr lang="en-US" sz="3600" dirty="0"/>
              <a:t>Interoperability for MPI-X and Beyond</a:t>
            </a:r>
          </a:p>
        </p:txBody>
      </p: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61D51130-A8F5-40A3-B127-75FE877DF8FD}"/>
              </a:ext>
            </a:extLst>
          </p:cNvPr>
          <p:cNvSpPr txBox="1">
            <a:spLocks/>
          </p:cNvSpPr>
          <p:nvPr/>
        </p:nvSpPr>
        <p:spPr>
          <a:xfrm>
            <a:off x="2215818" y="19792665"/>
            <a:ext cx="7891519" cy="574407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err="1"/>
              <a:t>Qthreads</a:t>
            </a:r>
            <a:endParaRPr lang="en-US" sz="1972" dirty="0"/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 Closely-related ECP ST project, merging into OMPI-X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 </a:t>
            </a:r>
            <a:r>
              <a:rPr lang="en-US" sz="1972" dirty="0" err="1"/>
              <a:t>Qthreads</a:t>
            </a:r>
            <a:r>
              <a:rPr lang="en-US" sz="1972" dirty="0"/>
              <a:t> online at </a:t>
            </a:r>
            <a:r>
              <a:rPr lang="en-US" sz="1972" dirty="0">
                <a:hlinkClick r:id="rId10"/>
              </a:rPr>
              <a:t>github.com/Qthreads</a:t>
            </a:r>
            <a:endParaRPr lang="en-US" sz="1972" dirty="0"/>
          </a:p>
          <a:p>
            <a:pPr fontAlgn="auto">
              <a:spcAft>
                <a:spcPts val="0"/>
              </a:spcAft>
            </a:pPr>
            <a:r>
              <a:rPr lang="en-US" sz="2400" dirty="0"/>
              <a:t>MPI + OpenMP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 Modify the OpenMP LLVM compiler to interface with </a:t>
            </a:r>
            <a:r>
              <a:rPr lang="en-US" sz="1972" dirty="0" err="1"/>
              <a:t>PMIx</a:t>
            </a:r>
            <a:r>
              <a:rPr lang="en-US" sz="1972" dirty="0"/>
              <a:t> 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 Data exchange between the MPI and OpenMP runtimes via </a:t>
            </a:r>
            <a:r>
              <a:rPr lang="en-US" sz="1972" dirty="0" err="1"/>
              <a:t>PMIx</a:t>
            </a:r>
            <a:endParaRPr lang="en-US" sz="1972" dirty="0"/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 Implement a placement policy based on the number of MPI ranks and available cores/HT per node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Joint experiments for evaluation and implementation of more advanced policies (collaboration with ECP SOLLVE project)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MPI + </a:t>
            </a:r>
            <a:r>
              <a:rPr lang="en-US" sz="2400" dirty="0" err="1"/>
              <a:t>Qthreads</a:t>
            </a:r>
            <a:endParaRPr lang="en-US" sz="2400" dirty="0"/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 Coupling MPI with </a:t>
            </a:r>
            <a:r>
              <a:rPr lang="en-US" sz="2000" dirty="0" err="1"/>
              <a:t>Qthreads</a:t>
            </a:r>
            <a:r>
              <a:rPr lang="en-US" sz="2000" dirty="0"/>
              <a:t>, a user-level lightweight threading library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 Investigating use of </a:t>
            </a:r>
            <a:r>
              <a:rPr lang="en-US" sz="1972" dirty="0" err="1"/>
              <a:t>Qthreads</a:t>
            </a:r>
            <a:r>
              <a:rPr lang="en-US" sz="1972" dirty="0"/>
              <a:t> in lieu of </a:t>
            </a:r>
            <a:r>
              <a:rPr lang="en-US" sz="1972" dirty="0" err="1"/>
              <a:t>pthreads</a:t>
            </a:r>
            <a:r>
              <a:rPr lang="en-US" sz="1972" dirty="0"/>
              <a:t> as an Open MPI threading layer</a:t>
            </a:r>
          </a:p>
          <a:p>
            <a:pPr lvl="1" fontAlgn="auto">
              <a:spcAft>
                <a:spcPts val="0"/>
              </a:spcAft>
            </a:pPr>
            <a:endParaRPr lang="en-US" sz="1972" dirty="0"/>
          </a:p>
          <a:p>
            <a:pPr lvl="1" fontAlgn="auto">
              <a:spcAft>
                <a:spcPts val="0"/>
              </a:spcAft>
            </a:pPr>
            <a:endParaRPr lang="en-US" sz="1972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CD4315-7CD9-4334-B782-C50CE5885067}"/>
              </a:ext>
            </a:extLst>
          </p:cNvPr>
          <p:cNvSpPr txBox="1"/>
          <p:nvPr/>
        </p:nvSpPr>
        <p:spPr>
          <a:xfrm>
            <a:off x="5285401" y="25484217"/>
            <a:ext cx="789151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SOLLVE, UPC++/</a:t>
            </a:r>
            <a:r>
              <a:rPr lang="en-US" sz="2400" dirty="0" err="1">
                <a:solidFill>
                  <a:schemeClr val="tx2"/>
                </a:solidFill>
              </a:rPr>
              <a:t>GASnet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PMIx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Qthreads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327992E6-9EDC-46A3-A51F-5249EBF96D7C}"/>
              </a:ext>
            </a:extLst>
          </p:cNvPr>
          <p:cNvSpPr txBox="1">
            <a:spLocks/>
          </p:cNvSpPr>
          <p:nvPr/>
        </p:nvSpPr>
        <p:spPr>
          <a:xfrm>
            <a:off x="18247160" y="18897600"/>
            <a:ext cx="9955303" cy="1656712"/>
          </a:xfrm>
          <a:prstGeom prst="rect">
            <a:avLst/>
          </a:prstGeom>
        </p:spPr>
        <p:txBody>
          <a:bodyPr vert="horz" wrap="square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MPI </a:t>
            </a:r>
            <a:r>
              <a:rPr lang="en-US" sz="3600" dirty="0" err="1"/>
              <a:t>Finepoints</a:t>
            </a:r>
            <a:r>
              <a:rPr lang="en-US" sz="3600" dirty="0"/>
              <a:t> - Partitioned Multi-threaded MPI Communication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4500511-0B17-413F-8CB6-CD4B22B33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7838" y="20029403"/>
            <a:ext cx="6407630" cy="5334642"/>
          </a:xfrm>
        </p:spPr>
        <p:txBody>
          <a:bodyPr wrap="square">
            <a:spAutoFit/>
          </a:bodyPr>
          <a:lstStyle/>
          <a:p>
            <a:r>
              <a:rPr lang="en-US" sz="2400" dirty="0" err="1"/>
              <a:t>Finepoints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New MPI multi-threading interface</a:t>
            </a:r>
          </a:p>
          <a:p>
            <a:pPr lvl="1"/>
            <a:r>
              <a:rPr lang="en-US" sz="2000" dirty="0"/>
              <a:t>Better efficiency with minimal app changes</a:t>
            </a:r>
          </a:p>
          <a:p>
            <a:r>
              <a:rPr lang="en-US" sz="2400" dirty="0"/>
              <a:t>Leverages hardware capabilities </a:t>
            </a:r>
          </a:p>
          <a:p>
            <a:r>
              <a:rPr lang="en-US" sz="2400" dirty="0"/>
              <a:t>Allows new type of overlap in communication</a:t>
            </a:r>
          </a:p>
          <a:p>
            <a:r>
              <a:rPr lang="en-US" sz="2400" dirty="0"/>
              <a:t>Early prototype demonstrated with ECP mini-app</a:t>
            </a:r>
          </a:p>
          <a:p>
            <a:pPr lvl="1"/>
            <a:r>
              <a:rPr lang="en-US" sz="2000" dirty="0"/>
              <a:t>~5% improvement in runtime</a:t>
            </a:r>
          </a:p>
          <a:p>
            <a:pPr lvl="1"/>
            <a:r>
              <a:rPr lang="en-US" sz="2000" dirty="0"/>
              <a:t>~25% improvement in communication</a:t>
            </a:r>
          </a:p>
          <a:p>
            <a:r>
              <a:rPr lang="en-US" sz="2400" dirty="0"/>
              <a:t>Using </a:t>
            </a:r>
            <a:r>
              <a:rPr lang="en-US" sz="2400" dirty="0" err="1"/>
              <a:t>Qthreads</a:t>
            </a:r>
            <a:r>
              <a:rPr lang="en-US" sz="2400" dirty="0"/>
              <a:t> with MPI </a:t>
            </a:r>
            <a:r>
              <a:rPr lang="en-US" sz="2400" dirty="0" err="1"/>
              <a:t>Finepoints</a:t>
            </a:r>
            <a:r>
              <a:rPr lang="en-US" sz="2400" dirty="0"/>
              <a:t> </a:t>
            </a:r>
          </a:p>
          <a:p>
            <a:r>
              <a:rPr lang="en-US" sz="2400" dirty="0"/>
              <a:t>Collaborations with EU Intertwine project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78B58C-B31F-7646-A184-6A9089103584}"/>
              </a:ext>
            </a:extLst>
          </p:cNvPr>
          <p:cNvGrpSpPr/>
          <p:nvPr/>
        </p:nvGrpSpPr>
        <p:grpSpPr>
          <a:xfrm>
            <a:off x="22834918" y="20266963"/>
            <a:ext cx="6121082" cy="5233866"/>
            <a:chOff x="17118880" y="20817019"/>
            <a:chExt cx="6121082" cy="523386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74B15DF-5876-458D-8D04-3ABC0E34C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118880" y="20817019"/>
              <a:ext cx="5809657" cy="3834833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EC404E-A6A7-49E4-9062-59DB4DBBB84A}"/>
                </a:ext>
              </a:extLst>
            </p:cNvPr>
            <p:cNvSpPr txBox="1"/>
            <p:nvPr/>
          </p:nvSpPr>
          <p:spPr>
            <a:xfrm>
              <a:off x="17192891" y="24573557"/>
              <a:ext cx="604707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90000"/>
                </a:lnSpc>
              </a:pPr>
              <a:r>
                <a:rPr lang="en-US" sz="2000" dirty="0"/>
                <a:t>ECP </a:t>
              </a:r>
              <a:r>
                <a:rPr lang="en-US" sz="2000" dirty="0" err="1"/>
                <a:t>miniapp</a:t>
              </a:r>
              <a:r>
                <a:rPr lang="en-US" sz="2000" dirty="0"/>
                <a:t> running on a KNL with MPI procs x threads, with 4 MPI procs to 1 MPI proc. The </a:t>
              </a:r>
              <a:r>
                <a:rPr lang="en-US" sz="2000" dirty="0" err="1"/>
                <a:t>miniapp</a:t>
              </a:r>
              <a:r>
                <a:rPr lang="en-US" sz="2000" dirty="0"/>
                <a:t> is controlled for noise and artificial noise injected to demonstrate good performance in practice (real noise on systems is in the 3% range). 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F328EC6-CD0A-48D0-8CC7-787BA368D01B}"/>
              </a:ext>
            </a:extLst>
          </p:cNvPr>
          <p:cNvSpPr txBox="1"/>
          <p:nvPr/>
        </p:nvSpPr>
        <p:spPr>
          <a:xfrm>
            <a:off x="20489036" y="25580166"/>
            <a:ext cx="483978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</a:t>
            </a:r>
            <a:r>
              <a:rPr lang="en-US" sz="2400" dirty="0" err="1">
                <a:solidFill>
                  <a:schemeClr val="tx2"/>
                </a:solidFill>
              </a:rPr>
              <a:t>Qthreads</a:t>
            </a:r>
            <a:r>
              <a:rPr lang="en-US" sz="2400" dirty="0">
                <a:solidFill>
                  <a:schemeClr val="tx2"/>
                </a:solidFill>
              </a:rPr>
              <a:t>, Intertwine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4D8E6F-E561-7143-BC8D-5717335616BB}"/>
              </a:ext>
            </a:extLst>
          </p:cNvPr>
          <p:cNvGrpSpPr/>
          <p:nvPr/>
        </p:nvGrpSpPr>
        <p:grpSpPr>
          <a:xfrm>
            <a:off x="17651136" y="26160545"/>
            <a:ext cx="11147349" cy="7608315"/>
            <a:chOff x="17963882" y="26160545"/>
            <a:chExt cx="11147349" cy="7608315"/>
          </a:xfrm>
        </p:grpSpPr>
        <p:sp>
          <p:nvSpPr>
            <p:cNvPr id="57" name="Title 1">
              <a:extLst>
                <a:ext uri="{FF2B5EF4-FFF2-40B4-BE49-F238E27FC236}">
                  <a16:creationId xmlns:a16="http://schemas.microsoft.com/office/drawing/2014/main" id="{C07305BC-BAE3-4E8F-AA7B-6A9665A04A23}"/>
                </a:ext>
              </a:extLst>
            </p:cNvPr>
            <p:cNvSpPr txBox="1">
              <a:spLocks/>
            </p:cNvSpPr>
            <p:nvPr/>
          </p:nvSpPr>
          <p:spPr>
            <a:xfrm>
              <a:off x="18634503" y="26160545"/>
              <a:ext cx="10218478" cy="2210710"/>
            </a:xfrm>
            <a:prstGeom prst="rect">
              <a:avLst/>
            </a:prstGeom>
          </p:spPr>
          <p:txBody>
            <a:bodyPr vert="horz" wrap="square" lIns="543410" tIns="271705" rIns="543410" bIns="271705" rtlCol="0" anchor="t" anchorCtr="0">
              <a:spAutoFit/>
            </a:bodyPr>
            <a:lstStyle>
              <a:lvl1pPr algn="ctr" defTabSz="5821955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3214" kern="1200">
                  <a:solidFill>
                    <a:schemeClr val="tx1"/>
                  </a:solidFill>
                  <a:latin typeface="Arial Black" pitchFamily="34" charset="0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3600" dirty="0"/>
                <a:t>MPI Performance and Scalability Improvements</a:t>
              </a:r>
              <a:br>
                <a:rPr lang="en-US" sz="3600" dirty="0"/>
              </a:br>
              <a:endParaRPr lang="en-US" sz="3600" dirty="0"/>
            </a:p>
          </p:txBody>
        </p:sp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B0EEBFAC-FE18-4F6E-A861-67118FF146D7}"/>
                </a:ext>
              </a:extLst>
            </p:cNvPr>
            <p:cNvSpPr txBox="1">
              <a:spLocks/>
            </p:cNvSpPr>
            <p:nvPr/>
          </p:nvSpPr>
          <p:spPr>
            <a:xfrm>
              <a:off x="17963882" y="28611317"/>
              <a:ext cx="6407630" cy="5157543"/>
            </a:xfrm>
            <a:prstGeom prst="rect">
              <a:avLst/>
            </a:prstGeom>
          </p:spPr>
          <p:txBody>
            <a:bodyPr vert="horz" wrap="square" lIns="543410" tIns="271705" rIns="543410" bIns="271705" rtlCol="0">
              <a:spAutoFit/>
            </a:bodyPr>
            <a:lstStyle>
              <a:lvl1pPr marL="190490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•"/>
                <a:defRPr sz="2571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365674" indent="-175184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–"/>
                <a:defRPr sz="2143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556165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•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671820" indent="-175184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–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862310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»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16010376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921354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832331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743309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</a:pPr>
              <a:r>
                <a:rPr lang="en-US" dirty="0"/>
                <a:t>Remote Memory Access</a:t>
              </a:r>
            </a:p>
            <a:p>
              <a:pPr lvl="1" fontAlgn="auto">
                <a:spcAft>
                  <a:spcPts val="0"/>
                </a:spcAft>
              </a:pPr>
              <a:r>
                <a:rPr lang="en-US" dirty="0"/>
                <a:t>New RMA implementation allows scaling</a:t>
              </a:r>
            </a:p>
            <a:p>
              <a:pPr lvl="1" fontAlgn="auto">
                <a:spcAft>
                  <a:spcPts val="0"/>
                </a:spcAft>
              </a:pPr>
              <a:r>
                <a:rPr lang="en-US" dirty="0"/>
                <a:t>Application performance similar to highly tuned vendor implementations</a:t>
              </a:r>
            </a:p>
            <a:p>
              <a:pPr fontAlgn="auto">
                <a:spcAft>
                  <a:spcPts val="0"/>
                </a:spcAft>
              </a:pPr>
              <a:r>
                <a:rPr lang="en-US" dirty="0"/>
                <a:t>MPI Message Matching</a:t>
              </a:r>
            </a:p>
            <a:p>
              <a:pPr lvl="1" fontAlgn="auto">
                <a:spcAft>
                  <a:spcPts val="0"/>
                </a:spcAft>
              </a:pPr>
              <a:r>
                <a:rPr lang="en-US" dirty="0"/>
                <a:t>Initial prototype performance up to 2X</a:t>
              </a:r>
            </a:p>
            <a:p>
              <a:pPr lvl="1" fontAlgn="auto">
                <a:spcAft>
                  <a:spcPts val="0"/>
                </a:spcAft>
              </a:pPr>
              <a:r>
                <a:rPr lang="en-US" dirty="0"/>
                <a:t>Integration plan underway</a:t>
              </a:r>
            </a:p>
            <a:p>
              <a:pPr fontAlgn="auto">
                <a:spcAft>
                  <a:spcPts val="0"/>
                </a:spcAft>
              </a:pPr>
              <a:r>
                <a:rPr lang="en-US" dirty="0"/>
                <a:t>Multi-threading</a:t>
              </a:r>
            </a:p>
            <a:p>
              <a:pPr lvl="1" fontAlgn="auto">
                <a:spcAft>
                  <a:spcPts val="0"/>
                </a:spcAft>
              </a:pPr>
              <a:r>
                <a:rPr lang="en-US" dirty="0"/>
                <a:t>Multiple improvements completed</a:t>
              </a:r>
            </a:p>
            <a:p>
              <a:pPr fontAlgn="auto">
                <a:spcAft>
                  <a:spcPts val="0"/>
                </a:spcAft>
              </a:pPr>
              <a:r>
                <a:rPr lang="en-US" dirty="0"/>
                <a:t>Memory profiling</a:t>
              </a:r>
            </a:p>
            <a:p>
              <a:pPr lvl="1" fontAlgn="auto">
                <a:spcAft>
                  <a:spcPts val="0"/>
                </a:spcAft>
              </a:pPr>
              <a:r>
                <a:rPr lang="en-US" dirty="0"/>
                <a:t>Gather </a:t>
              </a:r>
              <a:r>
                <a:rPr lang="en-US"/>
                <a:t>baseline memory data via Tau</a:t>
              </a:r>
              <a:endParaRPr lang="en-US" dirty="0"/>
            </a:p>
            <a:p>
              <a:pPr fontAlgn="auto">
                <a:spcAft>
                  <a:spcPts val="0"/>
                </a:spcAft>
              </a:pPr>
              <a:r>
                <a:rPr lang="en-US" dirty="0"/>
                <a:t>Non-blocking Collectives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0423BD7-13DC-4BEC-BE6B-C19F7BF08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493471" y="27575657"/>
              <a:ext cx="4617760" cy="335837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F72676E8-C108-4C37-979F-A8D5B032C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24791442" y="30934028"/>
              <a:ext cx="4021818" cy="2728251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8CA83D6-885D-644C-8B22-E4A0F67C8D10}"/>
              </a:ext>
            </a:extLst>
          </p:cNvPr>
          <p:cNvGrpSpPr/>
          <p:nvPr/>
        </p:nvGrpSpPr>
        <p:grpSpPr>
          <a:xfrm>
            <a:off x="1016243" y="34873560"/>
            <a:ext cx="8432298" cy="4946243"/>
            <a:chOff x="11083898" y="35331954"/>
            <a:chExt cx="8432298" cy="4946243"/>
          </a:xfrm>
        </p:grpSpPr>
        <p:sp>
          <p:nvSpPr>
            <p:cNvPr id="61" name="Title 1">
              <a:extLst>
                <a:ext uri="{FF2B5EF4-FFF2-40B4-BE49-F238E27FC236}">
                  <a16:creationId xmlns:a16="http://schemas.microsoft.com/office/drawing/2014/main" id="{1CA64717-E4B1-4557-A56B-367239CDEDE0}"/>
                </a:ext>
              </a:extLst>
            </p:cNvPr>
            <p:cNvSpPr txBox="1">
              <a:spLocks/>
            </p:cNvSpPr>
            <p:nvPr/>
          </p:nvSpPr>
          <p:spPr>
            <a:xfrm>
              <a:off x="11925077" y="35331954"/>
              <a:ext cx="6935238" cy="1656712"/>
            </a:xfrm>
            <a:prstGeom prst="rect">
              <a:avLst/>
            </a:prstGeom>
          </p:spPr>
          <p:txBody>
            <a:bodyPr vert="horz" wrap="square" lIns="543410" tIns="271705" rIns="543410" bIns="271705" rtlCol="0" anchor="t" anchorCtr="0">
              <a:spAutoFit/>
            </a:bodyPr>
            <a:lstStyle>
              <a:lvl1pPr algn="ctr" defTabSz="5821955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3214" kern="1200">
                  <a:solidFill>
                    <a:schemeClr val="tx1"/>
                  </a:solidFill>
                  <a:latin typeface="Arial Black" pitchFamily="34" charset="0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3600" dirty="0"/>
                <a:t>Topology and Congestion Awareness	</a:t>
              </a:r>
            </a:p>
          </p:txBody>
        </p:sp>
        <p:sp>
          <p:nvSpPr>
            <p:cNvPr id="65" name="Content Placeholder 11">
              <a:extLst>
                <a:ext uri="{FF2B5EF4-FFF2-40B4-BE49-F238E27FC236}">
                  <a16:creationId xmlns:a16="http://schemas.microsoft.com/office/drawing/2014/main" id="{D3EC7D83-4070-4344-8723-65BCE96612A2}"/>
                </a:ext>
              </a:extLst>
            </p:cNvPr>
            <p:cNvSpPr txBox="1">
              <a:spLocks/>
            </p:cNvSpPr>
            <p:nvPr/>
          </p:nvSpPr>
          <p:spPr>
            <a:xfrm>
              <a:off x="11083898" y="36904968"/>
              <a:ext cx="8432298" cy="3373229"/>
            </a:xfrm>
            <a:prstGeom prst="rect">
              <a:avLst/>
            </a:prstGeom>
          </p:spPr>
          <p:txBody>
            <a:bodyPr/>
            <a:lstStyle>
              <a:lvl1pPr marL="190490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•"/>
                <a:defRPr sz="2571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365674" indent="-175184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–"/>
                <a:defRPr sz="2143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556165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•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671820" indent="-175184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–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862310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»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16010376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921354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832331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743309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</a:pPr>
              <a:r>
                <a:rPr lang="en-US" sz="2400" dirty="0"/>
                <a:t>Developing module to gather the communication weights between processes</a:t>
              </a:r>
            </a:p>
            <a:p>
              <a:pPr lvl="1" fontAlgn="auto">
                <a:spcBef>
                  <a:spcPts val="200"/>
                </a:spcBef>
                <a:spcAft>
                  <a:spcPts val="0"/>
                </a:spcAft>
              </a:pPr>
              <a:r>
                <a:rPr lang="en-US" sz="2000" dirty="0"/>
                <a:t>Capability to distinguish between pt2pt collective file IO or RMA) </a:t>
              </a:r>
            </a:p>
            <a:p>
              <a:pPr fontAlgn="auto">
                <a:spcAft>
                  <a:spcPts val="0"/>
                </a:spcAft>
              </a:pPr>
              <a:r>
                <a:rPr lang="en-US" sz="2400" dirty="0"/>
                <a:t>Developing module to reorder processes based on weights</a:t>
              </a:r>
            </a:p>
            <a:p>
              <a:pPr fontAlgn="auto">
                <a:spcAft>
                  <a:spcPts val="0"/>
                </a:spcAft>
              </a:pPr>
              <a:r>
                <a:rPr lang="en-US" sz="2400" dirty="0"/>
                <a:t>Initial implementation available in Open MPI GitHub master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C9F0BC-814A-2549-A51C-8CBD95BA309F}"/>
              </a:ext>
            </a:extLst>
          </p:cNvPr>
          <p:cNvGrpSpPr/>
          <p:nvPr/>
        </p:nvGrpSpPr>
        <p:grpSpPr>
          <a:xfrm>
            <a:off x="19678667" y="34871919"/>
            <a:ext cx="9656064" cy="4780912"/>
            <a:chOff x="19929592" y="35224088"/>
            <a:chExt cx="9656064" cy="4780912"/>
          </a:xfrm>
        </p:grpSpPr>
        <p:sp>
          <p:nvSpPr>
            <p:cNvPr id="84" name="Title 1">
              <a:extLst>
                <a:ext uri="{FF2B5EF4-FFF2-40B4-BE49-F238E27FC236}">
                  <a16:creationId xmlns:a16="http://schemas.microsoft.com/office/drawing/2014/main" id="{E4EA32D7-2B5D-4A94-A089-CE008018DF94}"/>
                </a:ext>
              </a:extLst>
            </p:cNvPr>
            <p:cNvSpPr txBox="1">
              <a:spLocks/>
            </p:cNvSpPr>
            <p:nvPr/>
          </p:nvSpPr>
          <p:spPr>
            <a:xfrm>
              <a:off x="20327356" y="35224088"/>
              <a:ext cx="8860536" cy="1656712"/>
            </a:xfrm>
            <a:prstGeom prst="rect">
              <a:avLst/>
            </a:prstGeom>
          </p:spPr>
          <p:txBody>
            <a:bodyPr vert="horz" wrap="square" lIns="543410" tIns="271705" rIns="543410" bIns="271705" rtlCol="0" anchor="t" anchorCtr="0">
              <a:spAutoFit/>
            </a:bodyPr>
            <a:lstStyle>
              <a:lvl1pPr algn="ctr" defTabSz="5821955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3214" kern="1200">
                  <a:solidFill>
                    <a:schemeClr val="tx1"/>
                  </a:solidFill>
                  <a:latin typeface="Arial Black" pitchFamily="34" charset="0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3600" dirty="0"/>
                <a:t>Continuous Integration/Nightly Testing</a:t>
              </a:r>
            </a:p>
          </p:txBody>
        </p:sp>
        <p:sp>
          <p:nvSpPr>
            <p:cNvPr id="88" name="Content Placeholder 5">
              <a:extLst>
                <a:ext uri="{FF2B5EF4-FFF2-40B4-BE49-F238E27FC236}">
                  <a16:creationId xmlns:a16="http://schemas.microsoft.com/office/drawing/2014/main" id="{377ED03F-35F4-4D4E-AE42-A2A7D31B3E39}"/>
                </a:ext>
              </a:extLst>
            </p:cNvPr>
            <p:cNvSpPr txBox="1">
              <a:spLocks/>
            </p:cNvSpPr>
            <p:nvPr/>
          </p:nvSpPr>
          <p:spPr>
            <a:xfrm>
              <a:off x="19929592" y="36631771"/>
              <a:ext cx="9656064" cy="3373229"/>
            </a:xfrm>
            <a:prstGeom prst="rect">
              <a:avLst/>
            </a:prstGeom>
          </p:spPr>
          <p:txBody>
            <a:bodyPr/>
            <a:lstStyle>
              <a:lvl1pPr marL="190490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•"/>
                <a:defRPr sz="2571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365674" indent="-175184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–"/>
                <a:defRPr sz="2143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556165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•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671820" indent="-175184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–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862310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»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16010376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921354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832331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743309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</a:pPr>
              <a:r>
                <a:rPr lang="en-US" sz="2400" dirty="0"/>
                <a:t>Next generation Nightly tester (MTT) functionally complete</a:t>
              </a:r>
            </a:p>
            <a:p>
              <a:pPr fontAlgn="auto">
                <a:spcAft>
                  <a:spcPts val="0"/>
                </a:spcAft>
              </a:pPr>
              <a:r>
                <a:rPr lang="en-US" sz="2400" dirty="0"/>
                <a:t>MTT deployed on all current ECP architectures</a:t>
              </a:r>
            </a:p>
            <a:p>
              <a:pPr fontAlgn="auto">
                <a:spcAft>
                  <a:spcPts val="0"/>
                </a:spcAft>
              </a:pPr>
              <a:r>
                <a:rPr lang="en-US" sz="2400" dirty="0"/>
                <a:t>Participating in the ECP ST facilities WG evaluation of CI RFP responses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47E9BA2E-C648-4C3C-976B-18E637C3765F}"/>
              </a:ext>
            </a:extLst>
          </p:cNvPr>
          <p:cNvSpPr txBox="1"/>
          <p:nvPr/>
        </p:nvSpPr>
        <p:spPr>
          <a:xfrm>
            <a:off x="21722364" y="38179057"/>
            <a:ext cx="551266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ECP CI Testing, Facilities</a:t>
            </a:r>
          </a:p>
        </p:txBody>
      </p:sp>
      <p:sp>
        <p:nvSpPr>
          <p:cNvPr id="50" name="Content Placeholder 11">
            <a:extLst>
              <a:ext uri="{FF2B5EF4-FFF2-40B4-BE49-F238E27FC236}">
                <a16:creationId xmlns:a16="http://schemas.microsoft.com/office/drawing/2014/main" id="{D3EC7D83-4070-4344-8723-65BCE96612A2}"/>
              </a:ext>
            </a:extLst>
          </p:cNvPr>
          <p:cNvSpPr txBox="1">
            <a:spLocks/>
          </p:cNvSpPr>
          <p:nvPr/>
        </p:nvSpPr>
        <p:spPr>
          <a:xfrm>
            <a:off x="20345399" y="14225401"/>
            <a:ext cx="3309696" cy="3815595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D2FDDA-45B3-F04A-BE61-23F220228C00}"/>
              </a:ext>
            </a:extLst>
          </p:cNvPr>
          <p:cNvGrpSpPr/>
          <p:nvPr/>
        </p:nvGrpSpPr>
        <p:grpSpPr>
          <a:xfrm>
            <a:off x="9982200" y="20075504"/>
            <a:ext cx="5564735" cy="5196802"/>
            <a:chOff x="23674729" y="13108202"/>
            <a:chExt cx="5564735" cy="519680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74729" y="13108202"/>
              <a:ext cx="5564735" cy="3937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4155400" y="16981565"/>
              <a:ext cx="48371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 baseline test shows the </a:t>
              </a:r>
              <a:r>
                <a:rPr lang="en-US" sz="2000" dirty="0" err="1"/>
                <a:t>Finepoints</a:t>
              </a:r>
              <a:r>
                <a:rPr lang="en-US" sz="2000" dirty="0"/>
                <a:t> library performing similarly with Qthreads and with OpenMP (2 nodes, 1 process / node , 64 threads / MPI process).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15C6837-9C4A-FB4A-B489-84BF81F0066E}"/>
              </a:ext>
            </a:extLst>
          </p:cNvPr>
          <p:cNvSpPr txBox="1"/>
          <p:nvPr/>
        </p:nvSpPr>
        <p:spPr>
          <a:xfrm>
            <a:off x="11273594" y="33600037"/>
            <a:ext cx="61722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Distribution of latency (top) and bandwidth (bottom) on </a:t>
            </a:r>
            <a:r>
              <a:rPr lang="en-US" dirty="0" err="1"/>
              <a:t>uGNI</a:t>
            </a:r>
            <a:r>
              <a:rPr lang="en-US" dirty="0"/>
              <a:t> (NERSC Cori) without fault tolerance (blue) and with fault tolerance active (orange): mean and variance are similar, demonstrating no overhead for enabling resilience.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380216-FE1A-0D4F-BFCC-1ADDAFC0D5F3}"/>
              </a:ext>
            </a:extLst>
          </p:cNvPr>
          <p:cNvGrpSpPr/>
          <p:nvPr/>
        </p:nvGrpSpPr>
        <p:grpSpPr>
          <a:xfrm>
            <a:off x="630216" y="26160545"/>
            <a:ext cx="17045631" cy="8362973"/>
            <a:chOff x="1040088" y="26163185"/>
            <a:chExt cx="17045631" cy="836297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4BAFCC9-89AE-4A05-B324-1B512AF39CC8}"/>
                </a:ext>
              </a:extLst>
            </p:cNvPr>
            <p:cNvSpPr txBox="1"/>
            <p:nvPr/>
          </p:nvSpPr>
          <p:spPr>
            <a:xfrm>
              <a:off x="7350356" y="34101426"/>
              <a:ext cx="376160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dirty="0">
                  <a:solidFill>
                    <a:schemeClr val="tx2"/>
                  </a:solidFill>
                </a:rPr>
                <a:t>Connections: </a:t>
              </a:r>
              <a:r>
                <a:rPr lang="en-US" sz="2400" dirty="0" err="1">
                  <a:solidFill>
                    <a:schemeClr val="tx2"/>
                  </a:solidFill>
                </a:rPr>
                <a:t>PMIx</a:t>
              </a:r>
              <a:r>
                <a:rPr lang="en-US" sz="2400" dirty="0">
                  <a:solidFill>
                    <a:schemeClr val="tx2"/>
                  </a:solidFill>
                </a:rPr>
                <a:t>, </a:t>
              </a:r>
              <a:r>
                <a:rPr lang="en-US" sz="2400" dirty="0" err="1">
                  <a:solidFill>
                    <a:schemeClr val="tx2"/>
                  </a:solidFill>
                </a:rPr>
                <a:t>VeloC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23" name="Title 1">
              <a:extLst>
                <a:ext uri="{FF2B5EF4-FFF2-40B4-BE49-F238E27FC236}">
                  <a16:creationId xmlns:a16="http://schemas.microsoft.com/office/drawing/2014/main" id="{B33CA08C-2D30-47B6-97B6-FF6D91472983}"/>
                </a:ext>
              </a:extLst>
            </p:cNvPr>
            <p:cNvSpPr txBox="1">
              <a:spLocks/>
            </p:cNvSpPr>
            <p:nvPr/>
          </p:nvSpPr>
          <p:spPr>
            <a:xfrm>
              <a:off x="2924306" y="26163185"/>
              <a:ext cx="13281760" cy="1102715"/>
            </a:xfrm>
            <a:prstGeom prst="rect">
              <a:avLst/>
            </a:prstGeom>
          </p:spPr>
          <p:txBody>
            <a:bodyPr vert="horz" wrap="square" lIns="543410" tIns="271705" rIns="543410" bIns="271705" rtlCol="0" anchor="t" anchorCtr="0">
              <a:spAutoFit/>
            </a:bodyPr>
            <a:lstStyle>
              <a:lvl1pPr algn="ctr" defTabSz="5821955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3214" kern="1200">
                  <a:solidFill>
                    <a:schemeClr val="tx1"/>
                  </a:solidFill>
                  <a:latin typeface="Arial Black" pitchFamily="34" charset="0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3600" dirty="0"/>
                <a:t>User-Level Fault Mitigation (ULFM) in Open MPI</a:t>
              </a:r>
            </a:p>
          </p:txBody>
        </p:sp>
        <p:sp>
          <p:nvSpPr>
            <p:cNvPr id="124" name="Content Placeholder 11">
              <a:extLst>
                <a:ext uri="{FF2B5EF4-FFF2-40B4-BE49-F238E27FC236}">
                  <a16:creationId xmlns:a16="http://schemas.microsoft.com/office/drawing/2014/main" id="{E288E36C-F323-4E6A-BCFF-F437EAD9391C}"/>
                </a:ext>
              </a:extLst>
            </p:cNvPr>
            <p:cNvSpPr txBox="1">
              <a:spLocks/>
            </p:cNvSpPr>
            <p:nvPr/>
          </p:nvSpPr>
          <p:spPr>
            <a:xfrm>
              <a:off x="1040088" y="27103338"/>
              <a:ext cx="9958949" cy="6190500"/>
            </a:xfrm>
            <a:prstGeom prst="rect">
              <a:avLst/>
            </a:prstGeom>
          </p:spPr>
          <p:txBody>
            <a:bodyPr/>
            <a:lstStyle>
              <a:lvl1pPr marL="190490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•"/>
                <a:defRPr sz="2571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365674" indent="-175184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–"/>
                <a:defRPr sz="2143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556165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•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671820" indent="-175184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–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862310" indent="-190490" algn="l" defTabSz="5821955" rtl="0" eaLnBrk="1" latinLnBrk="0" hangingPunct="1">
                <a:lnSpc>
                  <a:spcPct val="100000"/>
                </a:lnSpc>
                <a:spcBef>
                  <a:spcPts val="214"/>
                </a:spcBef>
                <a:buClrTx/>
                <a:buFont typeface="Arial" pitchFamily="34" charset="0"/>
                <a:buChar char="»"/>
                <a:defRPr sz="1929" b="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16010376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921354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832331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743309" indent="-1455489" algn="l" defTabSz="582195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7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9865" indent="-189865" fontAlgn="auto">
                <a:spcAft>
                  <a:spcPts val="0"/>
                </a:spcAft>
              </a:pPr>
              <a:r>
                <a:rPr lang="en-US" sz="2400" dirty="0"/>
                <a:t>Resilience in varied application types</a:t>
              </a:r>
              <a:endParaRPr lang="en-US" dirty="0"/>
            </a:p>
            <a:p>
              <a:pPr marL="365125" lvl="1" indent="-174625" fontAlgn="auto">
                <a:spcAft>
                  <a:spcPts val="0"/>
                </a:spcAft>
              </a:pPr>
              <a:r>
                <a:rPr lang="en-US" sz="1972" dirty="0"/>
                <a:t>Malleable applications enjoy a </a:t>
              </a:r>
              <a:r>
                <a:rPr lang="en-US" sz="1972" b="1" dirty="0"/>
                <a:t>cheap, tailored recovery procedure</a:t>
              </a:r>
            </a:p>
            <a:p>
              <a:pPr marL="365125" lvl="1" indent="-174625" fontAlgn="auto">
                <a:spcAft>
                  <a:spcPts val="0"/>
                </a:spcAft>
              </a:pPr>
              <a:r>
                <a:rPr lang="en-US" sz="1972" dirty="0"/>
                <a:t>Non-malleable applications can </a:t>
              </a:r>
              <a:r>
                <a:rPr lang="en-US" sz="1972" b="1" dirty="0"/>
                <a:t>restore complete MPI </a:t>
              </a:r>
              <a:r>
                <a:rPr lang="en-US" sz="1972" dirty="0"/>
                <a:t>capabilities without redeployment</a:t>
              </a:r>
            </a:p>
            <a:p>
              <a:pPr marL="189865" indent="-189865" fontAlgn="auto">
                <a:spcAft>
                  <a:spcPts val="0"/>
                </a:spcAft>
              </a:pPr>
              <a:r>
                <a:rPr lang="en-US" sz="2400" dirty="0"/>
                <a:t>Integration of ULFM resilience shows no overhead on raw communication performance  on ECP hardware</a:t>
              </a:r>
            </a:p>
            <a:p>
              <a:pPr marL="365125" lvl="1" indent="-174625" fontAlgn="auto">
                <a:spcAft>
                  <a:spcPts val="0"/>
                </a:spcAft>
              </a:pPr>
              <a:r>
                <a:rPr lang="en-US" sz="2000" b="1" dirty="0"/>
                <a:t>Stable resilience; tested</a:t>
              </a:r>
              <a:r>
                <a:rPr lang="en-US" sz="2000" dirty="0"/>
                <a:t> deployments on ECP hardware with support for job schedulers and accelerated networks</a:t>
              </a:r>
            </a:p>
            <a:p>
              <a:pPr marL="365125" lvl="1" indent="-174625" fontAlgn="auto">
                <a:spcAft>
                  <a:spcPts val="0"/>
                </a:spcAft>
              </a:pPr>
              <a:r>
                <a:rPr lang="en-US" sz="2000" dirty="0"/>
                <a:t>Support for </a:t>
              </a:r>
              <a:r>
                <a:rPr lang="en-US" sz="2000" b="1" dirty="0"/>
                <a:t>resilience with threads, non-blocking collective operations, RMA operations</a:t>
              </a:r>
            </a:p>
            <a:p>
              <a:pPr marL="189865" indent="-189865" fontAlgn="auto">
                <a:spcAft>
                  <a:spcPts val="0"/>
                </a:spcAft>
              </a:pPr>
              <a:r>
                <a:rPr lang="en-US" sz="2428" dirty="0"/>
                <a:t>Recent Progress</a:t>
              </a:r>
            </a:p>
            <a:p>
              <a:pPr marL="365125" lvl="1" indent="-174625" fontAlgn="auto">
                <a:spcAft>
                  <a:spcPts val="0"/>
                </a:spcAft>
              </a:pPr>
              <a:r>
                <a:rPr lang="en-US" sz="2000" b="1" dirty="0" err="1"/>
                <a:t>PMIx</a:t>
              </a:r>
              <a:r>
                <a:rPr lang="en-US" sz="2000" b="1" dirty="0"/>
                <a:t>/SCON </a:t>
              </a:r>
              <a:r>
                <a:rPr lang="en-US" sz="2000" dirty="0"/>
                <a:t>failure </a:t>
              </a:r>
              <a:r>
                <a:rPr lang="en-US" sz="2000" b="1" dirty="0"/>
                <a:t>detection</a:t>
              </a:r>
              <a:r>
                <a:rPr lang="en-US" sz="2000" dirty="0"/>
                <a:t> and </a:t>
              </a:r>
              <a:r>
                <a:rPr lang="en-US" sz="2000" b="1" dirty="0"/>
                <a:t>reliable information propagation</a:t>
              </a:r>
              <a:r>
                <a:rPr lang="en-US" sz="2000" dirty="0"/>
                <a:t> </a:t>
              </a:r>
              <a:endParaRPr lang="en-US" sz="2000" b="1" dirty="0"/>
            </a:p>
            <a:p>
              <a:pPr marL="365125" lvl="1" indent="-174625" fontAlgn="auto">
                <a:spcAft>
                  <a:spcPts val="0"/>
                </a:spcAft>
              </a:pPr>
              <a:r>
                <a:rPr lang="en-US" sz="2000" b="1" dirty="0"/>
                <a:t>Asynchronous recovery: ISHRINK </a:t>
              </a:r>
              <a:r>
                <a:rPr lang="en-US" sz="2000" dirty="0"/>
                <a:t>repairs a communicator asynchronously</a:t>
              </a:r>
            </a:p>
            <a:p>
              <a:pPr marL="365125" lvl="1" indent="-174625" fontAlgn="auto">
                <a:spcAft>
                  <a:spcPts val="0"/>
                </a:spcAft>
              </a:pPr>
              <a:r>
                <a:rPr lang="en-US" sz="2000" b="1" dirty="0"/>
                <a:t>Scoped error management: </a:t>
              </a:r>
              <a:r>
                <a:rPr lang="en-US" sz="2000" dirty="0"/>
                <a:t>user-controlled scope for error reporting: uniform reporting in collective operations; report for errors at any rank, etc.</a:t>
              </a:r>
              <a:endParaRPr lang="en-US" sz="2000" b="1" dirty="0"/>
            </a:p>
            <a:p>
              <a:pPr marL="189865" indent="-189865" fontAlgn="auto">
                <a:spcAft>
                  <a:spcPts val="0"/>
                </a:spcAft>
              </a:pPr>
              <a:r>
                <a:rPr lang="en-US" sz="2428" dirty="0"/>
                <a:t>Impacts</a:t>
              </a:r>
            </a:p>
            <a:p>
              <a:pPr marL="365125" lvl="1" indent="-174625" fontAlgn="auto">
                <a:spcAft>
                  <a:spcPts val="0"/>
                </a:spcAft>
              </a:pPr>
              <a:r>
                <a:rPr lang="en-US" sz="2000" b="1" dirty="0"/>
                <a:t>Large application community</a:t>
              </a:r>
              <a:r>
                <a:rPr lang="en-US" sz="2000" dirty="0"/>
                <a:t> using Open MPI ULFM to explore resilience in HPC</a:t>
              </a:r>
            </a:p>
            <a:p>
              <a:pPr marL="365125" lvl="1" indent="-174625" fontAlgn="auto">
                <a:spcAft>
                  <a:spcPts val="0"/>
                </a:spcAft>
              </a:pPr>
              <a:r>
                <a:rPr lang="en-US" sz="2000" b="1" dirty="0"/>
                <a:t>Industry users </a:t>
              </a:r>
              <a:r>
                <a:rPr lang="en-US" sz="2000" dirty="0"/>
                <a:t>(databases, MapReduce) also use Open MPI ULFM to explore non-HPC workloads over MPI</a:t>
              </a:r>
            </a:p>
            <a:p>
              <a:pPr marL="365125" lvl="1" indent="-174625" fontAlgn="auto">
                <a:spcAft>
                  <a:spcPts val="0"/>
                </a:spcAft>
              </a:pPr>
              <a:r>
                <a:rPr lang="en-US" sz="2000" b="1" dirty="0"/>
                <a:t>User documentation and education </a:t>
              </a:r>
              <a:r>
                <a:rPr lang="en-US" sz="2000" dirty="0"/>
                <a:t>helps ECP applications move forward on resilience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C14298B-A343-BC41-83C9-6459755E9850}"/>
                </a:ext>
              </a:extLst>
            </p:cNvPr>
            <p:cNvGrpSpPr/>
            <p:nvPr/>
          </p:nvGrpSpPr>
          <p:grpSpPr>
            <a:xfrm>
              <a:off x="10484763" y="28767429"/>
              <a:ext cx="7600956" cy="4813737"/>
              <a:chOff x="31121635" y="22280119"/>
              <a:chExt cx="7600956" cy="4813737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A4B263CF-88FC-F44D-BF6F-DFDDCE9FBEF8}"/>
                  </a:ext>
                </a:extLst>
              </p:cNvPr>
              <p:cNvPicPr/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21635" y="24529785"/>
                <a:ext cx="7600949" cy="2564071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7AAEF0E0-56B3-9341-B2CF-AEC8590D5D7A}"/>
                  </a:ext>
                </a:extLst>
              </p:cNvPr>
              <p:cNvPicPr/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21642" y="22280119"/>
                <a:ext cx="7600949" cy="2373671"/>
              </a:xfrm>
              <a:prstGeom prst="rect">
                <a:avLst/>
              </a:prstGeom>
            </p:spPr>
          </p:pic>
        </p:grp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64AEEF3-1E6C-7C43-8E2A-D33F43651BD5}"/>
                </a:ext>
              </a:extLst>
            </p:cNvPr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11273594" y="27027966"/>
              <a:ext cx="3594952" cy="1478606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A33B7A-A090-5647-94F8-757684A4926D}"/>
              </a:ext>
            </a:extLst>
          </p:cNvPr>
          <p:cNvGrpSpPr/>
          <p:nvPr/>
        </p:nvGrpSpPr>
        <p:grpSpPr>
          <a:xfrm>
            <a:off x="10215693" y="34969174"/>
            <a:ext cx="8390009" cy="3999465"/>
            <a:chOff x="11273594" y="35527845"/>
            <a:chExt cx="9656064" cy="399946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71E3F13-2198-F745-B43E-3EFAAAF474DB}"/>
                </a:ext>
              </a:extLst>
            </p:cNvPr>
            <p:cNvGrpSpPr/>
            <p:nvPr/>
          </p:nvGrpSpPr>
          <p:grpSpPr>
            <a:xfrm>
              <a:off x="11273594" y="35527845"/>
              <a:ext cx="9656064" cy="3999465"/>
              <a:chOff x="19929592" y="35303607"/>
              <a:chExt cx="9656064" cy="3999465"/>
            </a:xfrm>
          </p:grpSpPr>
          <p:sp>
            <p:nvSpPr>
              <p:cNvPr id="55" name="Title 1">
                <a:extLst>
                  <a:ext uri="{FF2B5EF4-FFF2-40B4-BE49-F238E27FC236}">
                    <a16:creationId xmlns:a16="http://schemas.microsoft.com/office/drawing/2014/main" id="{D852449D-13FD-234B-BAC5-BA1A30A1AC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68655" y="35303607"/>
                <a:ext cx="8860536" cy="1102715"/>
              </a:xfrm>
              <a:prstGeom prst="rect">
                <a:avLst/>
              </a:prstGeom>
            </p:spPr>
            <p:txBody>
              <a:bodyPr vert="horz" wrap="square" lIns="543410" tIns="271705" rIns="543410" bIns="271705" rtlCol="0" anchor="t" anchorCtr="0">
                <a:spAutoFit/>
              </a:bodyPr>
              <a:lstStyle>
                <a:lvl1pPr algn="ctr" defTabSz="5821955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3214" kern="1200">
                    <a:solidFill>
                      <a:schemeClr val="tx1"/>
                    </a:solidFill>
                    <a:latin typeface="Arial Black" pitchFamily="34" charset="0"/>
                    <a:ea typeface="+mj-ea"/>
                    <a:cs typeface="+mj-cs"/>
                  </a:defRPr>
                </a:lvl1pPr>
              </a:lstStyle>
              <a:p>
                <a:pPr fontAlgn="auto">
                  <a:spcAft>
                    <a:spcPts val="0"/>
                  </a:spcAft>
                </a:pPr>
                <a:r>
                  <a:rPr lang="en-US" sz="3600" dirty="0"/>
                  <a:t>MPI Sessions</a:t>
                </a:r>
              </a:p>
            </p:txBody>
          </p:sp>
          <p:sp>
            <p:nvSpPr>
              <p:cNvPr id="64" name="Content Placeholder 5">
                <a:extLst>
                  <a:ext uri="{FF2B5EF4-FFF2-40B4-BE49-F238E27FC236}">
                    <a16:creationId xmlns:a16="http://schemas.microsoft.com/office/drawing/2014/main" id="{188A0D09-14CF-4440-AE2A-7807051615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929592" y="36631771"/>
                <a:ext cx="9656064" cy="2671301"/>
              </a:xfrm>
              <a:prstGeom prst="rect">
                <a:avLst/>
              </a:prstGeom>
            </p:spPr>
            <p:txBody>
              <a:bodyPr/>
              <a:lstStyle>
                <a:lvl1pPr marL="190490" indent="-190490" algn="l" defTabSz="5821955" rtl="0" eaLnBrk="1" latinLnBrk="0" hangingPunct="1">
                  <a:lnSpc>
                    <a:spcPct val="100000"/>
                  </a:lnSpc>
                  <a:spcBef>
                    <a:spcPts val="214"/>
                  </a:spcBef>
                  <a:buClrTx/>
                  <a:buFont typeface="Arial" pitchFamily="34" charset="0"/>
                  <a:buChar char="•"/>
                  <a:defRPr sz="2571" b="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365674" indent="-175184" algn="l" defTabSz="5821955" rtl="0" eaLnBrk="1" latinLnBrk="0" hangingPunct="1">
                  <a:lnSpc>
                    <a:spcPct val="100000"/>
                  </a:lnSpc>
                  <a:spcBef>
                    <a:spcPts val="214"/>
                  </a:spcBef>
                  <a:buClrTx/>
                  <a:buFont typeface="Arial" pitchFamily="34" charset="0"/>
                  <a:buChar char="–"/>
                  <a:defRPr sz="2143" b="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556165" indent="-190490" algn="l" defTabSz="5821955" rtl="0" eaLnBrk="1" latinLnBrk="0" hangingPunct="1">
                  <a:lnSpc>
                    <a:spcPct val="100000"/>
                  </a:lnSpc>
                  <a:spcBef>
                    <a:spcPts val="214"/>
                  </a:spcBef>
                  <a:buClrTx/>
                  <a:buFont typeface="Arial" pitchFamily="34" charset="0"/>
                  <a:buChar char="•"/>
                  <a:defRPr sz="1929" b="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671820" indent="-175184" algn="l" defTabSz="5821955" rtl="0" eaLnBrk="1" latinLnBrk="0" hangingPunct="1">
                  <a:lnSpc>
                    <a:spcPct val="100000"/>
                  </a:lnSpc>
                  <a:spcBef>
                    <a:spcPts val="214"/>
                  </a:spcBef>
                  <a:buClrTx/>
                  <a:buFont typeface="Arial" pitchFamily="34" charset="0"/>
                  <a:buChar char="–"/>
                  <a:defRPr sz="1929" b="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862310" indent="-190490" algn="l" defTabSz="5821955" rtl="0" eaLnBrk="1" latinLnBrk="0" hangingPunct="1">
                  <a:lnSpc>
                    <a:spcPct val="100000"/>
                  </a:lnSpc>
                  <a:spcBef>
                    <a:spcPts val="214"/>
                  </a:spcBef>
                  <a:buClrTx/>
                  <a:buFont typeface="Arial" pitchFamily="34" charset="0"/>
                  <a:buChar char="»"/>
                  <a:defRPr sz="1929" b="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16010376" indent="-1455489" algn="l" defTabSz="5821955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274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921354" indent="-1455489" algn="l" defTabSz="5821955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274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832331" indent="-1455489" algn="l" defTabSz="5821955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274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743309" indent="-1455489" algn="l" defTabSz="5821955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274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:r>
                  <a:rPr lang="en-US" sz="2400" dirty="0"/>
                  <a:t>Initial prototype implements current proposal</a:t>
                </a:r>
              </a:p>
              <a:p>
                <a:pPr fontAlgn="auto">
                  <a:spcAft>
                    <a:spcPts val="0"/>
                  </a:spcAft>
                </a:pPr>
                <a:r>
                  <a:rPr lang="en-US" sz="2400" dirty="0"/>
                  <a:t>Available at </a:t>
                </a:r>
                <a:r>
                  <a:rPr lang="en-US" sz="2400" dirty="0">
                    <a:hlinkClick r:id="rId18"/>
                  </a:rPr>
                  <a:t>https://github.com/hjelmn/ompi/tree/sessions</a:t>
                </a:r>
                <a:endParaRPr lang="en-US" sz="2400" dirty="0"/>
              </a:p>
              <a:p>
                <a:pPr fontAlgn="auto">
                  <a:spcAft>
                    <a:spcPts val="0"/>
                  </a:spcAft>
                </a:pPr>
                <a:r>
                  <a:rPr lang="en-US" sz="2400" dirty="0"/>
                  <a:t>Test examples available at</a:t>
                </a:r>
                <a:r>
                  <a:rPr lang="en-US" sz="2400" dirty="0">
                    <a:hlinkClick r:id="rId19"/>
                  </a:rPr>
                  <a:t> https://github.com/hppritcha/mpi_sessions_tests</a:t>
                </a:r>
                <a:endParaRPr lang="en-US" sz="2400" dirty="0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643FC9B-77AF-254A-95F8-F2F3BFF8B7DD}"/>
                </a:ext>
              </a:extLst>
            </p:cNvPr>
            <p:cNvSpPr txBox="1"/>
            <p:nvPr/>
          </p:nvSpPr>
          <p:spPr>
            <a:xfrm>
              <a:off x="13039426" y="38737728"/>
              <a:ext cx="6202595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dirty="0">
                  <a:solidFill>
                    <a:schemeClr val="tx2"/>
                  </a:solidFill>
                </a:rPr>
                <a:t>Connections: PMIx, ASC/ATDM applications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RNL 0812 new">
      <a:dk1>
        <a:sysClr val="windowText" lastClr="000000"/>
      </a:dk1>
      <a:lt1>
        <a:sysClr val="window" lastClr="FFFFFF"/>
      </a:lt1>
      <a:dk2>
        <a:srgbClr val="006C3A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6C3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AF66F0BBC41B4FA16034DE579662C1" ma:contentTypeVersion="0" ma:contentTypeDescription="Create a new document." ma:contentTypeScope="" ma:versionID="7edc96c80a20dbf6733ae014c1e78ed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5ACB192-C0D1-432C-8AA6-4249EB48F793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A6618DA-75FB-43C3-8596-AE041716C8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8500D6-A21F-425E-AB5F-4A3D6C9D86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47391</TotalTime>
  <Words>808</Words>
  <Application>Microsoft Macintosh PowerPoint</Application>
  <PresentationFormat>Custom</PresentationFormat>
  <Paragraphs>122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Default Theme</vt:lpstr>
      <vt:lpstr>Interoperability for MPI-X and Beyond</vt:lpstr>
    </vt:vector>
  </TitlesOfParts>
  <Manager/>
  <Company>ORNL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Donna Jo Roy</dc:creator>
  <cp:keywords/>
  <dc:description/>
  <cp:lastModifiedBy>geoffroy vallee</cp:lastModifiedBy>
  <cp:revision>1868</cp:revision>
  <cp:lastPrinted>2014-07-14T22:43:19Z</cp:lastPrinted>
  <dcterms:created xsi:type="dcterms:W3CDTF">2008-12-10T13:33:36Z</dcterms:created>
  <dcterms:modified xsi:type="dcterms:W3CDTF">2019-01-07T20:36:19Z</dcterms:modified>
  <cp:category/>
</cp:coreProperties>
</file>