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935" r:id="rId4"/>
  </p:sldMasterIdLst>
  <p:notesMasterIdLst>
    <p:notesMasterId r:id="rId10"/>
  </p:notesMasterIdLst>
  <p:handoutMasterIdLst>
    <p:handoutMasterId r:id="rId11"/>
  </p:handoutMasterIdLst>
  <p:sldIdLst>
    <p:sldId id="264" r:id="rId5"/>
    <p:sldId id="265" r:id="rId6"/>
    <p:sldId id="267" r:id="rId7"/>
    <p:sldId id="256" r:id="rId8"/>
    <p:sldId id="263" r:id="rId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81">
          <p15:clr>
            <a:srgbClr val="A4A3A4"/>
          </p15:clr>
        </p15:guide>
        <p15:guide id="2" pos="1359">
          <p15:clr>
            <a:srgbClr val="A4A3A4"/>
          </p15:clr>
        </p15:guide>
        <p15:guide id="3" pos="3843">
          <p15:clr>
            <a:srgbClr val="A4A3A4"/>
          </p15:clr>
        </p15:guide>
        <p15:guide id="4" pos="1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orient="horz" pos="1882">
          <p15:clr>
            <a:srgbClr val="A4A3A4"/>
          </p15:clr>
        </p15:guide>
        <p15:guide id="3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5339" autoAdjust="0"/>
  </p:normalViewPr>
  <p:slideViewPr>
    <p:cSldViewPr snapToGrid="0" showGuides="1">
      <p:cViewPr varScale="1">
        <p:scale>
          <a:sx n="99" d="100"/>
          <a:sy n="99" d="100"/>
        </p:scale>
        <p:origin x="1328" y="64"/>
      </p:cViewPr>
      <p:guideLst>
        <p:guide orient="horz" pos="4181"/>
        <p:guide pos="1359"/>
        <p:guide pos="3843"/>
        <p:guide pos="19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>
        <p:scale>
          <a:sx n="75" d="100"/>
          <a:sy n="75" d="100"/>
        </p:scale>
        <p:origin x="-792" y="-48"/>
      </p:cViewPr>
      <p:guideLst>
        <p:guide orient="horz" pos="2928"/>
        <p:guide orient="horz" pos="1882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1A6FC-215E-440C-85C1-7C5D8113132A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C4BCF-1057-4162-BB32-3C91D6411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80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62069-76AF-42C7-A5A2-4F411E37AD85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BAA5A-EBA8-43FC-A55E-47642B82A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1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/>
          </p:cNvSpPr>
          <p:nvPr userDrawn="1"/>
        </p:nvSpPr>
        <p:spPr bwMode="auto">
          <a:xfrm>
            <a:off x="5679806" y="0"/>
            <a:ext cx="3464194" cy="6861871"/>
          </a:xfrm>
          <a:custGeom>
            <a:avLst/>
            <a:gdLst>
              <a:gd name="T0" fmla="*/ 149 w 1094"/>
              <a:gd name="T1" fmla="*/ 2166 h 2166"/>
              <a:gd name="T2" fmla="*/ 1094 w 1094"/>
              <a:gd name="T3" fmla="*/ 2166 h 2166"/>
              <a:gd name="T4" fmla="*/ 1094 w 1094"/>
              <a:gd name="T5" fmla="*/ 0 h 2166"/>
              <a:gd name="T6" fmla="*/ 0 w 1094"/>
              <a:gd name="T7" fmla="*/ 0 h 2166"/>
              <a:gd name="T8" fmla="*/ 149 w 1094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4" h="2166">
                <a:moveTo>
                  <a:pt x="149" y="2166"/>
                </a:moveTo>
                <a:cubicBezTo>
                  <a:pt x="1094" y="2166"/>
                  <a:pt x="1094" y="2166"/>
                  <a:pt x="1094" y="2166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04" y="816"/>
                  <a:pt x="149" y="2166"/>
                </a:cubicBezTo>
                <a:close/>
              </a:path>
            </a:pathLst>
          </a:custGeom>
          <a:solidFill>
            <a:srgbClr val="027A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6"/>
          <p:cNvSpPr>
            <a:spLocks/>
          </p:cNvSpPr>
          <p:nvPr userDrawn="1"/>
        </p:nvSpPr>
        <p:spPr bwMode="auto">
          <a:xfrm>
            <a:off x="5377263" y="0"/>
            <a:ext cx="1272781" cy="6861871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7" y="767"/>
                  <a:pt x="221" y="2166"/>
                </a:cubicBezTo>
                <a:close/>
              </a:path>
            </a:pathLst>
          </a:custGeom>
          <a:solidFill>
            <a:srgbClr val="85B7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3723" t="46829" r="5491"/>
          <a:stretch/>
        </p:blipFill>
        <p:spPr>
          <a:xfrm rot="5400000" flipH="1">
            <a:off x="-39313" y="38845"/>
            <a:ext cx="3519399" cy="3441027"/>
          </a:xfrm>
          <a:prstGeom prst="rect">
            <a:avLst/>
          </a:prstGeom>
        </p:spPr>
      </p:pic>
      <p:sp>
        <p:nvSpPr>
          <p:cNvPr id="8" name="AutoShape 3"/>
          <p:cNvSpPr>
            <a:spLocks noChangeAspect="1" noChangeArrowheads="1" noTextEdit="1"/>
          </p:cNvSpPr>
          <p:nvPr userDrawn="1"/>
        </p:nvSpPr>
        <p:spPr bwMode="auto">
          <a:xfrm rot="16200000">
            <a:off x="3800344" y="1503009"/>
            <a:ext cx="6858002" cy="3809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01168" y="235945"/>
            <a:ext cx="4160172" cy="877163"/>
          </a:xfrm>
        </p:spPr>
        <p:txBody>
          <a:bodyPr/>
          <a:lstStyle>
            <a:lvl1pPr algn="l">
              <a:defRPr sz="3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01168" y="1761403"/>
            <a:ext cx="3255297" cy="75713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211134" y="6313043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chemeClr val="tx2"/>
                </a:solidFill>
              </a:rPr>
              <a:t>ORNL is managed by UT-Battelle </a:t>
            </a:r>
            <a:br>
              <a:rPr lang="en-US" sz="1000" b="0" dirty="0">
                <a:solidFill>
                  <a:schemeClr val="tx2"/>
                </a:solidFill>
              </a:rPr>
            </a:br>
            <a:r>
              <a:rPr lang="en-US" sz="1000" b="0" dirty="0">
                <a:solidFill>
                  <a:schemeClr val="tx2"/>
                </a:solidFill>
              </a:rPr>
              <a:t>for the US Department of Energy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6338" r="11360" b="9696"/>
          <a:stretch/>
        </p:blipFill>
        <p:spPr>
          <a:xfrm>
            <a:off x="6180667" y="65"/>
            <a:ext cx="2953546" cy="6192917"/>
          </a:xfrm>
          <a:prstGeom prst="rect">
            <a:avLst/>
          </a:prstGeom>
        </p:spPr>
      </p:pic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23919" y="811969"/>
            <a:ext cx="2152274" cy="2152275"/>
          </a:xfrm>
          <a:prstGeom prst="ellipse">
            <a:avLst/>
          </a:prstGeom>
          <a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6850"/>
            </a:stretch>
          </a:blipFill>
          <a:ln w="76200">
            <a:solidFill>
              <a:schemeClr val="accent2">
                <a:alpha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</p:pic>
      <p:pic>
        <p:nvPicPr>
          <p:cNvPr id="21" name="Picture 20" descr="DifScat_better vibe.jpg.jpeg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10253" y="1402065"/>
            <a:ext cx="1868502" cy="1868502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8550" y="6338371"/>
            <a:ext cx="1329900" cy="31676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60" y="2715768"/>
            <a:ext cx="1664208" cy="1664208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</p:spTree>
    <p:extLst>
      <p:ext uri="{BB962C8B-B14F-4D97-AF65-F5344CB8AC3E}">
        <p14:creationId xmlns:p14="http://schemas.microsoft.com/office/powerpoint/2010/main" val="1857142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433" y="236982"/>
            <a:ext cx="8636290" cy="484748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168" y="1508760"/>
            <a:ext cx="8642640" cy="4195415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1313" indent="-166688"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8975" indent="-173038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855663" indent="-166688">
              <a:buFont typeface="Arial" panose="020B0604020202020204" pitchFamily="34" charset="0"/>
              <a:buChar char="»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2017-04-27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ECP AD-ST MPI Virtual Meeting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4415" y="1402417"/>
            <a:ext cx="4192528" cy="4500192"/>
          </a:xfrm>
        </p:spPr>
        <p:txBody>
          <a:bodyPr/>
          <a:lstStyle>
            <a:lvl1pPr>
              <a:defRPr sz="2400"/>
            </a:lvl1pPr>
            <a:lvl2pPr marL="341313" indent="-166688">
              <a:defRPr sz="2000"/>
            </a:lvl2pPr>
            <a:lvl3pPr marL="515938" indent="-174625">
              <a:defRPr sz="1800"/>
            </a:lvl3pPr>
            <a:lvl4pPr>
              <a:defRPr sz="1600"/>
            </a:lvl4pPr>
            <a:lvl5pPr marL="855663" indent="-166688">
              <a:buFont typeface="Arial" panose="020B0604020202020204" pitchFamily="34" charset="0"/>
              <a:buChar char="»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3492" y="1402417"/>
            <a:ext cx="4194175" cy="4500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855663" indent="-166688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236982"/>
            <a:ext cx="8628678" cy="48474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2017-04-27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ECP AD-ST MPI Virtual Meeting</a:t>
            </a:r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w/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236982"/>
            <a:ext cx="8628678" cy="48474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4415" y="1402417"/>
            <a:ext cx="4192528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4415" y="2227999"/>
            <a:ext cx="4192528" cy="3674610"/>
          </a:xfrm>
        </p:spPr>
        <p:txBody>
          <a:bodyPr/>
          <a:lstStyle>
            <a:lvl1pPr>
              <a:defRPr sz="2400"/>
            </a:lvl1pPr>
            <a:lvl2pPr marL="341313" indent="-166688">
              <a:defRPr sz="2000"/>
            </a:lvl2pPr>
            <a:lvl3pPr marL="515938" indent="-174625">
              <a:defRPr sz="1800"/>
            </a:lvl3pPr>
            <a:lvl4pPr>
              <a:defRPr sz="1600"/>
            </a:lvl4pPr>
            <a:lvl5pPr marL="855663" indent="-166688">
              <a:buFont typeface="Arial" panose="020B0604020202020204" pitchFamily="34" charset="0"/>
              <a:buChar char="»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3492" y="1402417"/>
            <a:ext cx="4194175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3492" y="2227999"/>
            <a:ext cx="4194175" cy="36746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855663" indent="-166688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2017-04-27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ECP AD-ST MPI Virtual Meeting</a:t>
            </a:r>
          </a:p>
        </p:txBody>
      </p:sp>
    </p:spTree>
    <p:extLst>
      <p:ext uri="{BB962C8B-B14F-4D97-AF65-F5344CB8AC3E}">
        <p14:creationId xmlns:p14="http://schemas.microsoft.com/office/powerpoint/2010/main" val="2901869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3723" t="46829" r="5491"/>
          <a:stretch/>
        </p:blipFill>
        <p:spPr>
          <a:xfrm rot="5400000" flipH="1">
            <a:off x="-39313" y="38845"/>
            <a:ext cx="3519399" cy="3441027"/>
          </a:xfrm>
          <a:prstGeom prst="rect">
            <a:avLst/>
          </a:prstGeom>
        </p:spPr>
      </p:pic>
      <p:sp>
        <p:nvSpPr>
          <p:cNvPr id="7" name="Freeform 13"/>
          <p:cNvSpPr>
            <a:spLocks/>
          </p:cNvSpPr>
          <p:nvPr userDrawn="1"/>
        </p:nvSpPr>
        <p:spPr bwMode="auto">
          <a:xfrm>
            <a:off x="5377263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25400" algn="l" rotWithShape="0">
              <a:schemeClr val="tx2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7" y="237744"/>
            <a:ext cx="4341471" cy="1117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3628" r="14333" b="9696"/>
          <a:stretch/>
        </p:blipFill>
        <p:spPr>
          <a:xfrm>
            <a:off x="6214534" y="65"/>
            <a:ext cx="2929466" cy="61929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8550" y="6338371"/>
            <a:ext cx="1329900" cy="316766"/>
          </a:xfrm>
          <a:prstGeom prst="rect">
            <a:avLst/>
          </a:prstGeom>
        </p:spPr>
      </p:pic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2017-04-27</a:t>
            </a:r>
            <a:endParaRPr 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ECP AD-ST MPI Virtual Meeting</a:t>
            </a:r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237744"/>
            <a:ext cx="8628678" cy="4847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2017-04-27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ECP AD-ST MPI Virtual Meeting</a:t>
            </a:r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/o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237744"/>
            <a:ext cx="8628678" cy="4847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99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3336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5083728" y="1812022"/>
            <a:ext cx="4060272" cy="504584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8550" y="6338371"/>
            <a:ext cx="1329900" cy="31676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1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3723" t="46829" r="5491"/>
          <a:stretch/>
        </p:blipFill>
        <p:spPr>
          <a:xfrm rot="5400000" flipH="1">
            <a:off x="-39313" y="38845"/>
            <a:ext cx="3519399" cy="3441027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01168" y="237744"/>
            <a:ext cx="8628678" cy="484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01168" y="1508760"/>
            <a:ext cx="8642640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22695" y="6513051"/>
            <a:ext cx="2103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14"/>
          <p:cNvSpPr>
            <a:spLocks noChangeArrowheads="1"/>
          </p:cNvSpPr>
          <p:nvPr userDrawn="1"/>
        </p:nvSpPr>
        <p:spPr bwMode="auto">
          <a:xfrm>
            <a:off x="-569913" y="-2814638"/>
            <a:ext cx="25400" cy="1588"/>
          </a:xfrm>
          <a:prstGeom prst="rect">
            <a:avLst/>
          </a:prstGeom>
          <a:solidFill>
            <a:srgbClr val="85B7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2017-04-27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ECP AD-ST MPI Virtual Meeting</a:t>
            </a:r>
          </a:p>
        </p:txBody>
      </p:sp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37" r:id="rId2"/>
    <p:sldLayoutId id="2147483939" r:id="rId3"/>
    <p:sldLayoutId id="2147483946" r:id="rId4"/>
    <p:sldLayoutId id="2147483940" r:id="rId5"/>
    <p:sldLayoutId id="2147483941" r:id="rId6"/>
    <p:sldLayoutId id="2147483945" r:id="rId7"/>
    <p:sldLayoutId id="2147483942" r:id="rId8"/>
  </p:sldLayoutIdLst>
  <p:hf sldNum="0" hdr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 kern="1200">
          <a:solidFill>
            <a:schemeClr val="tx2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174625" indent="-174625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2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41313" indent="-1666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15938" indent="-174625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8975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5663" indent="-166688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433" y="236982"/>
            <a:ext cx="8636290" cy="824841"/>
          </a:xfrm>
        </p:spPr>
        <p:txBody>
          <a:bodyPr/>
          <a:lstStyle/>
          <a:p>
            <a:r>
              <a:rPr lang="en-US" sz="2800" dirty="0"/>
              <a:t>1.3.1.13 STPM13-OMPI-X Open MPI for </a:t>
            </a:r>
            <a:r>
              <a:rPr lang="en-US" sz="2800" dirty="0" err="1"/>
              <a:t>Exascale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Integration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focus on advancing MPI standard, improving Open MPI implementation (scalability, performance), and dealing with coming architectures</a:t>
            </a:r>
          </a:p>
          <a:p>
            <a:r>
              <a:rPr lang="en-US" dirty="0"/>
              <a:t>Most major milestones include an application demonstration</a:t>
            </a:r>
          </a:p>
          <a:p>
            <a:pPr lvl="1"/>
            <a:r>
              <a:rPr lang="en-US" dirty="0"/>
              <a:t>Demonstration partners not yet identified</a:t>
            </a:r>
          </a:p>
          <a:p>
            <a:pPr lvl="1"/>
            <a:r>
              <a:rPr lang="en-US" dirty="0"/>
              <a:t>Most deliverables are some time off, so we have time to work it out</a:t>
            </a:r>
          </a:p>
          <a:p>
            <a:r>
              <a:rPr lang="en-US" dirty="0"/>
              <a:t>Developing a survey for AD and ST projects to better understand overall MPI usage and identify likely candidates to benefit from specific developments</a:t>
            </a:r>
          </a:p>
          <a:p>
            <a:pPr lvl="1"/>
            <a:r>
              <a:rPr lang="en-US" dirty="0"/>
              <a:t>Potential demonstration partners</a:t>
            </a:r>
          </a:p>
          <a:p>
            <a:pPr lvl="1"/>
            <a:r>
              <a:rPr lang="en-US" dirty="0"/>
              <a:t>Obtained input on questions from STPM09-MPI</a:t>
            </a:r>
          </a:p>
          <a:p>
            <a:pPr lvl="1"/>
            <a:r>
              <a:rPr lang="en-US" dirty="0"/>
              <a:t>Survey to be released shortly, awaiting review by ORNL Human Subjects Research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2017-04-27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ECP AD-ST MPI Virtual Meeting</a:t>
            </a:r>
          </a:p>
        </p:txBody>
      </p:sp>
    </p:spTree>
    <p:extLst>
      <p:ext uri="{BB962C8B-B14F-4D97-AF65-F5344CB8AC3E}">
        <p14:creationId xmlns:p14="http://schemas.microsoft.com/office/powerpoint/2010/main" val="2034275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OMPI-X Early Integration Discussions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Collaboration with STSS07-SICM through joint participation</a:t>
            </a:r>
          </a:p>
          <a:p>
            <a:r>
              <a:rPr lang="en-US" dirty="0"/>
              <a:t>Established working group on interoperability of multiple communication </a:t>
            </a:r>
            <a:r>
              <a:rPr lang="en-US" dirty="0" err="1"/>
              <a:t>middlewares</a:t>
            </a:r>
            <a:r>
              <a:rPr lang="en-US" dirty="0"/>
              <a:t> within a single application (e.g., ensuring progress of all middleware calls)</a:t>
            </a:r>
          </a:p>
          <a:p>
            <a:pPr lvl="1"/>
            <a:r>
              <a:rPr lang="en-US" dirty="0"/>
              <a:t>STPM17-GAS, STPM07-xGA, STPM09-Exascale MPI, STPM13-OMPI-X</a:t>
            </a:r>
          </a:p>
          <a:p>
            <a:pPr lvl="1"/>
            <a:r>
              <a:rPr lang="en-US" dirty="0"/>
              <a:t>Initiated at 1</a:t>
            </a:r>
            <a:r>
              <a:rPr lang="en-US" baseline="30000" dirty="0"/>
              <a:t>st</a:t>
            </a:r>
            <a:r>
              <a:rPr lang="en-US" dirty="0"/>
              <a:t> Annual Meeting</a:t>
            </a:r>
          </a:p>
          <a:p>
            <a:r>
              <a:rPr lang="en-US" dirty="0"/>
              <a:t>MPI/threading (and more general) runtime interoperability discussions with multiple projects; also participating in an early community effort (external to ECP)</a:t>
            </a:r>
          </a:p>
          <a:p>
            <a:pPr lvl="1"/>
            <a:r>
              <a:rPr lang="en-US" dirty="0"/>
              <a:t>Separate discussions to date with: STTO02-ADTM, STPM09-MPI, STSS06-Qthreads</a:t>
            </a:r>
          </a:p>
          <a:p>
            <a:pPr lvl="1"/>
            <a:r>
              <a:rPr lang="en-US" dirty="0"/>
              <a:t>Initiated at 1</a:t>
            </a:r>
            <a:r>
              <a:rPr lang="en-US" baseline="30000" dirty="0"/>
              <a:t>st</a:t>
            </a:r>
            <a:r>
              <a:rPr lang="en-US" dirty="0"/>
              <a:t> Annual Meeting and elsewhere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2017-04-27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ECP AD-ST MPI Virtual Meeting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9433" y="690513"/>
            <a:ext cx="560602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Note: no firm commitments at this stage</a:t>
            </a:r>
          </a:p>
        </p:txBody>
      </p:sp>
    </p:spTree>
    <p:extLst>
      <p:ext uri="{BB962C8B-B14F-4D97-AF65-F5344CB8AC3E}">
        <p14:creationId xmlns:p14="http://schemas.microsoft.com/office/powerpoint/2010/main" val="4050482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OMPI-X Early Integration Discussions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Discussions with ADSE12-WDMAPP (fusion) about general requirements on MPI.  Possible connections on topology-aware process placement</a:t>
            </a:r>
          </a:p>
          <a:p>
            <a:pPr lvl="1"/>
            <a:r>
              <a:rPr lang="en-US" dirty="0"/>
              <a:t>Initiated locally (ORNL), renewed after AD-ST online meeting</a:t>
            </a:r>
          </a:p>
          <a:p>
            <a:pPr lvl="1"/>
            <a:r>
              <a:rPr lang="en-US" dirty="0"/>
              <a:t>May also be relevant to ADSE15-ACME-MMF (no direct discussions so far)</a:t>
            </a:r>
          </a:p>
          <a:p>
            <a:r>
              <a:rPr lang="en-US" dirty="0"/>
              <a:t>Discussions with ADSE04-EXAALT (MD) about resilience capabilities and milestone demonstration (user-level fault mitigation)</a:t>
            </a:r>
          </a:p>
          <a:p>
            <a:pPr lvl="1"/>
            <a:r>
              <a:rPr lang="en-US" dirty="0"/>
              <a:t>Initiated at 1</a:t>
            </a:r>
            <a:r>
              <a:rPr lang="en-US" baseline="30000" dirty="0"/>
              <a:t>st</a:t>
            </a:r>
            <a:r>
              <a:rPr lang="en-US" dirty="0"/>
              <a:t> Annual Meeting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2017-04-27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ECP AD-ST MPI Virtual Meeting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9433" y="690513"/>
            <a:ext cx="560602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Note: no firm commitments at this stage</a:t>
            </a:r>
          </a:p>
        </p:txBody>
      </p:sp>
    </p:spTree>
    <p:extLst>
      <p:ext uri="{BB962C8B-B14F-4D97-AF65-F5344CB8AC3E}">
        <p14:creationId xmlns:p14="http://schemas.microsoft.com/office/powerpoint/2010/main" val="2074043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168" y="995798"/>
            <a:ext cx="5259474" cy="1531188"/>
          </a:xfrm>
        </p:spPr>
        <p:txBody>
          <a:bodyPr/>
          <a:lstStyle/>
          <a:p>
            <a:r>
              <a:rPr lang="en-US" sz="4000" dirty="0"/>
              <a:t>Open MPI for </a:t>
            </a:r>
            <a:r>
              <a:rPr lang="en-US" sz="4000" dirty="0" err="1"/>
              <a:t>Exascale</a:t>
            </a:r>
            <a:r>
              <a:rPr lang="en-US" sz="4000" dirty="0"/>
              <a:t> (OMPI-X)</a:t>
            </a:r>
            <a:br>
              <a:rPr lang="en-US" sz="4000" dirty="0"/>
            </a:br>
            <a:r>
              <a:rPr lang="en-US" i="1" dirty="0"/>
              <a:t>(ECP Project STPM-13)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168" y="3377687"/>
            <a:ext cx="3829919" cy="757130"/>
          </a:xfrm>
        </p:spPr>
        <p:txBody>
          <a:bodyPr/>
          <a:lstStyle/>
          <a:p>
            <a:r>
              <a:rPr lang="en-US" dirty="0"/>
              <a:t>David E. Bernholdt, ORNL</a:t>
            </a:r>
            <a:br>
              <a:rPr lang="en-US" dirty="0"/>
            </a:br>
            <a:r>
              <a:rPr lang="en-US" dirty="0"/>
              <a:t>for the team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249" y="6098272"/>
            <a:ext cx="3153447" cy="6401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27" y="4391364"/>
            <a:ext cx="941832" cy="4753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151" y="4382783"/>
            <a:ext cx="923544" cy="4925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087" y="4489853"/>
            <a:ext cx="1581912" cy="2784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75" y="5149190"/>
            <a:ext cx="1088136" cy="4171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221" y="5110005"/>
            <a:ext cx="914400" cy="4954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87" y="5026580"/>
            <a:ext cx="667512" cy="66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499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Focus Areas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2017-04-27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ECP AD-ST MPI Virtual Meeting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8978097"/>
              </p:ext>
            </p:extLst>
          </p:nvPr>
        </p:nvGraphicFramePr>
        <p:xfrm>
          <a:off x="113351" y="1228891"/>
          <a:ext cx="8917298" cy="440021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98376">
                  <a:extLst>
                    <a:ext uri="{9D8B030D-6E8A-4147-A177-3AD203B41FA5}">
                      <a16:colId xmlns:a16="http://schemas.microsoft.com/office/drawing/2014/main" val="2982164532"/>
                    </a:ext>
                  </a:extLst>
                </a:gridCol>
                <a:gridCol w="4161183">
                  <a:extLst>
                    <a:ext uri="{9D8B030D-6E8A-4147-A177-3AD203B41FA5}">
                      <a16:colId xmlns:a16="http://schemas.microsoft.com/office/drawing/2014/main" val="2057548479"/>
                    </a:ext>
                  </a:extLst>
                </a:gridCol>
                <a:gridCol w="1457739">
                  <a:extLst>
                    <a:ext uri="{9D8B030D-6E8A-4147-A177-3AD203B41FA5}">
                      <a16:colId xmlns:a16="http://schemas.microsoft.com/office/drawing/2014/main" val="18839925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Focus Area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Topics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Technical Lead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764511"/>
                  </a:ext>
                </a:extLst>
              </a:tr>
              <a:tr h="490023">
                <a:tc>
                  <a:txBody>
                    <a:bodyPr/>
                    <a:lstStyle/>
                    <a:p>
                      <a:r>
                        <a:rPr lang="en-US" sz="1400" dirty="0"/>
                        <a:t>Runtime Interoperability for MPI+X and Beyond 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>
                        <a:spcBef>
                          <a:spcPts val="200"/>
                        </a:spcBef>
                      </a:pPr>
                      <a:r>
                        <a:rPr lang="en-US" sz="1400" dirty="0"/>
                        <a:t>APIs for better sharing of threads between MPI and other thread-based runtimes.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dirty="0"/>
                        <a:t>Geoffroy Vallee (ORNL)</a:t>
                      </a:r>
                      <a:endParaRPr lang="en-US" sz="1400" u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899888"/>
                  </a:ext>
                </a:extLst>
              </a:tr>
              <a:tr h="613268">
                <a:tc>
                  <a:txBody>
                    <a:bodyPr/>
                    <a:lstStyle/>
                    <a:p>
                      <a:r>
                        <a:rPr lang="en-US" sz="1400" dirty="0"/>
                        <a:t>Extending the MPI Standard to Better Support </a:t>
                      </a:r>
                      <a:r>
                        <a:rPr lang="en-US" sz="1400" dirty="0" err="1"/>
                        <a:t>Exascale</a:t>
                      </a:r>
                      <a:r>
                        <a:rPr lang="en-US" sz="1400" dirty="0"/>
                        <a:t> Architectures 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6575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Endpoints, </a:t>
                      </a:r>
                      <a:r>
                        <a:rPr lang="en-US" sz="1400" dirty="0" err="1"/>
                        <a:t>Finepoints</a:t>
                      </a:r>
                      <a:r>
                        <a:rPr lang="en-US" sz="1400" dirty="0"/>
                        <a:t>, Sessions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dirty="0"/>
                        <a:t>Ryan Grant (SNL)</a:t>
                      </a:r>
                      <a:endParaRPr lang="en-US" sz="1400" u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904367"/>
                  </a:ext>
                </a:extLst>
              </a:tr>
              <a:tr h="598075">
                <a:tc>
                  <a:txBody>
                    <a:bodyPr/>
                    <a:lstStyle/>
                    <a:p>
                      <a:r>
                        <a:rPr lang="en-US" sz="1400" dirty="0"/>
                        <a:t>Open MPI Scalability and Performance 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6575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Memory footprint, collectives, message matching, one-sided, </a:t>
                      </a:r>
                      <a:r>
                        <a:rPr lang="en-US" sz="1400" dirty="0" err="1"/>
                        <a:t>PMIx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dirty="0"/>
                        <a:t>Manju Gorentla (ORNL)</a:t>
                      </a:r>
                      <a:endParaRPr lang="en-US" sz="1400" u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957757"/>
                  </a:ext>
                </a:extLst>
              </a:tr>
              <a:tr h="598075">
                <a:tc>
                  <a:txBody>
                    <a:bodyPr/>
                    <a:lstStyle/>
                    <a:p>
                      <a:r>
                        <a:rPr lang="en-US" sz="1400" dirty="0"/>
                        <a:t>Supporting More Dynamic Execution Environments 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6575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Intelligent process placement and contention management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dirty="0"/>
                        <a:t>Terry Jones (ORNL)</a:t>
                      </a:r>
                      <a:endParaRPr lang="en-US" sz="1400" u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953184"/>
                  </a:ext>
                </a:extLst>
              </a:tr>
              <a:tr h="324669">
                <a:tc>
                  <a:txBody>
                    <a:bodyPr/>
                    <a:lstStyle/>
                    <a:p>
                      <a:r>
                        <a:rPr lang="en-US" sz="1400" dirty="0"/>
                        <a:t>Resilience in MPI and Open MPI 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6575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ULFM, </a:t>
                      </a:r>
                      <a:r>
                        <a:rPr lang="en-US" sz="1400" dirty="0" err="1"/>
                        <a:t>ReInit</a:t>
                      </a:r>
                      <a:r>
                        <a:rPr lang="en-US" sz="1400" dirty="0"/>
                        <a:t>, resilience in </a:t>
                      </a:r>
                      <a:r>
                        <a:rPr lang="en-US" sz="1400" dirty="0" err="1"/>
                        <a:t>PMIx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dirty="0"/>
                        <a:t>George </a:t>
                      </a:r>
                      <a:r>
                        <a:rPr lang="en-US" sz="1400" u="none" dirty="0" err="1"/>
                        <a:t>Bosilca</a:t>
                      </a:r>
                      <a:r>
                        <a:rPr lang="en-US" sz="1400" u="none" baseline="0" dirty="0"/>
                        <a:t> (UTK)</a:t>
                      </a:r>
                      <a:endParaRPr lang="en-US" sz="1400" u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365096"/>
                  </a:ext>
                </a:extLst>
              </a:tr>
              <a:tr h="324669">
                <a:tc>
                  <a:txBody>
                    <a:bodyPr/>
                    <a:lstStyle/>
                    <a:p>
                      <a:r>
                        <a:rPr lang="en-US" sz="1400" dirty="0"/>
                        <a:t>MPI Tool Interfaces 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6575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MPI_T, PMPI replacement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dirty="0"/>
                        <a:t>Martin Schulz (LLNL)</a:t>
                      </a:r>
                      <a:endParaRPr lang="en-US" sz="1400" u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963030"/>
                  </a:ext>
                </a:extLst>
              </a:tr>
              <a:tr h="724062">
                <a:tc>
                  <a:txBody>
                    <a:bodyPr/>
                    <a:lstStyle/>
                    <a:p>
                      <a:r>
                        <a:rPr lang="en-US" sz="1400" dirty="0"/>
                        <a:t>Quality Assurance for Open MPI and New Developments 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>
                        <a:spcBef>
                          <a:spcPts val="200"/>
                        </a:spcBef>
                      </a:pPr>
                      <a:r>
                        <a:rPr lang="en-US" sz="1400" dirty="0"/>
                        <a:t>Test infrastructure deployed to ECP-relevant systems.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Regular testing of Open MPI and OMPI-X developments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dirty="0"/>
                        <a:t>Howard Pritchard (LANL)</a:t>
                      </a:r>
                      <a:endParaRPr lang="en-US" sz="1400" u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675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72932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RNL corporate palette May 28 saturation adjust">
      <a:dk1>
        <a:sysClr val="windowText" lastClr="000000"/>
      </a:dk1>
      <a:lt1>
        <a:sysClr val="window" lastClr="FFFFFF"/>
      </a:lt1>
      <a:dk2>
        <a:srgbClr val="1E7640"/>
      </a:dk2>
      <a:lt2>
        <a:srgbClr val="FFFFFF"/>
      </a:lt2>
      <a:accent1>
        <a:srgbClr val="306DBE"/>
      </a:accent1>
      <a:accent2>
        <a:srgbClr val="84B641"/>
      </a:accent2>
      <a:accent3>
        <a:srgbClr val="DE762D"/>
      </a:accent3>
      <a:accent4>
        <a:srgbClr val="2ABDDA"/>
      </a:accent4>
      <a:accent5>
        <a:srgbClr val="A03123"/>
      </a:accent5>
      <a:accent6>
        <a:srgbClr val="FFCD00"/>
      </a:accent6>
      <a:hlink>
        <a:srgbClr val="0070B9"/>
      </a:hlink>
      <a:folHlink>
        <a:srgbClr val="1E764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RNL 4x3 template_160226_db.potx" id="{9A9F77B1-27B3-4EC1-BF7B-ADE06731C24D}" vid="{A619EF33-DC80-4D39-B36F-FA4F8919D3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75B17BC858B94FAA5409F11FF9B884" ma:contentTypeVersion="0" ma:contentTypeDescription="Create a new document." ma:contentTypeScope="" ma:versionID="ba30602e445ba7bd833ef2f532e4a59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7FA1AD-ED20-4A69-921B-535C05671800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22D17C6-28BC-4795-BEE8-26D827B812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EF0F62-FE39-4830-AE83-C0E6AE85DD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ORNL 4x3 template_160226_db</Template>
  <TotalTime>0</TotalTime>
  <Words>460</Words>
  <Application>Microsoft Office PowerPoint</Application>
  <PresentationFormat>On-screen Show (4:3)</PresentationFormat>
  <Paragraphs>60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 Black</vt:lpstr>
      <vt:lpstr>Calibri</vt:lpstr>
      <vt:lpstr>Default Theme</vt:lpstr>
      <vt:lpstr>1.3.1.13 STPM13-OMPI-X Open MPI for Exascale  Integration Strategy</vt:lpstr>
      <vt:lpstr>OMPI-X Early Integration Discussions (1/2)</vt:lpstr>
      <vt:lpstr>OMPI-X Early Integration Discussions (2/2)</vt:lpstr>
      <vt:lpstr>Open MPI for Exascale (OMPI-X) (ECP Project STPM-13)</vt:lpstr>
      <vt:lpstr>Project Focus Areas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2017-01-21T22:23:21Z</dcterms:created>
  <dcterms:modified xsi:type="dcterms:W3CDTF">2017-05-12T12:01:18Z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0x0101003975B17BC858B94FAA5409F11FF9B884</vt:lpwstr>
  </property>
</Properties>
</file>