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992" r:id="rId2"/>
    <p:sldId id="993" r:id="rId3"/>
    <p:sldId id="258" r:id="rId4"/>
    <p:sldId id="259" r:id="rId5"/>
    <p:sldId id="261" r:id="rId6"/>
    <p:sldId id="994" r:id="rId7"/>
    <p:sldId id="995" r:id="rId8"/>
    <p:sldId id="26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sten Hoefler" initials="T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8" autoAdjust="0"/>
    <p:restoredTop sz="94970" autoAdjust="0"/>
  </p:normalViewPr>
  <p:slideViewPr>
    <p:cSldViewPr snapToGrid="0">
      <p:cViewPr varScale="1">
        <p:scale>
          <a:sx n="107" d="100"/>
          <a:sy n="107" d="100"/>
        </p:scale>
        <p:origin x="1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2872A-48FB-4C4B-8634-586F5711520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FF0BA-CF5E-ED4B-8FD2-E23AD76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56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4844-81F1-446A-97B8-54AB0D050AA8}" type="datetimeFigureOut">
              <a:rPr lang="en-US" smtClean="0"/>
              <a:pPr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541E-15DA-4669-9121-E1091DE0D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rgbClr val="151515"/>
                </a:solidFill>
              </a:defRPr>
            </a:lvl1pPr>
          </a:lstStyle>
          <a:p>
            <a:r>
              <a:rPr lang="en-US" dirty="0"/>
              <a:t>Advanced MPI, SC18 (11/12/2018)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53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rgbClr val="151515"/>
                </a:solidFill>
              </a:defRPr>
            </a:lvl1pPr>
          </a:lstStyle>
          <a:p>
            <a:r>
              <a:rPr lang="en-US" dirty="0"/>
              <a:t>Advanced MPI, SC18 (11/12/2018)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53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rgbClr val="151515"/>
                </a:solidFill>
              </a:defRPr>
            </a:lvl1pPr>
          </a:lstStyle>
          <a:p>
            <a:r>
              <a:rPr lang="en-US" dirty="0"/>
              <a:t>Advanced MPI, SC18 (11/12/2018)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53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rgbClr val="151515"/>
                </a:solidFill>
              </a:defRPr>
            </a:lvl1pPr>
          </a:lstStyle>
          <a:p>
            <a:r>
              <a:rPr lang="en-US" dirty="0"/>
              <a:t>Advanced MPI, SC18 (11/12/2018)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53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0" y="6324600"/>
            <a:ext cx="9144000" cy="530225"/>
            <a:chOff x="0" y="6324600"/>
            <a:chExt cx="9144000" cy="530225"/>
          </a:xfrm>
        </p:grpSpPr>
        <p:pic>
          <p:nvPicPr>
            <p:cNvPr id="1032" name="Picture 5" descr="slide footer_blue_646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6324600"/>
              <a:ext cx="914400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Isosceles Triangle 8"/>
            <p:cNvSpPr/>
            <p:nvPr userDrawn="1"/>
          </p:nvSpPr>
          <p:spPr bwMode="auto">
            <a:xfrm>
              <a:off x="152400" y="6477000"/>
              <a:ext cx="304800" cy="3048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Advanced MPI, SC18 (11/12/2018)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153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pritcha/mpi_sessions_te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626" y="1431404"/>
            <a:ext cx="7696200" cy="10699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Recent Efforts of the MPI Forum for MPI-4 and Future MPI Standards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52887"/>
            <a:ext cx="3581400" cy="129540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600" b="1" i="1" dirty="0" err="1">
                <a:solidFill>
                  <a:srgbClr val="C00000"/>
                </a:solidFill>
              </a:rPr>
              <a:t>Pavan</a:t>
            </a:r>
            <a:r>
              <a:rPr lang="en-US" sz="1600" b="1" i="1" dirty="0">
                <a:solidFill>
                  <a:srgbClr val="C00000"/>
                </a:solidFill>
              </a:rPr>
              <a:t> </a:t>
            </a:r>
            <a:r>
              <a:rPr lang="en-US" sz="1600" b="1" i="1" dirty="0" err="1">
                <a:solidFill>
                  <a:srgbClr val="C00000"/>
                </a:solidFill>
              </a:rPr>
              <a:t>Balaji</a:t>
            </a:r>
            <a:endParaRPr lang="en-US" sz="1600" b="1" i="1" dirty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rgbClr val="00B050"/>
                </a:solidFill>
              </a:rPr>
              <a:t>Argonne National Laboratory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4495800" y="3652887"/>
            <a:ext cx="3581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Howard Pritchard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1F497D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600" i="1" kern="0" dirty="0">
                <a:solidFill>
                  <a:srgbClr val="00B050"/>
                </a:solidFill>
              </a:rPr>
              <a:t>Los Alamos National Laboratory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295EDC-D567-744B-85DB-7C03EF3622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" y="5357875"/>
            <a:ext cx="1189373" cy="600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D8343A-CEB5-D54E-89FE-FAC3F5AF1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97" y="339869"/>
            <a:ext cx="1189005" cy="634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2EF534-E921-7D47-A47D-D876DAB5E8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32" y="5357875"/>
            <a:ext cx="2396409" cy="421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E69A23-E85B-3847-9D47-4154AD4C76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94" y="5658045"/>
            <a:ext cx="1265212" cy="4849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BBEF7D-592D-0F4D-83AC-CE96EF8EA3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60" y="5958216"/>
            <a:ext cx="1316736" cy="713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C66876-BB91-D740-97B8-823E74D136AA}"/>
              </a:ext>
            </a:extLst>
          </p:cNvPr>
          <p:cNvSpPr txBox="1"/>
          <p:nvPr/>
        </p:nvSpPr>
        <p:spPr>
          <a:xfrm>
            <a:off x="593766" y="6314967"/>
            <a:ext cx="21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LA-UR-19-20284</a:t>
            </a:r>
          </a:p>
        </p:txBody>
      </p:sp>
    </p:spTree>
    <p:extLst>
      <p:ext uri="{BB962C8B-B14F-4D97-AF65-F5344CB8AC3E}">
        <p14:creationId xmlns:p14="http://schemas.microsoft.com/office/powerpoint/2010/main" val="14237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CB38-09AC-3042-A9DA-CC7C1C4E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64008"/>
            <a:ext cx="8229600" cy="792162"/>
          </a:xfrm>
        </p:spPr>
        <p:txBody>
          <a:bodyPr/>
          <a:lstStyle/>
          <a:p>
            <a:r>
              <a:rPr lang="en-US" dirty="0"/>
              <a:t>MPI-4 Standardization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7AE0-6BC7-094A-8181-F72A02BCA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" y="1143000"/>
            <a:ext cx="8229600" cy="5181600"/>
          </a:xfrm>
        </p:spPr>
        <p:txBody>
          <a:bodyPr/>
          <a:lstStyle/>
          <a:p>
            <a:r>
              <a:rPr lang="en-US" dirty="0"/>
              <a:t>Multiple working groups, each working on individual topics</a:t>
            </a:r>
          </a:p>
          <a:p>
            <a:pPr lvl="1"/>
            <a:r>
              <a:rPr lang="en-US" dirty="0"/>
              <a:t>Fault Tolerance, Persistence, One-sided Communication, Sessions, …</a:t>
            </a:r>
          </a:p>
          <a:p>
            <a:r>
              <a:rPr lang="en-US" dirty="0"/>
              <a:t>Beginning in 2018, started holding monthly </a:t>
            </a:r>
            <a:r>
              <a:rPr lang="en-US" i="1" dirty="0"/>
              <a:t>virtual</a:t>
            </a:r>
            <a:r>
              <a:rPr lang="en-US" dirty="0"/>
              <a:t> forums to speed up standardization process</a:t>
            </a:r>
          </a:p>
          <a:p>
            <a:r>
              <a:rPr lang="en-US" dirty="0"/>
              <a:t>MPI-4 2018 draft standard released in Nov. 2018</a:t>
            </a:r>
          </a:p>
          <a:p>
            <a:pPr lvl="1"/>
            <a:r>
              <a:rPr lang="en-US" dirty="0"/>
              <a:t>Some features have already been voted in</a:t>
            </a:r>
          </a:p>
          <a:p>
            <a:pPr lvl="1"/>
            <a:r>
              <a:rPr lang="en-US" dirty="0"/>
              <a:t>The standard as a whole has not been voted in yet (it’s not yet “MPI-4”)</a:t>
            </a:r>
          </a:p>
          <a:p>
            <a:r>
              <a:rPr lang="en-US" dirty="0"/>
              <a:t>Final MPI-4 is expected to be out in around 2 years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8F49C-F911-4F40-9816-BE6F6EC95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Advanced MPI, SC18 (11/12/2018)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9514A-4654-514D-A108-1F0AAF812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5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C3409FD-72C8-B042-9470-57F76F0DBBC7}"/>
              </a:ext>
            </a:extLst>
          </p:cNvPr>
          <p:cNvSpPr/>
          <p:nvPr/>
        </p:nvSpPr>
        <p:spPr>
          <a:xfrm>
            <a:off x="233022" y="4645494"/>
            <a:ext cx="8642527" cy="2022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785369-A269-2542-BA27-111C2C002CB9}"/>
              </a:ext>
            </a:extLst>
          </p:cNvPr>
          <p:cNvSpPr/>
          <p:nvPr/>
        </p:nvSpPr>
        <p:spPr>
          <a:xfrm>
            <a:off x="4648087" y="718246"/>
            <a:ext cx="4227463" cy="3822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53EE8-AC32-2C47-B02A-F3C2712E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64009"/>
            <a:ext cx="7886700" cy="422656"/>
          </a:xfrm>
        </p:spPr>
        <p:txBody>
          <a:bodyPr>
            <a:no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Fault Tolerance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43CED3-B0BF-BC47-9556-3AD5B97DE34F}"/>
              </a:ext>
            </a:extLst>
          </p:cNvPr>
          <p:cNvSpPr/>
          <p:nvPr/>
        </p:nvSpPr>
        <p:spPr>
          <a:xfrm>
            <a:off x="233022" y="704392"/>
            <a:ext cx="4294599" cy="3850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F13B82-0AD7-CD4C-A52A-375DA47E3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08" y="1037542"/>
            <a:ext cx="4135609" cy="10380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600" dirty="0"/>
              <a:t>MPI_ERRORS_ABORT: Added new predefined error handler which only causes processes in the affected communicator to abort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18171-C58A-3D44-BE6B-3DCBEB4C2EA4}"/>
              </a:ext>
            </a:extLst>
          </p:cNvPr>
          <p:cNvSpPr txBox="1"/>
          <p:nvPr/>
        </p:nvSpPr>
        <p:spPr>
          <a:xfrm>
            <a:off x="267640" y="682779"/>
            <a:ext cx="274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latin typeface="+mj-lt"/>
              </a:rPr>
              <a:t>Errors_Abort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FFA751-BF5A-954B-ACDA-8CDD55C64BFA}"/>
              </a:ext>
            </a:extLst>
          </p:cNvPr>
          <p:cNvSpPr txBox="1"/>
          <p:nvPr/>
        </p:nvSpPr>
        <p:spPr>
          <a:xfrm>
            <a:off x="4628683" y="682779"/>
            <a:ext cx="430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Level Failure Mitigation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034D38-D46F-5947-A4B8-7BF8121B349F}"/>
              </a:ext>
            </a:extLst>
          </p:cNvPr>
          <p:cNvSpPr txBox="1"/>
          <p:nvPr/>
        </p:nvSpPr>
        <p:spPr>
          <a:xfrm>
            <a:off x="276871" y="4591470"/>
            <a:ext cx="4395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Non-Catastrophic Errors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2B8A034E-5190-B741-B307-F29CF91DD0A2}"/>
              </a:ext>
            </a:extLst>
          </p:cNvPr>
          <p:cNvSpPr txBox="1">
            <a:spLocks/>
          </p:cNvSpPr>
          <p:nvPr/>
        </p:nvSpPr>
        <p:spPr>
          <a:xfrm>
            <a:off x="329720" y="4964199"/>
            <a:ext cx="8307907" cy="165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strike="sngStrike" dirty="0">
                <a:solidFill>
                  <a:schemeClr val="bg2">
                    <a:lumMod val="10000"/>
                  </a:schemeClr>
                </a:solidFill>
              </a:rPr>
              <a:t>After an error is detected, the state of MPI is undefined.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MPI should return as much information as possible about errors.</a:t>
            </a:r>
          </a:p>
          <a:p>
            <a:pPr lvl="1">
              <a:spcBef>
                <a:spcPts val="0"/>
              </a:spcBef>
              <a:buFont typeface="Helvetica" pitchFamily="2" charset="0"/>
              <a:buChar char="−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Gives users more control over how to handle errors.</a:t>
            </a:r>
          </a:p>
          <a:p>
            <a:pPr lvl="1">
              <a:spcBef>
                <a:spcPts val="0"/>
              </a:spcBef>
              <a:buFont typeface="Helvetica" pitchFamily="2" charset="0"/>
              <a:buChar char="−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If you 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really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want to, you 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</a:rPr>
              <a:t>could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 construct a resilient point-to-point-only application on top of this change.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This small change (along with the previous one), should actually provide enough error handling improvements to avoid application aborts during simple errors like resource exhaustion.</a:t>
            </a:r>
          </a:p>
        </p:txBody>
      </p:sp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F2E4643A-BCF7-4843-B2FC-7FDF8048F270}"/>
              </a:ext>
            </a:extLst>
          </p:cNvPr>
          <p:cNvSpPr txBox="1">
            <a:spLocks/>
          </p:cNvSpPr>
          <p:nvPr/>
        </p:nvSpPr>
        <p:spPr>
          <a:xfrm>
            <a:off x="4660362" y="1121484"/>
            <a:ext cx="4215188" cy="1491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" sz="1600" dirty="0">
                <a:solidFill>
                  <a:srgbClr val="151515"/>
                </a:solidFill>
                <a:ea typeface="Calibri"/>
                <a:cs typeface="Calibri"/>
                <a:sym typeface="Calibri"/>
              </a:rPr>
              <a:t>Enable application-level recovery by providing minimal FT API to prevent deadlock and enable recovery</a:t>
            </a:r>
            <a:endParaRPr lang="en-US" sz="1600" dirty="0">
              <a:solidFill>
                <a:srgbClr val="151515"/>
              </a:solidFill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" sz="1600" dirty="0">
                <a:solidFill>
                  <a:srgbClr val="151515"/>
                </a:solidFill>
                <a:ea typeface="Calibri"/>
                <a:cs typeface="Calibri"/>
                <a:sym typeface="Calibri"/>
              </a:rPr>
              <a:t>Don’t do recovery for the application, but let the application (or a library) do what is best</a:t>
            </a:r>
            <a:endParaRPr lang="en-US" sz="1600" dirty="0">
              <a:solidFill>
                <a:srgbClr val="151515"/>
              </a:solidFill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" sz="1600" dirty="0">
                <a:solidFill>
                  <a:srgbClr val="151515"/>
                </a:solidFill>
                <a:ea typeface="Calibri"/>
                <a:cs typeface="Calibri"/>
                <a:sym typeface="Calibri"/>
              </a:rPr>
              <a:t>Currently focused on process failure (not data errors or protection)</a:t>
            </a:r>
            <a:endParaRPr lang="en-US" sz="160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DE97024-CFE3-F146-84AC-2B19E2D0DC9E}"/>
              </a:ext>
            </a:extLst>
          </p:cNvPr>
          <p:cNvGrpSpPr/>
          <p:nvPr/>
        </p:nvGrpSpPr>
        <p:grpSpPr>
          <a:xfrm>
            <a:off x="4758325" y="2739212"/>
            <a:ext cx="4052706" cy="1735041"/>
            <a:chOff x="4309110" y="1980037"/>
            <a:chExt cx="4206240" cy="18288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A0B4166-4D98-0442-88DA-08005ED50837}"/>
                </a:ext>
              </a:extLst>
            </p:cNvPr>
            <p:cNvSpPr/>
            <p:nvPr/>
          </p:nvSpPr>
          <p:spPr>
            <a:xfrm>
              <a:off x="4309110" y="1980037"/>
              <a:ext cx="4206240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4B5B2C8-9CB3-324E-ACDC-AF659DBEA854}"/>
                </a:ext>
              </a:extLst>
            </p:cNvPr>
            <p:cNvGrpSpPr/>
            <p:nvPr/>
          </p:nvGrpSpPr>
          <p:grpSpPr>
            <a:xfrm>
              <a:off x="4387380" y="2018859"/>
              <a:ext cx="2174560" cy="610744"/>
              <a:chOff x="983268" y="1784723"/>
              <a:chExt cx="2667000" cy="759899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CFF8E084-0D2E-EA45-A586-52A0AC8DF0C6}"/>
                  </a:ext>
                </a:extLst>
              </p:cNvPr>
              <p:cNvSpPr/>
              <p:nvPr/>
            </p:nvSpPr>
            <p:spPr bwMode="auto">
              <a:xfrm>
                <a:off x="1279473" y="2007440"/>
                <a:ext cx="336441" cy="227543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719DFBE-A5BA-3B48-ADD9-81DE09829D1A}"/>
                  </a:ext>
                </a:extLst>
              </p:cNvPr>
              <p:cNvSpPr/>
              <p:nvPr/>
            </p:nvSpPr>
            <p:spPr bwMode="auto">
              <a:xfrm>
                <a:off x="2944983" y="1990202"/>
                <a:ext cx="336441" cy="227543"/>
              </a:xfrm>
              <a:prstGeom prst="ellipse">
                <a:avLst/>
              </a:prstGeom>
              <a:solidFill>
                <a:srgbClr val="B2164F"/>
              </a:solidFill>
              <a:ln>
                <a:solidFill>
                  <a:schemeClr val="accent3">
                    <a:lumMod val="50000"/>
                  </a:schemeClr>
                </a:solidFill>
                <a:headEnd type="none" w="med" len="med"/>
                <a:tailEnd type="none" w="med" len="med"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52" name="Right Arrow 151">
                <a:extLst>
                  <a:ext uri="{FF2B5EF4-FFF2-40B4-BE49-F238E27FC236}">
                    <a16:creationId xmlns:a16="http://schemas.microsoft.com/office/drawing/2014/main" id="{82BF8C81-6539-5344-9F2B-D12B1D4592A5}"/>
                  </a:ext>
                </a:extLst>
              </p:cNvPr>
              <p:cNvSpPr/>
              <p:nvPr/>
            </p:nvSpPr>
            <p:spPr bwMode="auto">
              <a:xfrm>
                <a:off x="1728206" y="1944856"/>
                <a:ext cx="1121471" cy="398198"/>
              </a:xfrm>
              <a:prstGeom prst="rightArrow">
                <a:avLst/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MPI_Send</a:t>
                </a:r>
                <a:endParaRPr lang="en-US" sz="8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0F11E96-CB42-8F4C-A67F-960EA8F4048B}"/>
                  </a:ext>
                </a:extLst>
              </p:cNvPr>
              <p:cNvSpPr txBox="1"/>
              <p:nvPr/>
            </p:nvSpPr>
            <p:spPr>
              <a:xfrm>
                <a:off x="1064768" y="1784723"/>
                <a:ext cx="1880214" cy="268059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 Notification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65DD759-AFB0-E74D-A1F6-D5B8D05B7161}"/>
                  </a:ext>
                </a:extLst>
              </p:cNvPr>
              <p:cNvSpPr txBox="1"/>
              <p:nvPr/>
            </p:nvSpPr>
            <p:spPr>
              <a:xfrm>
                <a:off x="983268" y="2276563"/>
                <a:ext cx="2667000" cy="268059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MPI_ERR_PROC_FAILED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CE196EE-119A-8241-83D7-7622BB98DCE3}"/>
                </a:ext>
              </a:extLst>
            </p:cNvPr>
            <p:cNvGrpSpPr/>
            <p:nvPr/>
          </p:nvGrpSpPr>
          <p:grpSpPr>
            <a:xfrm>
              <a:off x="4455418" y="2768789"/>
              <a:ext cx="3913623" cy="992095"/>
              <a:chOff x="4768273" y="2225725"/>
              <a:chExt cx="3766127" cy="1557683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78CC18D-4A00-0E42-BA66-41D61AE6020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05400" y="2667000"/>
                <a:ext cx="3429000" cy="0"/>
              </a:xfrm>
              <a:prstGeom prst="line">
                <a:avLst/>
              </a:prstGeom>
              <a:ln w="222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5FA4D9A-3B38-6A4E-B98E-62E223D8D6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05400" y="2983345"/>
                <a:ext cx="685800" cy="0"/>
              </a:xfrm>
              <a:prstGeom prst="line">
                <a:avLst/>
              </a:prstGeom>
              <a:ln w="222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E280EC3-2F29-CB41-BD1F-7328E506E6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05400" y="3276601"/>
                <a:ext cx="3429000" cy="15363"/>
              </a:xfrm>
              <a:prstGeom prst="line">
                <a:avLst/>
              </a:prstGeom>
              <a:ln w="222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EA299D6-883F-284B-8B6D-F72CE5609BA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105400" y="3586194"/>
                <a:ext cx="3429000" cy="9822"/>
              </a:xfrm>
              <a:prstGeom prst="line">
                <a:avLst/>
              </a:prstGeom>
              <a:ln w="2222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EE501A6-1234-454D-98BC-792A1E2F697A}"/>
                  </a:ext>
                </a:extLst>
              </p:cNvPr>
              <p:cNvSpPr txBox="1"/>
              <p:nvPr/>
            </p:nvSpPr>
            <p:spPr>
              <a:xfrm>
                <a:off x="4768273" y="2561226"/>
                <a:ext cx="228600" cy="21154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rgbClr val="D2D2D2">
                        <a:lumMod val="1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7CA8F2C-7B7A-D042-A9B1-20120065B878}"/>
                  </a:ext>
                </a:extLst>
              </p:cNvPr>
              <p:cNvSpPr txBox="1"/>
              <p:nvPr/>
            </p:nvSpPr>
            <p:spPr>
              <a:xfrm>
                <a:off x="4768273" y="2877571"/>
                <a:ext cx="228600" cy="21154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rgbClr val="D2D2D2">
                        <a:lumMod val="1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1AC342D-650B-0247-96E9-777EF40F4C47}"/>
                  </a:ext>
                </a:extLst>
              </p:cNvPr>
              <p:cNvSpPr txBox="1"/>
              <p:nvPr/>
            </p:nvSpPr>
            <p:spPr>
              <a:xfrm>
                <a:off x="4768273" y="3476264"/>
                <a:ext cx="228600" cy="21154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rgbClr val="D2D2D2">
                        <a:lumMod val="1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1C2B1BD-BD0D-AD4E-B7F3-D4EB75318166}"/>
                  </a:ext>
                </a:extLst>
              </p:cNvPr>
              <p:cNvSpPr txBox="1"/>
              <p:nvPr/>
            </p:nvSpPr>
            <p:spPr>
              <a:xfrm>
                <a:off x="4768273" y="3170826"/>
                <a:ext cx="228600" cy="21154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rgbClr val="D2D2D2">
                        <a:lumMod val="1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36" name="16-Point Star 135">
                <a:extLst>
                  <a:ext uri="{FF2B5EF4-FFF2-40B4-BE49-F238E27FC236}">
                    <a16:creationId xmlns:a16="http://schemas.microsoft.com/office/drawing/2014/main" id="{B6482824-EE76-5A41-B65E-432BD6CED1E1}"/>
                  </a:ext>
                </a:extLst>
              </p:cNvPr>
              <p:cNvSpPr/>
              <p:nvPr/>
            </p:nvSpPr>
            <p:spPr bwMode="auto">
              <a:xfrm>
                <a:off x="5747327" y="2897270"/>
                <a:ext cx="152400" cy="152400"/>
              </a:xfrm>
              <a:prstGeom prst="star16">
                <a:avLst/>
              </a:prstGeom>
              <a:solidFill>
                <a:srgbClr val="B2164F"/>
              </a:solidFill>
              <a:ln w="9525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lat" dir="t"/>
              </a:scene3d>
              <a:sp3d prstMaterial="metal">
                <a:bevelB w="165100" prst="coolSlant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61616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CB230A6-AE85-5044-954E-4078918454AF}"/>
                  </a:ext>
                </a:extLst>
              </p:cNvPr>
              <p:cNvSpPr txBox="1"/>
              <p:nvPr/>
            </p:nvSpPr>
            <p:spPr>
              <a:xfrm>
                <a:off x="5276951" y="2225725"/>
                <a:ext cx="2436552" cy="21154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 Propagation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52324F1-7672-9949-B1DF-D96E9980A4CB}"/>
                  </a:ext>
                </a:extLst>
              </p:cNvPr>
              <p:cNvSpPr txBox="1"/>
              <p:nvPr/>
            </p:nvSpPr>
            <p:spPr>
              <a:xfrm>
                <a:off x="5142588" y="2462160"/>
                <a:ext cx="785882" cy="21154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Recv</a:t>
                </a:r>
                <a:r>
                  <a:rPr lang="en-US" sz="8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(1)</a:t>
                </a:r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669FD376-34FE-CE41-AD71-4865FF61C399}"/>
                  </a:ext>
                </a:extLst>
              </p:cNvPr>
              <p:cNvCxnSpPr>
                <a:stCxn id="136" idx="0"/>
              </p:cNvCxnSpPr>
              <p:nvPr/>
            </p:nvCxnSpPr>
            <p:spPr bwMode="auto">
              <a:xfrm flipV="1">
                <a:off x="5877409" y="2667000"/>
                <a:ext cx="218591" cy="252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B2164F"/>
                </a:solidFill>
                <a:prstDash val="dashDot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65F68F5-3854-6646-89AD-FD94A2F36DDD}"/>
                  </a:ext>
                </a:extLst>
              </p:cNvPr>
              <p:cNvSpPr txBox="1"/>
              <p:nvPr/>
            </p:nvSpPr>
            <p:spPr>
              <a:xfrm>
                <a:off x="5899727" y="2483835"/>
                <a:ext cx="548640" cy="2115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rgbClr val="B2164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Failed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99B57B4-31B5-504B-9144-DD6BBB8AEA7A}"/>
                  </a:ext>
                </a:extLst>
              </p:cNvPr>
              <p:cNvSpPr txBox="1"/>
              <p:nvPr/>
            </p:nvSpPr>
            <p:spPr>
              <a:xfrm>
                <a:off x="6360622" y="2462160"/>
                <a:ext cx="842795" cy="211547"/>
              </a:xfrm>
              <a:prstGeom prst="rect">
                <a:avLst/>
              </a:prstGeom>
              <a:solidFill>
                <a:srgbClr val="2B4CED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Revoke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84607D8-4F8D-2D4A-A5C0-8C34FE518133}"/>
                  </a:ext>
                </a:extLst>
              </p:cNvPr>
              <p:cNvSpPr txBox="1"/>
              <p:nvPr/>
            </p:nvSpPr>
            <p:spPr>
              <a:xfrm>
                <a:off x="7686271" y="3090758"/>
                <a:ext cx="731520" cy="21154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Recv</a:t>
                </a:r>
                <a:r>
                  <a:rPr lang="en-US" sz="8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(3)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0C3BA03-63DA-0545-BE50-DC08BD4FB087}"/>
                  </a:ext>
                </a:extLst>
              </p:cNvPr>
              <p:cNvSpPr txBox="1"/>
              <p:nvPr/>
            </p:nvSpPr>
            <p:spPr>
              <a:xfrm>
                <a:off x="6659880" y="3571861"/>
                <a:ext cx="731520" cy="21154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 err="1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Recv</a:t>
                </a:r>
                <a:r>
                  <a:rPr lang="en-US" sz="8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DF0CBFE-70BC-BF47-ADA2-54893E4C0268}"/>
                  </a:ext>
                </a:extLst>
              </p:cNvPr>
              <p:cNvSpPr txBox="1"/>
              <p:nvPr/>
            </p:nvSpPr>
            <p:spPr>
              <a:xfrm>
                <a:off x="7602913" y="3566544"/>
                <a:ext cx="822960" cy="211547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Send(2)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9D780FE-CE9A-3F41-8468-D97098F052B0}"/>
                  </a:ext>
                </a:extLst>
              </p:cNvPr>
              <p:cNvSpPr txBox="1"/>
              <p:nvPr/>
            </p:nvSpPr>
            <p:spPr>
              <a:xfrm>
                <a:off x="7686271" y="3289027"/>
                <a:ext cx="640080" cy="13467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rgbClr val="B2164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Revoked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EF6BB03-8CA1-C94A-A580-FC1945FEDC58}"/>
                  </a:ext>
                </a:extLst>
              </p:cNvPr>
              <p:cNvSpPr txBox="1"/>
              <p:nvPr/>
            </p:nvSpPr>
            <p:spPr>
              <a:xfrm>
                <a:off x="7694353" y="3403420"/>
                <a:ext cx="640080" cy="13467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rgbClr val="B2164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Revoked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4843A1F-07BB-B94B-B62A-2AFA2070704F}"/>
                  </a:ext>
                </a:extLst>
              </p:cNvPr>
              <p:cNvSpPr txBox="1"/>
              <p:nvPr/>
            </p:nvSpPr>
            <p:spPr>
              <a:xfrm>
                <a:off x="6684587" y="3343068"/>
                <a:ext cx="640080" cy="17444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rgbClr val="B2164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Revoked</a:t>
                </a:r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4338A580-1BDB-294C-8902-23EA04C9D8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537152" y="2666923"/>
                <a:ext cx="1065761" cy="616004"/>
              </a:xfrm>
              <a:prstGeom prst="straightConnector1">
                <a:avLst/>
              </a:prstGeom>
              <a:ln w="1905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F3D6F200-504D-7C43-A9F4-42E09E75AE6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1280" y="2674798"/>
                <a:ext cx="211744" cy="902359"/>
              </a:xfrm>
              <a:prstGeom prst="straightConnector1">
                <a:avLst/>
              </a:prstGeom>
              <a:ln w="19050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DD4FFE3-3B59-5344-B779-788542BD7335}"/>
                </a:ext>
              </a:extLst>
            </p:cNvPr>
            <p:cNvGrpSpPr/>
            <p:nvPr/>
          </p:nvGrpSpPr>
          <p:grpSpPr>
            <a:xfrm>
              <a:off x="6434933" y="2032414"/>
              <a:ext cx="2003383" cy="576542"/>
              <a:chOff x="1524000" y="4594675"/>
              <a:chExt cx="3986414" cy="1425361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7748C0AB-AA94-154F-A310-2A07C51DF486}"/>
                  </a:ext>
                </a:extLst>
              </p:cNvPr>
              <p:cNvGrpSpPr/>
              <p:nvPr/>
            </p:nvGrpSpPr>
            <p:grpSpPr>
              <a:xfrm>
                <a:off x="1524000" y="4952999"/>
                <a:ext cx="1371600" cy="722655"/>
                <a:chOff x="1524000" y="4952999"/>
                <a:chExt cx="1371600" cy="722655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A79920A1-3631-8B4A-8409-89563CECAFB7}"/>
                    </a:ext>
                  </a:extLst>
                </p:cNvPr>
                <p:cNvSpPr/>
                <p:nvPr/>
              </p:nvSpPr>
              <p:spPr bwMode="auto">
                <a:xfrm>
                  <a:off x="1524000" y="4952999"/>
                  <a:ext cx="1371600" cy="722655"/>
                </a:xfrm>
                <a:prstGeom prst="ellipse">
                  <a:avLst/>
                </a:prstGeom>
                <a:solidFill>
                  <a:srgbClr val="D0AE11"/>
                </a:solidFill>
                <a:ln>
                  <a:solidFill>
                    <a:srgbClr val="D0AE1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9A2BDE9-326F-1F4D-B825-C65078E702DC}"/>
                    </a:ext>
                  </a:extLst>
                </p:cNvPr>
                <p:cNvSpPr/>
                <p:nvPr/>
              </p:nvSpPr>
              <p:spPr bwMode="auto">
                <a:xfrm>
                  <a:off x="1748271" y="5184867"/>
                  <a:ext cx="190500" cy="1524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008B6404-8E03-3446-AAFD-387B13324F4D}"/>
                    </a:ext>
                  </a:extLst>
                </p:cNvPr>
                <p:cNvSpPr/>
                <p:nvPr/>
              </p:nvSpPr>
              <p:spPr bwMode="auto">
                <a:xfrm>
                  <a:off x="2171700" y="5036606"/>
                  <a:ext cx="190500" cy="1524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9673D20A-D349-094A-8B65-2BA3A25D3AAD}"/>
                    </a:ext>
                  </a:extLst>
                </p:cNvPr>
                <p:cNvSpPr/>
                <p:nvPr/>
              </p:nvSpPr>
              <p:spPr bwMode="auto">
                <a:xfrm>
                  <a:off x="1970809" y="5426543"/>
                  <a:ext cx="190500" cy="1524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2502B24-AD93-3A4B-8371-E0EC93715FFA}"/>
                    </a:ext>
                  </a:extLst>
                </p:cNvPr>
                <p:cNvSpPr/>
                <p:nvPr/>
              </p:nvSpPr>
              <p:spPr bwMode="auto">
                <a:xfrm>
                  <a:off x="2352964" y="5314326"/>
                  <a:ext cx="190500" cy="15240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C68BC62B-6064-8A43-8C97-BA7FEF243142}"/>
                  </a:ext>
                </a:extLst>
              </p:cNvPr>
              <p:cNvGrpSpPr/>
              <p:nvPr/>
            </p:nvGrpSpPr>
            <p:grpSpPr>
              <a:xfrm>
                <a:off x="4138814" y="4955717"/>
                <a:ext cx="1371600" cy="722655"/>
                <a:chOff x="1524000" y="4952999"/>
                <a:chExt cx="1371600" cy="722655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1FF817D-6C82-B849-AC9C-73B814F129FA}"/>
                    </a:ext>
                  </a:extLst>
                </p:cNvPr>
                <p:cNvSpPr/>
                <p:nvPr/>
              </p:nvSpPr>
              <p:spPr bwMode="auto">
                <a:xfrm>
                  <a:off x="1524000" y="4952999"/>
                  <a:ext cx="1371600" cy="722655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D8F0BDAF-C179-9740-9650-AE93620913A2}"/>
                    </a:ext>
                  </a:extLst>
                </p:cNvPr>
                <p:cNvSpPr/>
                <p:nvPr/>
              </p:nvSpPr>
              <p:spPr bwMode="auto">
                <a:xfrm>
                  <a:off x="1748271" y="5184867"/>
                  <a:ext cx="190500" cy="1524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D3BB81E0-0853-9B4A-BD45-751AD6F4B552}"/>
                    </a:ext>
                  </a:extLst>
                </p:cNvPr>
                <p:cNvSpPr/>
                <p:nvPr/>
              </p:nvSpPr>
              <p:spPr bwMode="auto">
                <a:xfrm>
                  <a:off x="2171700" y="5036606"/>
                  <a:ext cx="190500" cy="1524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7DA2C57A-DFBE-C945-9EDA-FBC2DCFBCCF7}"/>
                    </a:ext>
                  </a:extLst>
                </p:cNvPr>
                <p:cNvSpPr/>
                <p:nvPr/>
              </p:nvSpPr>
              <p:spPr bwMode="auto">
                <a:xfrm>
                  <a:off x="1970809" y="5426543"/>
                  <a:ext cx="190500" cy="1524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6" name="Right Arrow 115">
                <a:extLst>
                  <a:ext uri="{FF2B5EF4-FFF2-40B4-BE49-F238E27FC236}">
                    <a16:creationId xmlns:a16="http://schemas.microsoft.com/office/drawing/2014/main" id="{F7BB07B1-0822-8C4E-B678-6727789CA799}"/>
                  </a:ext>
                </a:extLst>
              </p:cNvPr>
              <p:cNvSpPr/>
              <p:nvPr/>
            </p:nvSpPr>
            <p:spPr bwMode="auto">
              <a:xfrm>
                <a:off x="2958811" y="5036607"/>
                <a:ext cx="1093412" cy="506350"/>
              </a:xfrm>
              <a:prstGeom prst="rightArrow">
                <a:avLst/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B864CAF-0ACC-F044-AE14-548A4F2C0BA3}"/>
                  </a:ext>
                </a:extLst>
              </p:cNvPr>
              <p:cNvSpPr txBox="1"/>
              <p:nvPr/>
            </p:nvSpPr>
            <p:spPr>
              <a:xfrm>
                <a:off x="2201720" y="4594675"/>
                <a:ext cx="2574404" cy="33310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800" b="1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 Recovery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EBDC0F2-B4E1-AA4F-AAF2-94CB27694974}"/>
                  </a:ext>
                </a:extLst>
              </p:cNvPr>
              <p:cNvSpPr txBox="1"/>
              <p:nvPr/>
            </p:nvSpPr>
            <p:spPr>
              <a:xfrm>
                <a:off x="1794906" y="5686934"/>
                <a:ext cx="3421220" cy="333102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en-US" sz="800" b="1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MPI_COMM_SHRINK()</a:t>
                </a: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461562B-9334-2D43-B350-CCC942452A33}"/>
              </a:ext>
            </a:extLst>
          </p:cNvPr>
          <p:cNvGrpSpPr/>
          <p:nvPr/>
        </p:nvGrpSpPr>
        <p:grpSpPr>
          <a:xfrm>
            <a:off x="302442" y="1759890"/>
            <a:ext cx="4135982" cy="2715106"/>
            <a:chOff x="508608" y="1787379"/>
            <a:chExt cx="4135982" cy="2715106"/>
          </a:xfrm>
        </p:grpSpPr>
        <p:sp>
          <p:nvSpPr>
            <p:cNvPr id="223" name="Right Arrow 222">
              <a:extLst>
                <a:ext uri="{FF2B5EF4-FFF2-40B4-BE49-F238E27FC236}">
                  <a16:creationId xmlns:a16="http://schemas.microsoft.com/office/drawing/2014/main" id="{310C7A3D-520A-5F41-BA1A-50D36EC5E137}"/>
                </a:ext>
              </a:extLst>
            </p:cNvPr>
            <p:cNvSpPr/>
            <p:nvPr/>
          </p:nvSpPr>
          <p:spPr>
            <a:xfrm>
              <a:off x="2016481" y="2313870"/>
              <a:ext cx="1002094" cy="660203"/>
            </a:xfrm>
            <a:prstGeom prst="rightArrow">
              <a:avLst>
                <a:gd name="adj1" fmla="val 50000"/>
                <a:gd name="adj2" fmla="val 37542"/>
              </a:avLst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MPI_ERRORS_ARE_FATAL</a:t>
              </a: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0DF5A1D-9100-044D-8D7E-02268093DDB2}"/>
                </a:ext>
              </a:extLst>
            </p:cNvPr>
            <p:cNvGrpSpPr/>
            <p:nvPr/>
          </p:nvGrpSpPr>
          <p:grpSpPr>
            <a:xfrm>
              <a:off x="3047988" y="1787379"/>
              <a:ext cx="1583708" cy="1385482"/>
              <a:chOff x="4218885" y="3085767"/>
              <a:chExt cx="1583708" cy="1385482"/>
            </a:xfrm>
          </p:grpSpPr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A975F277-4C70-AE4D-83A5-AD84AFE9C268}"/>
                  </a:ext>
                </a:extLst>
              </p:cNvPr>
              <p:cNvGrpSpPr/>
              <p:nvPr/>
            </p:nvGrpSpPr>
            <p:grpSpPr>
              <a:xfrm>
                <a:off x="4248113" y="3373969"/>
                <a:ext cx="1554480" cy="1097280"/>
                <a:chOff x="838199" y="3041146"/>
                <a:chExt cx="2793625" cy="2595529"/>
              </a:xfrm>
            </p:grpSpPr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E51C1D24-9438-224E-98A0-7D6DF84A8681}"/>
                    </a:ext>
                  </a:extLst>
                </p:cNvPr>
                <p:cNvSpPr/>
                <p:nvPr/>
              </p:nvSpPr>
              <p:spPr>
                <a:xfrm>
                  <a:off x="838199" y="3041146"/>
                  <a:ext cx="2793625" cy="259552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D7B766F-68F9-6643-992F-C2A515B182DC}"/>
                    </a:ext>
                  </a:extLst>
                </p:cNvPr>
                <p:cNvSpPr/>
                <p:nvPr/>
              </p:nvSpPr>
              <p:spPr>
                <a:xfrm>
                  <a:off x="2257188" y="3565676"/>
                  <a:ext cx="1265348" cy="151405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23E17DA3-6FEB-A140-87C2-C484909BFB1B}"/>
                    </a:ext>
                  </a:extLst>
                </p:cNvPr>
                <p:cNvSpPr txBox="1"/>
                <p:nvPr/>
              </p:nvSpPr>
              <p:spPr>
                <a:xfrm>
                  <a:off x="1214652" y="5039297"/>
                  <a:ext cx="2233772" cy="509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MPI_COMM_WORLD</a:t>
                  </a: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DFFFDDAC-ABEF-8341-9BE0-442D4B1D8676}"/>
                    </a:ext>
                  </a:extLst>
                </p:cNvPr>
                <p:cNvSpPr txBox="1"/>
                <p:nvPr/>
              </p:nvSpPr>
              <p:spPr>
                <a:xfrm>
                  <a:off x="2449310" y="4294090"/>
                  <a:ext cx="969552" cy="800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NEW_COMM</a:t>
                  </a: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ADC6F46D-FC2F-2343-9D93-BD82C1F26B77}"/>
                    </a:ext>
                  </a:extLst>
                </p:cNvPr>
                <p:cNvSpPr/>
                <p:nvPr/>
              </p:nvSpPr>
              <p:spPr>
                <a:xfrm>
                  <a:off x="1009444" y="3883643"/>
                  <a:ext cx="361528" cy="34607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ABD67D71-E514-2444-BFB2-DC73AF739859}"/>
                    </a:ext>
                  </a:extLst>
                </p:cNvPr>
                <p:cNvSpPr/>
                <p:nvPr/>
              </p:nvSpPr>
              <p:spPr>
                <a:xfrm>
                  <a:off x="1748933" y="3883645"/>
                  <a:ext cx="361528" cy="34607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CB353293-BDA7-2B47-B873-D69C893100C5}"/>
                    </a:ext>
                  </a:extLst>
                </p:cNvPr>
                <p:cNvSpPr/>
                <p:nvPr/>
              </p:nvSpPr>
              <p:spPr>
                <a:xfrm>
                  <a:off x="1009444" y="4633656"/>
                  <a:ext cx="361528" cy="34607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4D85CA4E-3000-2B4D-857D-EA9C03C9A760}"/>
                    </a:ext>
                  </a:extLst>
                </p:cNvPr>
                <p:cNvSpPr/>
                <p:nvPr/>
              </p:nvSpPr>
              <p:spPr>
                <a:xfrm>
                  <a:off x="1748933" y="4630647"/>
                  <a:ext cx="361528" cy="34607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5AB0A27D-9DBA-1B44-A8B0-080E1D1BF744}"/>
                    </a:ext>
                  </a:extLst>
                </p:cNvPr>
                <p:cNvSpPr/>
                <p:nvPr/>
              </p:nvSpPr>
              <p:spPr>
                <a:xfrm>
                  <a:off x="2539581" y="4062629"/>
                  <a:ext cx="361528" cy="34607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193DA1AF-787D-A24F-8AD5-14B16C4DBB5E}"/>
                    </a:ext>
                  </a:extLst>
                </p:cNvPr>
                <p:cNvSpPr/>
                <p:nvPr/>
              </p:nvSpPr>
              <p:spPr>
                <a:xfrm>
                  <a:off x="3063580" y="4062629"/>
                  <a:ext cx="361528" cy="34607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62718BA-A880-0241-BAFA-0467B820046C}"/>
                  </a:ext>
                </a:extLst>
              </p:cNvPr>
              <p:cNvSpPr txBox="1"/>
              <p:nvPr/>
            </p:nvSpPr>
            <p:spPr>
              <a:xfrm>
                <a:off x="4218885" y="3085767"/>
                <a:ext cx="14927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Causes aborts everywhere</a:t>
                </a:r>
              </a:p>
            </p:txBody>
          </p: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FA247A13-7DC3-1B46-AA9D-BD17AAD14452}"/>
                  </a:ext>
                </a:extLst>
              </p:cNvPr>
              <p:cNvCxnSpPr>
                <a:cxnSpLocks/>
                <a:stCxn id="272" idx="2"/>
                <a:endCxn id="285" idx="0"/>
              </p:cNvCxnSpPr>
              <p:nvPr/>
            </p:nvCxnSpPr>
            <p:spPr>
              <a:xfrm flipH="1">
                <a:off x="4443984" y="3301211"/>
                <a:ext cx="521259" cy="746004"/>
              </a:xfrm>
              <a:prstGeom prst="straightConnector1">
                <a:avLst/>
              </a:prstGeom>
              <a:noFill/>
              <a:ln w="508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92639739-4FF4-0543-8C96-234A20D5A27C}"/>
                  </a:ext>
                </a:extLst>
              </p:cNvPr>
              <p:cNvCxnSpPr>
                <a:cxnSpLocks/>
                <a:stCxn id="272" idx="2"/>
                <a:endCxn id="283" idx="7"/>
              </p:cNvCxnSpPr>
              <p:nvPr/>
            </p:nvCxnSpPr>
            <p:spPr>
              <a:xfrm flipH="1">
                <a:off x="4515108" y="3301211"/>
                <a:ext cx="450135" cy="450356"/>
              </a:xfrm>
              <a:prstGeom prst="straightConnector1">
                <a:avLst/>
              </a:prstGeom>
              <a:noFill/>
              <a:ln w="508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1107F1CF-0989-7A45-8402-A127BD9D0E5C}"/>
                  </a:ext>
                </a:extLst>
              </p:cNvPr>
              <p:cNvCxnSpPr>
                <a:cxnSpLocks/>
                <a:stCxn id="272" idx="2"/>
                <a:endCxn id="284" idx="7"/>
              </p:cNvCxnSpPr>
              <p:nvPr/>
            </p:nvCxnSpPr>
            <p:spPr>
              <a:xfrm flipH="1">
                <a:off x="4926588" y="3301211"/>
                <a:ext cx="38655" cy="450357"/>
              </a:xfrm>
              <a:prstGeom prst="straightConnector1">
                <a:avLst/>
              </a:prstGeom>
              <a:noFill/>
              <a:ln w="508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A483385B-87B5-9944-9713-4A1D969AC3FF}"/>
                  </a:ext>
                </a:extLst>
              </p:cNvPr>
              <p:cNvCxnSpPr>
                <a:cxnSpLocks/>
                <a:stCxn id="272" idx="2"/>
                <a:endCxn id="286" idx="7"/>
              </p:cNvCxnSpPr>
              <p:nvPr/>
            </p:nvCxnSpPr>
            <p:spPr>
              <a:xfrm flipH="1">
                <a:off x="4926588" y="3301211"/>
                <a:ext cx="38655" cy="766158"/>
              </a:xfrm>
              <a:prstGeom prst="straightConnector1">
                <a:avLst/>
              </a:prstGeom>
              <a:noFill/>
              <a:ln w="508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EEF95A63-EF7D-2343-85CD-4FB5DD7A0E10}"/>
                  </a:ext>
                </a:extLst>
              </p:cNvPr>
              <p:cNvCxnSpPr>
                <a:cxnSpLocks/>
                <a:stCxn id="272" idx="2"/>
                <a:endCxn id="287" idx="0"/>
              </p:cNvCxnSpPr>
              <p:nvPr/>
            </p:nvCxnSpPr>
            <p:spPr>
              <a:xfrm>
                <a:off x="4965243" y="3301211"/>
                <a:ext cx="330168" cy="504598"/>
              </a:xfrm>
              <a:prstGeom prst="straightConnector1">
                <a:avLst/>
              </a:prstGeom>
              <a:noFill/>
              <a:ln w="508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CB172CED-59CA-2A41-8BDE-A863A4EBF4EA}"/>
                  </a:ext>
                </a:extLst>
              </p:cNvPr>
              <p:cNvCxnSpPr>
                <a:cxnSpLocks/>
                <a:stCxn id="272" idx="2"/>
                <a:endCxn id="288" idx="0"/>
              </p:cNvCxnSpPr>
              <p:nvPr/>
            </p:nvCxnSpPr>
            <p:spPr>
              <a:xfrm>
                <a:off x="4965243" y="3301211"/>
                <a:ext cx="621741" cy="504598"/>
              </a:xfrm>
              <a:prstGeom prst="straightConnector1">
                <a:avLst/>
              </a:prstGeom>
              <a:noFill/>
              <a:ln w="508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1179041-BC26-2C4A-84A9-9DE4CF7A1D6F}"/>
                </a:ext>
              </a:extLst>
            </p:cNvPr>
            <p:cNvGrpSpPr/>
            <p:nvPr/>
          </p:nvGrpSpPr>
          <p:grpSpPr>
            <a:xfrm>
              <a:off x="522337" y="1867170"/>
              <a:ext cx="1718327" cy="1345159"/>
              <a:chOff x="522337" y="1867170"/>
              <a:chExt cx="1718327" cy="1345159"/>
            </a:xfrm>
          </p:grpSpPr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FFFC0DC-5273-7A42-9101-323595609F2E}"/>
                  </a:ext>
                </a:extLst>
              </p:cNvPr>
              <p:cNvSpPr txBox="1"/>
              <p:nvPr/>
            </p:nvSpPr>
            <p:spPr>
              <a:xfrm>
                <a:off x="1542391" y="1867170"/>
                <a:ext cx="6982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Error here</a:t>
                </a:r>
              </a:p>
            </p:txBody>
          </p: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557138A7-5515-3E47-8CC8-2D5B7549056D}"/>
                  </a:ext>
                </a:extLst>
              </p:cNvPr>
              <p:cNvGrpSpPr/>
              <p:nvPr/>
            </p:nvGrpSpPr>
            <p:grpSpPr>
              <a:xfrm>
                <a:off x="522337" y="2045432"/>
                <a:ext cx="1463040" cy="1166897"/>
                <a:chOff x="233163" y="3492405"/>
                <a:chExt cx="1463040" cy="1166897"/>
              </a:xfrm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366E9041-B87B-BE40-A292-FB716B6D15B2}"/>
                    </a:ext>
                  </a:extLst>
                </p:cNvPr>
                <p:cNvGrpSpPr/>
                <p:nvPr/>
              </p:nvGrpSpPr>
              <p:grpSpPr>
                <a:xfrm>
                  <a:off x="233163" y="3562022"/>
                  <a:ext cx="1463040" cy="1097280"/>
                  <a:chOff x="838200" y="3490072"/>
                  <a:chExt cx="2629295" cy="2595527"/>
                </a:xfrm>
              </p:grpSpPr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3C4C8790-58A9-464E-A3D8-52719778AC61}"/>
                      </a:ext>
                    </a:extLst>
                  </p:cNvPr>
                  <p:cNvSpPr/>
                  <p:nvPr/>
                </p:nvSpPr>
                <p:spPr>
                  <a:xfrm>
                    <a:off x="838200" y="3490072"/>
                    <a:ext cx="2629295" cy="2595527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7150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A8737D03-281C-564B-BFBF-6CC6616F1879}"/>
                      </a:ext>
                    </a:extLst>
                  </p:cNvPr>
                  <p:cNvSpPr/>
                  <p:nvPr/>
                </p:nvSpPr>
                <p:spPr>
                  <a:xfrm>
                    <a:off x="2099938" y="3877662"/>
                    <a:ext cx="1270664" cy="1514057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715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34B86D8F-A66A-AD43-862C-DCC7448A3300}"/>
                      </a:ext>
                    </a:extLst>
                  </p:cNvPr>
                  <p:cNvSpPr txBox="1"/>
                  <p:nvPr/>
                </p:nvSpPr>
                <p:spPr>
                  <a:xfrm>
                    <a:off x="1166546" y="5401243"/>
                    <a:ext cx="2233772" cy="509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MPI_COMM_WORLD</a:t>
                    </a:r>
                  </a:p>
                </p:txBody>
              </p:sp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60E35034-E6D7-594A-873F-D14D10382C79}"/>
                      </a:ext>
                    </a:extLst>
                  </p:cNvPr>
                  <p:cNvSpPr txBox="1"/>
                  <p:nvPr/>
                </p:nvSpPr>
                <p:spPr>
                  <a:xfrm>
                    <a:off x="2257057" y="4615865"/>
                    <a:ext cx="963812" cy="800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NEW_COMM</a:t>
                    </a:r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EAB3DAB6-D940-3046-B171-07C20F964615}"/>
                      </a:ext>
                    </a:extLst>
                  </p:cNvPr>
                  <p:cNvSpPr/>
                  <p:nvPr/>
                </p:nvSpPr>
                <p:spPr>
                  <a:xfrm>
                    <a:off x="1017334" y="4264215"/>
                    <a:ext cx="361528" cy="346070"/>
                  </a:xfrm>
                  <a:prstGeom prst="ellipse">
                    <a:avLst/>
                  </a:prstGeom>
                  <a:solidFill>
                    <a:srgbClr val="A5A5A5"/>
                  </a:solidFill>
                  <a:ln w="12700" cap="flat" cmpd="sng" algn="ctr">
                    <a:solidFill>
                      <a:srgbClr val="A5A5A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A079FCE9-4847-C34D-9B65-504C40A51F0C}"/>
                      </a:ext>
                    </a:extLst>
                  </p:cNvPr>
                  <p:cNvSpPr/>
                  <p:nvPr/>
                </p:nvSpPr>
                <p:spPr>
                  <a:xfrm>
                    <a:off x="2312148" y="4222841"/>
                    <a:ext cx="361528" cy="34607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rgbClr val="A5A5A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260" name="Straight Arrow Connector 259">
                  <a:extLst>
                    <a:ext uri="{FF2B5EF4-FFF2-40B4-BE49-F238E27FC236}">
                      <a16:creationId xmlns:a16="http://schemas.microsoft.com/office/drawing/2014/main" id="{6D569BC8-979B-1F44-A6DE-8715B1BC31F1}"/>
                    </a:ext>
                  </a:extLst>
                </p:cNvPr>
                <p:cNvCxnSpPr>
                  <a:cxnSpLocks/>
                  <a:endCxn id="270" idx="7"/>
                </p:cNvCxnSpPr>
                <p:nvPr/>
              </p:nvCxnSpPr>
              <p:spPr>
                <a:xfrm flipH="1">
                  <a:off x="1225032" y="3492405"/>
                  <a:ext cx="356015" cy="400827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9A102667-F2D4-3E4C-9F47-38D8ACD0AFA5}"/>
                    </a:ext>
                  </a:extLst>
                </p:cNvPr>
                <p:cNvSpPr/>
                <p:nvPr/>
              </p:nvSpPr>
              <p:spPr>
                <a:xfrm>
                  <a:off x="666956" y="3882831"/>
                  <a:ext cx="201168" cy="146304"/>
                </a:xfrm>
                <a:prstGeom prst="ellipse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2D6815B8-0656-9D49-894E-33FCFB69C58A}"/>
                    </a:ext>
                  </a:extLst>
                </p:cNvPr>
                <p:cNvSpPr/>
                <p:nvPr/>
              </p:nvSpPr>
              <p:spPr>
                <a:xfrm>
                  <a:off x="328628" y="4126125"/>
                  <a:ext cx="201168" cy="146304"/>
                </a:xfrm>
                <a:prstGeom prst="ellipse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D37385F5-BFE4-EA4E-94CF-F8B50AB3B4F8}"/>
                    </a:ext>
                  </a:extLst>
                </p:cNvPr>
                <p:cNvSpPr/>
                <p:nvPr/>
              </p:nvSpPr>
              <p:spPr>
                <a:xfrm>
                  <a:off x="666956" y="4128948"/>
                  <a:ext cx="201168" cy="146304"/>
                </a:xfrm>
                <a:prstGeom prst="ellipse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D2FCC271-6AAF-984A-B584-E8332CC24308}"/>
                    </a:ext>
                  </a:extLst>
                </p:cNvPr>
                <p:cNvSpPr/>
                <p:nvPr/>
              </p:nvSpPr>
              <p:spPr>
                <a:xfrm>
                  <a:off x="1379879" y="3892766"/>
                  <a:ext cx="201168" cy="146304"/>
                </a:xfrm>
                <a:prstGeom prst="ellipse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6" name="Right Arrow 225">
              <a:extLst>
                <a:ext uri="{FF2B5EF4-FFF2-40B4-BE49-F238E27FC236}">
                  <a16:creationId xmlns:a16="http://schemas.microsoft.com/office/drawing/2014/main" id="{53E47621-1F5B-2F43-A512-9C3DAA1968A6}"/>
                </a:ext>
              </a:extLst>
            </p:cNvPr>
            <p:cNvSpPr/>
            <p:nvPr/>
          </p:nvSpPr>
          <p:spPr>
            <a:xfrm>
              <a:off x="2002148" y="3603804"/>
              <a:ext cx="1051560" cy="658368"/>
            </a:xfrm>
            <a:prstGeom prst="rightArrow">
              <a:avLst>
                <a:gd name="adj1" fmla="val 50000"/>
                <a:gd name="adj2" fmla="val 40034"/>
              </a:avLst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MPI_ERRORS_ABORT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E74CB12-D97D-DC40-B0A6-64B09CE19306}"/>
                </a:ext>
              </a:extLst>
            </p:cNvPr>
            <p:cNvGrpSpPr/>
            <p:nvPr/>
          </p:nvGrpSpPr>
          <p:grpSpPr>
            <a:xfrm>
              <a:off x="3090110" y="3397034"/>
              <a:ext cx="1554480" cy="1097280"/>
              <a:chOff x="233163" y="3570642"/>
              <a:chExt cx="1554480" cy="1097280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87690935-3E09-7046-8F47-3A0E7797A414}"/>
                  </a:ext>
                </a:extLst>
              </p:cNvPr>
              <p:cNvGrpSpPr/>
              <p:nvPr/>
            </p:nvGrpSpPr>
            <p:grpSpPr>
              <a:xfrm>
                <a:off x="233163" y="3570642"/>
                <a:ext cx="1554480" cy="1097280"/>
                <a:chOff x="838200" y="3510461"/>
                <a:chExt cx="2793626" cy="2595527"/>
              </a:xfrm>
            </p:grpSpPr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CECDC3FC-6D1D-314F-AB72-33FCBF9E3E99}"/>
                    </a:ext>
                  </a:extLst>
                </p:cNvPr>
                <p:cNvSpPr/>
                <p:nvPr/>
              </p:nvSpPr>
              <p:spPr>
                <a:xfrm>
                  <a:off x="838200" y="3510461"/>
                  <a:ext cx="2793626" cy="259552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2479DF28-AB4B-BA4A-91F7-3F411C500C35}"/>
                    </a:ext>
                  </a:extLst>
                </p:cNvPr>
                <p:cNvSpPr/>
                <p:nvPr/>
              </p:nvSpPr>
              <p:spPr>
                <a:xfrm>
                  <a:off x="2199536" y="3877662"/>
                  <a:ext cx="1270664" cy="151405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5715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7FAE2EC0-846A-2940-9326-E694BF1FCAF3}"/>
                    </a:ext>
                  </a:extLst>
                </p:cNvPr>
                <p:cNvSpPr txBox="1"/>
                <p:nvPr/>
              </p:nvSpPr>
              <p:spPr>
                <a:xfrm>
                  <a:off x="1266143" y="5401243"/>
                  <a:ext cx="2233772" cy="509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MPI_COMM_WORLD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917B5B50-913F-8748-8614-DE505BB619E6}"/>
                    </a:ext>
                  </a:extLst>
                </p:cNvPr>
                <p:cNvSpPr txBox="1"/>
                <p:nvPr/>
              </p:nvSpPr>
              <p:spPr>
                <a:xfrm>
                  <a:off x="2356655" y="4615865"/>
                  <a:ext cx="963813" cy="8008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NEW_COMM</a:t>
                  </a:r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A2115D6F-2CB2-C446-BB04-3A18FEA843A4}"/>
                    </a:ext>
                  </a:extLst>
                </p:cNvPr>
                <p:cNvSpPr/>
                <p:nvPr/>
              </p:nvSpPr>
              <p:spPr>
                <a:xfrm>
                  <a:off x="1116932" y="4264215"/>
                  <a:ext cx="361528" cy="346070"/>
                </a:xfrm>
                <a:prstGeom prst="ellipse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D7464918-40D9-8B49-A8C8-8F25EA2956EC}"/>
                    </a:ext>
                  </a:extLst>
                </p:cNvPr>
                <p:cNvSpPr/>
                <p:nvPr/>
              </p:nvSpPr>
              <p:spPr>
                <a:xfrm>
                  <a:off x="2411744" y="4386083"/>
                  <a:ext cx="361528" cy="346070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0D9D43CD-F73E-3A43-B1C2-B5FF7738C9E6}"/>
                  </a:ext>
                </a:extLst>
              </p:cNvPr>
              <p:cNvSpPr/>
              <p:nvPr/>
            </p:nvSpPr>
            <p:spPr>
              <a:xfrm>
                <a:off x="722376" y="3882831"/>
                <a:ext cx="201168" cy="146304"/>
              </a:xfrm>
              <a:prstGeom prst="ellipse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131CA945-0071-9B4D-BC60-24D18FCEA72C}"/>
                  </a:ext>
                </a:extLst>
              </p:cNvPr>
              <p:cNvSpPr/>
              <p:nvPr/>
            </p:nvSpPr>
            <p:spPr>
              <a:xfrm>
                <a:off x="384048" y="4126125"/>
                <a:ext cx="201168" cy="146304"/>
              </a:xfrm>
              <a:prstGeom prst="ellipse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0A6AE76-31D4-3F4C-9FC7-C466933785AB}"/>
                  </a:ext>
                </a:extLst>
              </p:cNvPr>
              <p:cNvSpPr/>
              <p:nvPr/>
            </p:nvSpPr>
            <p:spPr>
              <a:xfrm>
                <a:off x="722376" y="4128948"/>
                <a:ext cx="201168" cy="146304"/>
              </a:xfrm>
              <a:prstGeom prst="ellipse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842ED871-9BD0-1541-A987-D896AEC66C7F}"/>
                  </a:ext>
                </a:extLst>
              </p:cNvPr>
              <p:cNvSpPr/>
              <p:nvPr/>
            </p:nvSpPr>
            <p:spPr>
              <a:xfrm>
                <a:off x="1435299" y="3927272"/>
                <a:ext cx="201168" cy="146304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CF885D1-3656-6C49-BEA5-F3941BE020B6}"/>
                </a:ext>
              </a:extLst>
            </p:cNvPr>
            <p:cNvSpPr txBox="1"/>
            <p:nvPr/>
          </p:nvSpPr>
          <p:spPr>
            <a:xfrm>
              <a:off x="3229770" y="3164351"/>
              <a:ext cx="13821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Causes aborts only here</a:t>
              </a: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BDABC3FE-138C-874B-8663-FE69DFAFFEE7}"/>
                </a:ext>
              </a:extLst>
            </p:cNvPr>
            <p:cNvCxnSpPr>
              <a:cxnSpLocks/>
              <a:stCxn id="228" idx="2"/>
              <a:endCxn id="256" idx="0"/>
            </p:cNvCxnSpPr>
            <p:nvPr/>
          </p:nvCxnSpPr>
          <p:spPr>
            <a:xfrm>
              <a:off x="3920825" y="3379795"/>
              <a:ext cx="145449" cy="387415"/>
            </a:xfrm>
            <a:prstGeom prst="straightConnector1">
              <a:avLst/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345FBD56-D16A-F74F-8C48-FD2DD30641E0}"/>
                </a:ext>
              </a:extLst>
            </p:cNvPr>
            <p:cNvCxnSpPr>
              <a:cxnSpLocks/>
              <a:stCxn id="228" idx="2"/>
              <a:endCxn id="250" idx="0"/>
            </p:cNvCxnSpPr>
            <p:nvPr/>
          </p:nvCxnSpPr>
          <p:spPr>
            <a:xfrm>
              <a:off x="3920825" y="3379795"/>
              <a:ext cx="472005" cy="373869"/>
            </a:xfrm>
            <a:prstGeom prst="straightConnector1">
              <a:avLst/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3AF04FB6-BDB0-F244-AF36-8FEF18157597}"/>
                </a:ext>
              </a:extLst>
            </p:cNvPr>
            <p:cNvGrpSpPr/>
            <p:nvPr/>
          </p:nvGrpSpPr>
          <p:grpSpPr>
            <a:xfrm>
              <a:off x="508608" y="3157326"/>
              <a:ext cx="1718327" cy="1345159"/>
              <a:chOff x="522337" y="1867170"/>
              <a:chExt cx="1718327" cy="1345159"/>
            </a:xfrm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DFE95EB-E0A1-544E-947E-A3F7021609EF}"/>
                  </a:ext>
                </a:extLst>
              </p:cNvPr>
              <p:cNvSpPr txBox="1"/>
              <p:nvPr/>
            </p:nvSpPr>
            <p:spPr>
              <a:xfrm>
                <a:off x="1542391" y="1867170"/>
                <a:ext cx="6982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Error here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5B8A3630-EE66-3946-8160-6C691199B529}"/>
                  </a:ext>
                </a:extLst>
              </p:cNvPr>
              <p:cNvGrpSpPr/>
              <p:nvPr/>
            </p:nvGrpSpPr>
            <p:grpSpPr>
              <a:xfrm>
                <a:off x="522337" y="2093937"/>
                <a:ext cx="1463040" cy="1118392"/>
                <a:chOff x="233163" y="3540910"/>
                <a:chExt cx="1463040" cy="1118392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670E02D3-1F33-5A46-AD22-2B6CAA404A99}"/>
                    </a:ext>
                  </a:extLst>
                </p:cNvPr>
                <p:cNvGrpSpPr/>
                <p:nvPr/>
              </p:nvGrpSpPr>
              <p:grpSpPr>
                <a:xfrm>
                  <a:off x="233163" y="3562022"/>
                  <a:ext cx="1463040" cy="1097280"/>
                  <a:chOff x="838200" y="3490072"/>
                  <a:chExt cx="2629295" cy="2595527"/>
                </a:xfrm>
              </p:grpSpPr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3706B341-BBF0-4D4C-B0B6-8242232B4CEF}"/>
                      </a:ext>
                    </a:extLst>
                  </p:cNvPr>
                  <p:cNvSpPr/>
                  <p:nvPr/>
                </p:nvSpPr>
                <p:spPr>
                  <a:xfrm>
                    <a:off x="838200" y="3490072"/>
                    <a:ext cx="2629295" cy="2595527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7150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1" name="Oval 240">
                    <a:extLst>
                      <a:ext uri="{FF2B5EF4-FFF2-40B4-BE49-F238E27FC236}">
                        <a16:creationId xmlns:a16="http://schemas.microsoft.com/office/drawing/2014/main" id="{84C689EE-DCC1-DC4F-93FF-0D7C008A4D67}"/>
                      </a:ext>
                    </a:extLst>
                  </p:cNvPr>
                  <p:cNvSpPr/>
                  <p:nvPr/>
                </p:nvSpPr>
                <p:spPr>
                  <a:xfrm>
                    <a:off x="2099938" y="3877662"/>
                    <a:ext cx="1270664" cy="1514057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7150" cap="flat" cmpd="sng" algn="ctr">
                    <a:solidFill>
                      <a:srgbClr val="70AD47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A65E4FD7-8412-2B4E-BE24-76C2C12CEF92}"/>
                      </a:ext>
                    </a:extLst>
                  </p:cNvPr>
                  <p:cNvSpPr txBox="1"/>
                  <p:nvPr/>
                </p:nvSpPr>
                <p:spPr>
                  <a:xfrm>
                    <a:off x="1166546" y="5401243"/>
                    <a:ext cx="2233772" cy="509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MPI_COMM_WORLD</a:t>
                    </a:r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D05D7109-6FE9-9442-B717-11EFFAE76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257057" y="4615865"/>
                    <a:ext cx="963812" cy="800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NEW_COMM</a:t>
                    </a:r>
                  </a:p>
                </p:txBody>
              </p:sp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7312CCA0-5AAD-B54D-A6A6-F6AB7464F395}"/>
                      </a:ext>
                    </a:extLst>
                  </p:cNvPr>
                  <p:cNvSpPr/>
                  <p:nvPr/>
                </p:nvSpPr>
                <p:spPr>
                  <a:xfrm>
                    <a:off x="1017334" y="4264215"/>
                    <a:ext cx="361528" cy="346070"/>
                  </a:xfrm>
                  <a:prstGeom prst="ellipse">
                    <a:avLst/>
                  </a:prstGeom>
                  <a:solidFill>
                    <a:srgbClr val="A5A5A5"/>
                  </a:solidFill>
                  <a:ln w="12700" cap="flat" cmpd="sng" algn="ctr">
                    <a:solidFill>
                      <a:srgbClr val="A5A5A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4C399158-6D71-934F-A303-AB8890B757C4}"/>
                      </a:ext>
                    </a:extLst>
                  </p:cNvPr>
                  <p:cNvSpPr/>
                  <p:nvPr/>
                </p:nvSpPr>
                <p:spPr>
                  <a:xfrm>
                    <a:off x="2312148" y="4222841"/>
                    <a:ext cx="361528" cy="34607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rgbClr val="A5A5A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FD027BDA-3C6E-A346-97E8-4DBDD732D127}"/>
                    </a:ext>
                  </a:extLst>
                </p:cNvPr>
                <p:cNvCxnSpPr>
                  <a:cxnSpLocks/>
                  <a:endCxn id="245" idx="7"/>
                </p:cNvCxnSpPr>
                <p:nvPr/>
              </p:nvCxnSpPr>
              <p:spPr>
                <a:xfrm flipH="1">
                  <a:off x="1225032" y="3540910"/>
                  <a:ext cx="389954" cy="352322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BF3A9289-2EC4-1E47-86A2-8A7308AA962E}"/>
                    </a:ext>
                  </a:extLst>
                </p:cNvPr>
                <p:cNvSpPr/>
                <p:nvPr/>
              </p:nvSpPr>
              <p:spPr>
                <a:xfrm>
                  <a:off x="666956" y="3882831"/>
                  <a:ext cx="201168" cy="146304"/>
                </a:xfrm>
                <a:prstGeom prst="ellipse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357A35F5-F2A9-BF41-AD4A-4C62F378BEDB}"/>
                    </a:ext>
                  </a:extLst>
                </p:cNvPr>
                <p:cNvSpPr/>
                <p:nvPr/>
              </p:nvSpPr>
              <p:spPr>
                <a:xfrm>
                  <a:off x="328628" y="4126125"/>
                  <a:ext cx="201168" cy="146304"/>
                </a:xfrm>
                <a:prstGeom prst="ellipse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DA69675B-1DBB-FA46-8550-6682BC09AF4F}"/>
                    </a:ext>
                  </a:extLst>
                </p:cNvPr>
                <p:cNvSpPr/>
                <p:nvPr/>
              </p:nvSpPr>
              <p:spPr>
                <a:xfrm>
                  <a:off x="666956" y="4128948"/>
                  <a:ext cx="201168" cy="146304"/>
                </a:xfrm>
                <a:prstGeom prst="ellipse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223BDE45-D028-7E4B-B9D9-887A724EEFBA}"/>
                    </a:ext>
                  </a:extLst>
                </p:cNvPr>
                <p:cNvSpPr/>
                <p:nvPr/>
              </p:nvSpPr>
              <p:spPr>
                <a:xfrm>
                  <a:off x="1379879" y="3892766"/>
                  <a:ext cx="201168" cy="146304"/>
                </a:xfrm>
                <a:prstGeom prst="ellipse">
                  <a:avLst/>
                </a:pr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1806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76BA-C6A6-D74F-BE08-0436A93B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60317"/>
            <a:ext cx="7886700" cy="743238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Persistence Collective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8845A-8457-A049-B01E-87B92F068747}"/>
              </a:ext>
            </a:extLst>
          </p:cNvPr>
          <p:cNvSpPr txBox="1"/>
          <p:nvPr/>
        </p:nvSpPr>
        <p:spPr>
          <a:xfrm>
            <a:off x="4890665" y="4619875"/>
            <a:ext cx="3657600" cy="18293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MPI_Bcast_init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bufA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rowcomm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req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[0]);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MPI_Reduce_init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bufB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colcomm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req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[1]);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for (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&lt; MAXITER;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++) {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   compute(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bufA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MPI_Start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req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[0]);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   compute(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bufB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MPI_Start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req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[1]);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MPI_Waitall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(2,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req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4BCED-A2C8-7443-AB8E-813E38EDFBB4}"/>
              </a:ext>
            </a:extLst>
          </p:cNvPr>
          <p:cNvSpPr txBox="1"/>
          <p:nvPr/>
        </p:nvSpPr>
        <p:spPr>
          <a:xfrm>
            <a:off x="834991" y="4241926"/>
            <a:ext cx="298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C00000"/>
                </a:solidFill>
                <a:latin typeface="Calibri"/>
                <a:cs typeface=""/>
              </a:rPr>
              <a:t>Nonblocking</a:t>
            </a:r>
            <a:r>
              <a:rPr lang="en-US" b="1" i="1" dirty="0">
                <a:solidFill>
                  <a:srgbClr val="C00000"/>
                </a:solidFill>
                <a:latin typeface="Calibri"/>
                <a:cs typeface=""/>
              </a:rPr>
              <a:t> collectives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176C8-B7AF-1249-B7CE-4CE47AB3EBA4}"/>
              </a:ext>
            </a:extLst>
          </p:cNvPr>
          <p:cNvSpPr txBox="1"/>
          <p:nvPr/>
        </p:nvSpPr>
        <p:spPr>
          <a:xfrm>
            <a:off x="5291434" y="4242816"/>
            <a:ext cx="263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rgbClr val="C00000"/>
                </a:solidFill>
                <a:latin typeface="Calibri"/>
                <a:cs typeface=""/>
              </a:rPr>
              <a:t>Persistent collectives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F8182-59E8-BF4D-A5D5-15F3B3317A6B}"/>
              </a:ext>
            </a:extLst>
          </p:cNvPr>
          <p:cNvSpPr txBox="1"/>
          <p:nvPr/>
        </p:nvSpPr>
        <p:spPr>
          <a:xfrm>
            <a:off x="505700" y="4644596"/>
            <a:ext cx="36576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for (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&lt; MAXITER;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++) {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   compute(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bufA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MPI_Ibcast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bufA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rowcomm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req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[0]);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   compute(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bufB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MPI_Ireduce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bufB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colcomm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req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[1]);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MPI_Waitall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(2, </a:t>
            </a:r>
            <a:r>
              <a:rPr lang="en-US" sz="1050" b="1" dirty="0" err="1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req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D2D2D2">
                    <a:lumMod val="10000"/>
                  </a:srgbClr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894420-C766-4F44-B84D-72231B36C9DC}"/>
              </a:ext>
            </a:extLst>
          </p:cNvPr>
          <p:cNvSpPr txBox="1">
            <a:spLocks/>
          </p:cNvSpPr>
          <p:nvPr/>
        </p:nvSpPr>
        <p:spPr>
          <a:xfrm>
            <a:off x="228600" y="790261"/>
            <a:ext cx="8229600" cy="33823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Mirror regular nonblocking collective operations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For each nonblocking MPI collective, add a persistent variant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For every MPI_I&lt;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coll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&gt;, add MPI_&lt;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coll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&gt;_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init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Parameters are identical to the corresponding nonblocking variant – plus additional MPI_INFO parameter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All arguments “fixed” for subsequent uses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Persistent collective operations cannot be matched with blocking or nonblocking collective calls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Has been voted in to Standard by the Forum</a:t>
            </a:r>
          </a:p>
        </p:txBody>
      </p:sp>
    </p:spTree>
    <p:extLst>
      <p:ext uri="{BB962C8B-B14F-4D97-AF65-F5344CB8AC3E}">
        <p14:creationId xmlns:p14="http://schemas.microsoft.com/office/powerpoint/2010/main" val="242474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E008-DA73-8D4E-9BCE-90C3198B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64008"/>
            <a:ext cx="7886700" cy="701674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Remote Memory Access (RMA)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2DD708-45C0-7143-9586-E0DDB6FDBDE1}"/>
              </a:ext>
            </a:extLst>
          </p:cNvPr>
          <p:cNvSpPr txBox="1">
            <a:spLocks/>
          </p:cNvSpPr>
          <p:nvPr/>
        </p:nvSpPr>
        <p:spPr>
          <a:xfrm>
            <a:off x="228600" y="671958"/>
            <a:ext cx="8242469" cy="54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MPI Generalized Atomics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C5C378-8035-4849-AB18-18D768D0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08839"/>
            <a:ext cx="8975683" cy="17050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MPI-3 atomic operations are, in some cases, restrictive and are not precisely defined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800" b="1" dirty="0"/>
              <a:t>Two proposals</a:t>
            </a:r>
            <a:r>
              <a:rPr lang="en-US" sz="1800" dirty="0"/>
              <a:t>: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600" dirty="0"/>
              <a:t>Clarify what operations are atomic and what are not (minor change)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600" dirty="0"/>
              <a:t>Allow for generality of atomic operations with room for performance optimization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800" b="1" dirty="0"/>
              <a:t>Generality</a:t>
            </a:r>
            <a:r>
              <a:rPr lang="en-US" sz="1800" dirty="0"/>
              <a:t>: Ability for different atomic operations to be issued on the same target location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800" b="1" dirty="0"/>
              <a:t>Performance</a:t>
            </a:r>
            <a:r>
              <a:rPr lang="en-US" sz="1800" dirty="0"/>
              <a:t>: Additional info hints to restrict what the user will use (e.g., only CAS, only FOP, only basic datatypes)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1210C8-F795-B841-AF89-FC8AB8A65BC8}"/>
              </a:ext>
            </a:extLst>
          </p:cNvPr>
          <p:cNvSpPr txBox="1">
            <a:spLocks/>
          </p:cNvSpPr>
          <p:nvPr/>
        </p:nvSpPr>
        <p:spPr>
          <a:xfrm>
            <a:off x="228600" y="2831899"/>
            <a:ext cx="8242469" cy="54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Neighborhood Communication in MPI RMA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A4AB65-9549-CD45-9FA5-D3B9E12A1C76}"/>
              </a:ext>
            </a:extLst>
          </p:cNvPr>
          <p:cNvSpPr txBox="1">
            <a:spLocks/>
          </p:cNvSpPr>
          <p:nvPr/>
        </p:nvSpPr>
        <p:spPr>
          <a:xfrm>
            <a:off x="228600" y="3268155"/>
            <a:ext cx="8962816" cy="1953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MPI-3 defined 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neighborhood collectives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as a process only communicates with its neighbors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Neighborhood RMA is a generalization of that concept to allow RMA to neighboring processes</a:t>
            </a:r>
          </a:p>
          <a:p>
            <a:pPr lvl="1">
              <a:spcBef>
                <a:spcPts val="0"/>
              </a:spcBef>
              <a:buFont typeface="Helvetica" pitchFamily="2" charset="0"/>
              <a:buChar char="−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Allows MPI implementations to optimize state that is internally managed</a:t>
            </a:r>
          </a:p>
          <a:p>
            <a:pPr lvl="1">
              <a:spcBef>
                <a:spcPts val="0"/>
              </a:spcBef>
              <a:buFont typeface="Helvetica" pitchFamily="2" charset="0"/>
              <a:buChar char="−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Primarily an optimization for memory usage (e.g., MPI does not need to store information about non-neighbor processes)</a:t>
            </a:r>
          </a:p>
          <a:p>
            <a:pPr lvl="2">
              <a:spcBef>
                <a:spcPts val="0"/>
              </a:spcBef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Can also improve performance in some rare cases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17D378-47E2-774B-92A5-D082A43D460B}"/>
              </a:ext>
            </a:extLst>
          </p:cNvPr>
          <p:cNvSpPr txBox="1">
            <a:spLocks/>
          </p:cNvSpPr>
          <p:nvPr/>
        </p:nvSpPr>
        <p:spPr>
          <a:xfrm>
            <a:off x="228600" y="5337091"/>
            <a:ext cx="8962815" cy="1344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In passive target mode, notifying the target that data has been transmitted is currently inefficient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Two proposals for target notification: 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1) Notification on PUT/GET  2) Notification on Flush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Idea is to notify the target when the data has been deposited into the target public memory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E7203F-1D02-5846-897F-FCC6691E2ED1}"/>
              </a:ext>
            </a:extLst>
          </p:cNvPr>
          <p:cNvSpPr txBox="1">
            <a:spLocks/>
          </p:cNvSpPr>
          <p:nvPr/>
        </p:nvSpPr>
        <p:spPr>
          <a:xfrm>
            <a:off x="228600" y="4920715"/>
            <a:ext cx="8242469" cy="54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RMA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43494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D95E-A0D7-BD4B-B0A3-157EB423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82" y="60317"/>
            <a:ext cx="7886700" cy="660110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MPI Tools – Events Interface</a:t>
            </a:r>
            <a:endParaRPr lang="en-US" b="1" dirty="0">
              <a:cs typeface="Calibri" panose="020F0502020204030204" pitchFamily="34" charset="0"/>
            </a:endParaRPr>
          </a:p>
        </p:txBody>
      </p:sp>
      <p:sp>
        <p:nvSpPr>
          <p:cNvPr id="236" name="Content Placeholder 2">
            <a:extLst>
              <a:ext uri="{FF2B5EF4-FFF2-40B4-BE49-F238E27FC236}">
                <a16:creationId xmlns:a16="http://schemas.microsoft.com/office/drawing/2014/main" id="{34FC44BB-A6D2-9B48-86B3-2019C0AF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834316"/>
            <a:ext cx="8242469" cy="156335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Proto-type implemented in Open MPI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800" dirty="0" err="1"/>
              <a:t>EuroMPI</a:t>
            </a:r>
            <a:r>
              <a:rPr lang="en-US" sz="1800" dirty="0"/>
              <a:t> 2018 paper: </a:t>
            </a:r>
            <a:r>
              <a:rPr lang="en-US" sz="1800" dirty="0" err="1"/>
              <a:t>Hermanns</a:t>
            </a:r>
            <a:r>
              <a:rPr lang="en-US" sz="1800" dirty="0"/>
              <a:t> et al., Enabling callback-driven runtime introspection via MPI_T</a:t>
            </a:r>
          </a:p>
        </p:txBody>
      </p:sp>
      <p:sp>
        <p:nvSpPr>
          <p:cNvPr id="237" name="Content Placeholder 2">
            <a:extLst>
              <a:ext uri="{FF2B5EF4-FFF2-40B4-BE49-F238E27FC236}">
                <a16:creationId xmlns:a16="http://schemas.microsoft.com/office/drawing/2014/main" id="{FDDFE7B6-2C51-944A-BDB0-CA8B93C5FFD5}"/>
              </a:ext>
            </a:extLst>
          </p:cNvPr>
          <p:cNvSpPr txBox="1">
            <a:spLocks/>
          </p:cNvSpPr>
          <p:nvPr/>
        </p:nvSpPr>
        <p:spPr>
          <a:xfrm>
            <a:off x="228599" y="1075718"/>
            <a:ext cx="7977249" cy="2667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Interface for tools to get notification of events occurring within an MPI implementation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No events defined explicitly in the standard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MPI implementation decides which events exposed through to MPI_T events interface and when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Callback interface used to notifies tools of an event occurrence</a:t>
            </a:r>
          </a:p>
        </p:txBody>
      </p:sp>
      <p:sp>
        <p:nvSpPr>
          <p:cNvPr id="355" name="Title 1">
            <a:extLst>
              <a:ext uri="{FF2B5EF4-FFF2-40B4-BE49-F238E27FC236}">
                <a16:creationId xmlns:a16="http://schemas.microsoft.com/office/drawing/2014/main" id="{24FC1BB0-24C9-0048-930B-11EEAA32ECEC}"/>
              </a:ext>
            </a:extLst>
          </p:cNvPr>
          <p:cNvSpPr txBox="1">
            <a:spLocks/>
          </p:cNvSpPr>
          <p:nvPr/>
        </p:nvSpPr>
        <p:spPr>
          <a:xfrm>
            <a:off x="228600" y="648713"/>
            <a:ext cx="8242469" cy="54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MPI_T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BB9C1-4762-7E42-BA4A-D295C293C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7" y="2677606"/>
            <a:ext cx="7282054" cy="20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9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D95E-A0D7-BD4B-B0A3-157EB423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82" y="60317"/>
            <a:ext cx="7886700" cy="660110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MPI Sessions – </a:t>
            </a:r>
            <a:endParaRPr lang="en-US" b="1" dirty="0">
              <a:cs typeface="Calibri" panose="020F0502020204030204" pitchFamily="34" charset="0"/>
            </a:endParaRPr>
          </a:p>
        </p:txBody>
      </p:sp>
      <p:sp>
        <p:nvSpPr>
          <p:cNvPr id="237" name="Content Placeholder 2">
            <a:extLst>
              <a:ext uri="{FF2B5EF4-FFF2-40B4-BE49-F238E27FC236}">
                <a16:creationId xmlns:a16="http://schemas.microsoft.com/office/drawing/2014/main" id="{FDDFE7B6-2C51-944A-BDB0-CA8B93C5FFD5}"/>
              </a:ext>
            </a:extLst>
          </p:cNvPr>
          <p:cNvSpPr txBox="1">
            <a:spLocks/>
          </p:cNvSpPr>
          <p:nvPr/>
        </p:nvSpPr>
        <p:spPr>
          <a:xfrm>
            <a:off x="228602" y="1308822"/>
            <a:ext cx="4913414" cy="4141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Different components of an application allocate MPI resources independently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MPI resources can be allocated/deallocated multiple times within a process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Introduces the notion of isolation of MPI resources allocated by different components of an application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Can be used with MPI applications that currently use MPI_Init/MPI_Finalize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5" name="Title 1">
            <a:extLst>
              <a:ext uri="{FF2B5EF4-FFF2-40B4-BE49-F238E27FC236}">
                <a16:creationId xmlns:a16="http://schemas.microsoft.com/office/drawing/2014/main" id="{24FC1BB0-24C9-0048-930B-11EEAA32ECEC}"/>
              </a:ext>
            </a:extLst>
          </p:cNvPr>
          <p:cNvSpPr txBox="1">
            <a:spLocks/>
          </p:cNvSpPr>
          <p:nvPr/>
        </p:nvSpPr>
        <p:spPr>
          <a:xfrm>
            <a:off x="228832" y="667591"/>
            <a:ext cx="8242469" cy="54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MPI without the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Init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10B0BD-2489-BC4A-9934-1E22802D9A85}"/>
              </a:ext>
            </a:extLst>
          </p:cNvPr>
          <p:cNvSpPr/>
          <p:nvPr/>
        </p:nvSpPr>
        <p:spPr>
          <a:xfrm>
            <a:off x="6061923" y="2527149"/>
            <a:ext cx="2394408" cy="730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runtime</a:t>
            </a:r>
            <a:br>
              <a:rPr lang="en-US" dirty="0"/>
            </a:br>
            <a:r>
              <a:rPr lang="en-US" dirty="0"/>
              <a:t>for set of processes, e.g. mpi://world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2D5ECC-CD1A-ED42-B3D3-C3A205853730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259127" y="3258118"/>
            <a:ext cx="0" cy="464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429D53-24C4-E84E-90B9-9533C979945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259127" y="4453863"/>
            <a:ext cx="0" cy="471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08AFD-53B4-214A-BC28-E8E89EC49B4A}"/>
              </a:ext>
            </a:extLst>
          </p:cNvPr>
          <p:cNvSpPr/>
          <p:nvPr/>
        </p:nvSpPr>
        <p:spPr>
          <a:xfrm>
            <a:off x="6061923" y="3722894"/>
            <a:ext cx="2394408" cy="730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MPI_Group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E04F1-5C2C-5A4C-83C2-3317CB83E9C8}"/>
              </a:ext>
            </a:extLst>
          </p:cNvPr>
          <p:cNvSpPr/>
          <p:nvPr/>
        </p:nvSpPr>
        <p:spPr>
          <a:xfrm>
            <a:off x="6061923" y="4925203"/>
            <a:ext cx="2394408" cy="730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MPI_Comm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08079-5DFF-7B49-8D5D-131281C31252}"/>
              </a:ext>
            </a:extLst>
          </p:cNvPr>
          <p:cNvSpPr/>
          <p:nvPr/>
        </p:nvSpPr>
        <p:spPr>
          <a:xfrm>
            <a:off x="6061923" y="1279869"/>
            <a:ext cx="2394408" cy="730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MPI_Session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9F42DD-EA71-EF4F-A990-492082E136B8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7259127" y="2010838"/>
            <a:ext cx="0" cy="516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490F4155-ED7D-8447-9847-8FC78271145A}"/>
              </a:ext>
            </a:extLst>
          </p:cNvPr>
          <p:cNvSpPr txBox="1">
            <a:spLocks/>
          </p:cNvSpPr>
          <p:nvPr/>
        </p:nvSpPr>
        <p:spPr>
          <a:xfrm>
            <a:off x="369125" y="4000765"/>
            <a:ext cx="4903519" cy="54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Proto-type Status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3408D41-C083-4145-AC44-78475B5EF099}"/>
              </a:ext>
            </a:extLst>
          </p:cNvPr>
          <p:cNvSpPr txBox="1">
            <a:spLocks/>
          </p:cNvSpPr>
          <p:nvPr/>
        </p:nvSpPr>
        <p:spPr>
          <a:xfrm>
            <a:off x="369125" y="4696922"/>
            <a:ext cx="5324664" cy="1240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Proto-type implemented in Open MPI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Makes use of PMIx Groups API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https://github.com/hppritcha/mpi_sessions_tests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34BE-E2BF-234B-BF0F-AD9E3FD4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64008"/>
            <a:ext cx="7886700" cy="701674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Point-to-Point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DDAD-30C8-A14F-8D49-67E0B1A8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08390"/>
            <a:ext cx="7886700" cy="460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Communication Relaxation Hints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606A7C-5162-6E41-81EA-68093CCEDEFF}"/>
              </a:ext>
            </a:extLst>
          </p:cNvPr>
          <p:cNvSpPr txBox="1">
            <a:spLocks/>
          </p:cNvSpPr>
          <p:nvPr/>
        </p:nvSpPr>
        <p:spPr>
          <a:xfrm>
            <a:off x="228600" y="1676400"/>
            <a:ext cx="8229600" cy="3685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mpi_assert_no_any_tag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buFont typeface="Helvetica" pitchFamily="2" charset="0"/>
              <a:buChar char="−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process will not use MPI_ANY_TAG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mpi_assert_no_any_source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buFont typeface="Helvetica" pitchFamily="2" charset="0"/>
              <a:buChar char="−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process will not use MPI_ANY_SOURCE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mpi_assert_exact_length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buFont typeface="Helvetica" pitchFamily="2" charset="0"/>
              <a:buChar char="−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Receive buffers must be correct size for messages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mpi_assert_overtaking_allowed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buFont typeface="Helvetica" pitchFamily="2" charset="0"/>
              <a:buChar char="−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All messages are logically concurrent</a:t>
            </a:r>
          </a:p>
        </p:txBody>
      </p:sp>
    </p:spTree>
    <p:extLst>
      <p:ext uri="{BB962C8B-B14F-4D97-AF65-F5344CB8AC3E}">
        <p14:creationId xmlns:p14="http://schemas.microsoft.com/office/powerpoint/2010/main" val="262701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D95E-A0D7-BD4B-B0A3-157EB423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82" y="60317"/>
            <a:ext cx="7886700" cy="660110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" panose="020F0502020204030204" pitchFamily="34" charset="0"/>
              </a:rPr>
              <a:t>Hybrid MPI Programming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06B09B3D-F229-514E-8D89-4563DDB17DCA}"/>
              </a:ext>
            </a:extLst>
          </p:cNvPr>
          <p:cNvGrpSpPr/>
          <p:nvPr/>
        </p:nvGrpSpPr>
        <p:grpSpPr>
          <a:xfrm>
            <a:off x="5707930" y="900545"/>
            <a:ext cx="3314583" cy="5697029"/>
            <a:chOff x="5581104" y="1773398"/>
            <a:chExt cx="3441410" cy="4703602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857D260-D31E-3743-8BCE-53EE5C9262DF}"/>
                </a:ext>
              </a:extLst>
            </p:cNvPr>
            <p:cNvGrpSpPr/>
            <p:nvPr/>
          </p:nvGrpSpPr>
          <p:grpSpPr>
            <a:xfrm>
              <a:off x="5581104" y="1773398"/>
              <a:ext cx="3396641" cy="1111147"/>
              <a:chOff x="5027250" y="685800"/>
              <a:chExt cx="3460574" cy="142505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E50E881-3485-DA4C-8EC1-C841FC6480A1}"/>
                  </a:ext>
                </a:extLst>
              </p:cNvPr>
              <p:cNvSpPr/>
              <p:nvPr/>
            </p:nvSpPr>
            <p:spPr>
              <a:xfrm>
                <a:off x="5027250" y="1806051"/>
                <a:ext cx="3458624" cy="304800"/>
              </a:xfrm>
              <a:prstGeom prst="rect">
                <a:avLst/>
              </a:prstGeom>
              <a:solidFill>
                <a:srgbClr val="BF5C28">
                  <a:lumMod val="40000"/>
                  <a:lumOff val="60000"/>
                </a:srgbClr>
              </a:solidFill>
              <a:ln w="25400" cap="flat" cmpd="sng" algn="ctr">
                <a:solidFill>
                  <a:srgbClr val="A22B38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A22B38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Hardware</a:t>
                </a: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EE257B9-B4AF-824D-BBCF-D5DC8629D21D}"/>
                  </a:ext>
                </a:extLst>
              </p:cNvPr>
              <p:cNvGrpSpPr/>
              <p:nvPr/>
            </p:nvGrpSpPr>
            <p:grpSpPr>
              <a:xfrm>
                <a:off x="5029200" y="685800"/>
                <a:ext cx="3458624" cy="484909"/>
                <a:chOff x="4724400" y="609600"/>
                <a:chExt cx="3458624" cy="838200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9409B90-1883-5446-A3FE-D853D8BF7C14}"/>
                    </a:ext>
                  </a:extLst>
                </p:cNvPr>
                <p:cNvSpPr/>
                <p:nvPr/>
              </p:nvSpPr>
              <p:spPr>
                <a:xfrm>
                  <a:off x="4724400" y="609600"/>
                  <a:ext cx="3458624" cy="838200"/>
                </a:xfrm>
                <a:prstGeom prst="rect">
                  <a:avLst/>
                </a:prstGeom>
                <a:solidFill>
                  <a:srgbClr val="1F497D">
                    <a:lumMod val="20000"/>
                    <a:lumOff val="80000"/>
                  </a:srgbClr>
                </a:solidFill>
                <a:ln w="2540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t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A22B38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Application</a:t>
                  </a:r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9A79FBB-3959-2548-8BF9-83428A8CA7EA}"/>
                    </a:ext>
                  </a:extLst>
                </p:cNvPr>
                <p:cNvGrpSpPr/>
                <p:nvPr/>
              </p:nvGrpSpPr>
              <p:grpSpPr>
                <a:xfrm>
                  <a:off x="4876493" y="873036"/>
                  <a:ext cx="2182295" cy="422367"/>
                  <a:chOff x="4690463" y="2111815"/>
                  <a:chExt cx="2286200" cy="641958"/>
                </a:xfrm>
              </p:grpSpPr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9A0280F8-3171-FA40-B83E-B5FC5A815CFD}"/>
                      </a:ext>
                    </a:extLst>
                  </p:cNvPr>
                  <p:cNvSpPr/>
                  <p:nvPr/>
                </p:nvSpPr>
                <p:spPr>
                  <a:xfrm>
                    <a:off x="4690463" y="2111815"/>
                    <a:ext cx="152394" cy="641958"/>
                  </a:xfrm>
                  <a:custGeom>
                    <a:avLst/>
                    <a:gdLst>
                      <a:gd name="connsiteX0" fmla="*/ 450332 w 459339"/>
                      <a:gd name="connsiteY0" fmla="*/ 0 h 2558099"/>
                      <a:gd name="connsiteX1" fmla="*/ 0 w 459339"/>
                      <a:gd name="connsiteY1" fmla="*/ 657540 h 2558099"/>
                      <a:gd name="connsiteX2" fmla="*/ 450332 w 459339"/>
                      <a:gd name="connsiteY2" fmla="*/ 1297064 h 2558099"/>
                      <a:gd name="connsiteX3" fmla="*/ 9006 w 459339"/>
                      <a:gd name="connsiteY3" fmla="*/ 1918574 h 2558099"/>
                      <a:gd name="connsiteX4" fmla="*/ 459339 w 459339"/>
                      <a:gd name="connsiteY4" fmla="*/ 2558099 h 2558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9339" h="2558099">
                        <a:moveTo>
                          <a:pt x="450332" y="0"/>
                        </a:moveTo>
                        <a:cubicBezTo>
                          <a:pt x="225166" y="220681"/>
                          <a:pt x="0" y="441363"/>
                          <a:pt x="0" y="657540"/>
                        </a:cubicBezTo>
                        <a:cubicBezTo>
                          <a:pt x="0" y="873717"/>
                          <a:pt x="448831" y="1086892"/>
                          <a:pt x="450332" y="1297064"/>
                        </a:cubicBezTo>
                        <a:cubicBezTo>
                          <a:pt x="451833" y="1507236"/>
                          <a:pt x="7505" y="1708402"/>
                          <a:pt x="9006" y="1918574"/>
                        </a:cubicBezTo>
                        <a:cubicBezTo>
                          <a:pt x="10507" y="2128746"/>
                          <a:pt x="384284" y="2450011"/>
                          <a:pt x="459339" y="2558099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rgbClr val="C0504D">
                        <a:lumMod val="50000"/>
                      </a:srgbClr>
                    </a:solidFill>
                    <a:prstDash val="solid"/>
                    <a:tailEnd type="stealth" w="lg" len="lg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D9820DB3-47DF-4D40-9CD5-AADDB09FF8FA}"/>
                      </a:ext>
                    </a:extLst>
                  </p:cNvPr>
                  <p:cNvSpPr/>
                  <p:nvPr/>
                </p:nvSpPr>
                <p:spPr>
                  <a:xfrm>
                    <a:off x="5757367" y="2111815"/>
                    <a:ext cx="152394" cy="641958"/>
                  </a:xfrm>
                  <a:custGeom>
                    <a:avLst/>
                    <a:gdLst>
                      <a:gd name="connsiteX0" fmla="*/ 450332 w 459339"/>
                      <a:gd name="connsiteY0" fmla="*/ 0 h 2558099"/>
                      <a:gd name="connsiteX1" fmla="*/ 0 w 459339"/>
                      <a:gd name="connsiteY1" fmla="*/ 657540 h 2558099"/>
                      <a:gd name="connsiteX2" fmla="*/ 450332 w 459339"/>
                      <a:gd name="connsiteY2" fmla="*/ 1297064 h 2558099"/>
                      <a:gd name="connsiteX3" fmla="*/ 9006 w 459339"/>
                      <a:gd name="connsiteY3" fmla="*/ 1918574 h 2558099"/>
                      <a:gd name="connsiteX4" fmla="*/ 459339 w 459339"/>
                      <a:gd name="connsiteY4" fmla="*/ 2558099 h 2558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9339" h="2558099">
                        <a:moveTo>
                          <a:pt x="450332" y="0"/>
                        </a:moveTo>
                        <a:cubicBezTo>
                          <a:pt x="225166" y="220681"/>
                          <a:pt x="0" y="441363"/>
                          <a:pt x="0" y="657540"/>
                        </a:cubicBezTo>
                        <a:cubicBezTo>
                          <a:pt x="0" y="873717"/>
                          <a:pt x="448831" y="1086892"/>
                          <a:pt x="450332" y="1297064"/>
                        </a:cubicBezTo>
                        <a:cubicBezTo>
                          <a:pt x="451833" y="1507236"/>
                          <a:pt x="7505" y="1708402"/>
                          <a:pt x="9006" y="1918574"/>
                        </a:cubicBezTo>
                        <a:cubicBezTo>
                          <a:pt x="10507" y="2128746"/>
                          <a:pt x="384284" y="2450011"/>
                          <a:pt x="459339" y="2558099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rgbClr val="C0504D">
                        <a:lumMod val="50000"/>
                      </a:srgbClr>
                    </a:solidFill>
                    <a:prstDash val="solid"/>
                    <a:tailEnd type="stealth" w="lg" len="lg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165E9AA3-F7D4-3340-94A9-55E3530F005B}"/>
                      </a:ext>
                    </a:extLst>
                  </p:cNvPr>
                  <p:cNvSpPr/>
                  <p:nvPr/>
                </p:nvSpPr>
                <p:spPr>
                  <a:xfrm>
                    <a:off x="6824269" y="2111815"/>
                    <a:ext cx="152394" cy="641958"/>
                  </a:xfrm>
                  <a:custGeom>
                    <a:avLst/>
                    <a:gdLst>
                      <a:gd name="connsiteX0" fmla="*/ 450332 w 459339"/>
                      <a:gd name="connsiteY0" fmla="*/ 0 h 2558099"/>
                      <a:gd name="connsiteX1" fmla="*/ 0 w 459339"/>
                      <a:gd name="connsiteY1" fmla="*/ 657540 h 2558099"/>
                      <a:gd name="connsiteX2" fmla="*/ 450332 w 459339"/>
                      <a:gd name="connsiteY2" fmla="*/ 1297064 h 2558099"/>
                      <a:gd name="connsiteX3" fmla="*/ 9006 w 459339"/>
                      <a:gd name="connsiteY3" fmla="*/ 1918574 h 2558099"/>
                      <a:gd name="connsiteX4" fmla="*/ 459339 w 459339"/>
                      <a:gd name="connsiteY4" fmla="*/ 2558099 h 2558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9339" h="2558099">
                        <a:moveTo>
                          <a:pt x="450332" y="0"/>
                        </a:moveTo>
                        <a:cubicBezTo>
                          <a:pt x="225166" y="220681"/>
                          <a:pt x="0" y="441363"/>
                          <a:pt x="0" y="657540"/>
                        </a:cubicBezTo>
                        <a:cubicBezTo>
                          <a:pt x="0" y="873717"/>
                          <a:pt x="448831" y="1086892"/>
                          <a:pt x="450332" y="1297064"/>
                        </a:cubicBezTo>
                        <a:cubicBezTo>
                          <a:pt x="451833" y="1507236"/>
                          <a:pt x="7505" y="1708402"/>
                          <a:pt x="9006" y="1918574"/>
                        </a:cubicBezTo>
                        <a:cubicBezTo>
                          <a:pt x="10507" y="2128746"/>
                          <a:pt x="384284" y="2450011"/>
                          <a:pt x="459339" y="2558099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rgbClr val="C0504D">
                        <a:lumMod val="50000"/>
                      </a:srgbClr>
                    </a:solidFill>
                    <a:prstDash val="solid"/>
                    <a:tailEnd type="stealth" w="lg" len="lg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6FF56CA-0EC1-4146-9E49-0AD5022FA78B}"/>
                  </a:ext>
                </a:extLst>
              </p:cNvPr>
              <p:cNvSpPr/>
              <p:nvPr/>
            </p:nvSpPr>
            <p:spPr>
              <a:xfrm>
                <a:off x="5027252" y="1219201"/>
                <a:ext cx="3458624" cy="533400"/>
              </a:xfrm>
              <a:prstGeom prst="rect">
                <a:avLst/>
              </a:prstGeom>
              <a:solidFill>
                <a:srgbClr val="9D7D9E">
                  <a:lumMod val="40000"/>
                  <a:lumOff val="60000"/>
                </a:srgbClr>
              </a:solidFill>
              <a:ln w="25400" cap="flat" cmpd="sng" algn="ctr">
                <a:solidFill>
                  <a:srgbClr val="9D7D9E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A22B38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MPI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F34D30A-80C4-7742-AE87-4CDCBAF63E5D}"/>
                  </a:ext>
                </a:extLst>
              </p:cNvPr>
              <p:cNvGrpSpPr/>
              <p:nvPr/>
            </p:nvGrpSpPr>
            <p:grpSpPr>
              <a:xfrm>
                <a:off x="6481795" y="1381616"/>
                <a:ext cx="576625" cy="370987"/>
                <a:chOff x="6110994" y="5501457"/>
                <a:chExt cx="576625" cy="522512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9FD77280-08B6-EB49-AAE9-DE614763C29D}"/>
                    </a:ext>
                  </a:extLst>
                </p:cNvPr>
                <p:cNvGrpSpPr/>
                <p:nvPr/>
              </p:nvGrpSpPr>
              <p:grpSpPr>
                <a:xfrm>
                  <a:off x="6110994" y="5501457"/>
                  <a:ext cx="120880" cy="357097"/>
                  <a:chOff x="-3136425" y="4043268"/>
                  <a:chExt cx="497695" cy="607137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22009366-A089-6347-9319-7A7891FEBFFC}"/>
                      </a:ext>
                    </a:extLst>
                  </p:cNvPr>
                  <p:cNvSpPr/>
                  <p:nvPr/>
                </p:nvSpPr>
                <p:spPr>
                  <a:xfrm>
                    <a:off x="-3136421" y="4500469"/>
                    <a:ext cx="497687" cy="149936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rgbClr val="1F497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C784DCCB-A8B9-984B-9306-879FCA3438F2}"/>
                      </a:ext>
                    </a:extLst>
                  </p:cNvPr>
                  <p:cNvSpPr/>
                  <p:nvPr/>
                </p:nvSpPr>
                <p:spPr>
                  <a:xfrm>
                    <a:off x="-3136421" y="4348065"/>
                    <a:ext cx="497687" cy="149936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rgbClr val="1F497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0926F9FE-3806-BB4E-9BFE-9C3739EEBBB3}"/>
                      </a:ext>
                    </a:extLst>
                  </p:cNvPr>
                  <p:cNvSpPr/>
                  <p:nvPr/>
                </p:nvSpPr>
                <p:spPr>
                  <a:xfrm>
                    <a:off x="-3136417" y="4195669"/>
                    <a:ext cx="497687" cy="149936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rgbClr val="1F497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DC14219C-A5F4-C848-9FA3-02F05A51B43B}"/>
                      </a:ext>
                    </a:extLst>
                  </p:cNvPr>
                  <p:cNvSpPr/>
                  <p:nvPr/>
                </p:nvSpPr>
                <p:spPr>
                  <a:xfrm>
                    <a:off x="-3136425" y="4043268"/>
                    <a:ext cx="497687" cy="149936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rgbClr val="1F497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C53B4C3D-6163-E34F-93DA-5B0F34F74D0E}"/>
                    </a:ext>
                  </a:extLst>
                </p:cNvPr>
                <p:cNvSpPr/>
                <p:nvPr/>
              </p:nvSpPr>
              <p:spPr>
                <a:xfrm>
                  <a:off x="6429535" y="5679280"/>
                  <a:ext cx="258084" cy="313903"/>
                </a:xfrm>
                <a:prstGeom prst="rect">
                  <a:avLst/>
                </a:prstGeom>
                <a:solidFill>
                  <a:srgbClr val="D8AC28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5C0426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02E14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CTX </a:t>
                  </a: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55BDCF2B-7EB7-EA43-8256-A75F140AC3D5}"/>
                    </a:ext>
                  </a:extLst>
                </p:cNvPr>
                <p:cNvSpPr/>
                <p:nvPr/>
              </p:nvSpPr>
              <p:spPr>
                <a:xfrm>
                  <a:off x="6151589" y="5589643"/>
                  <a:ext cx="411810" cy="434326"/>
                </a:xfrm>
                <a:custGeom>
                  <a:avLst/>
                  <a:gdLst>
                    <a:gd name="connsiteX0" fmla="*/ 36435 w 1069368"/>
                    <a:gd name="connsiteY0" fmla="*/ 1041170 h 1370396"/>
                    <a:gd name="connsiteX1" fmla="*/ 19501 w 1069368"/>
                    <a:gd name="connsiteY1" fmla="*/ 1329037 h 1370396"/>
                    <a:gd name="connsiteX2" fmla="*/ 273501 w 1069368"/>
                    <a:gd name="connsiteY2" fmla="*/ 1244370 h 1370396"/>
                    <a:gd name="connsiteX3" fmla="*/ 544435 w 1069368"/>
                    <a:gd name="connsiteY3" fmla="*/ 194503 h 1370396"/>
                    <a:gd name="connsiteX4" fmla="*/ 967768 w 1069368"/>
                    <a:gd name="connsiteY4" fmla="*/ 8237 h 1370396"/>
                    <a:gd name="connsiteX5" fmla="*/ 1069368 w 1069368"/>
                    <a:gd name="connsiteY5" fmla="*/ 313037 h 1370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69368" h="1370396">
                      <a:moveTo>
                        <a:pt x="36435" y="1041170"/>
                      </a:moveTo>
                      <a:cubicBezTo>
                        <a:pt x="8212" y="1168170"/>
                        <a:pt x="-20010" y="1295170"/>
                        <a:pt x="19501" y="1329037"/>
                      </a:cubicBezTo>
                      <a:cubicBezTo>
                        <a:pt x="59012" y="1362904"/>
                        <a:pt x="186012" y="1433459"/>
                        <a:pt x="273501" y="1244370"/>
                      </a:cubicBezTo>
                      <a:cubicBezTo>
                        <a:pt x="360990" y="1055281"/>
                        <a:pt x="428724" y="400525"/>
                        <a:pt x="544435" y="194503"/>
                      </a:cubicBezTo>
                      <a:cubicBezTo>
                        <a:pt x="660146" y="-11519"/>
                        <a:pt x="880279" y="-11519"/>
                        <a:pt x="967768" y="8237"/>
                      </a:cubicBezTo>
                      <a:cubicBezTo>
                        <a:pt x="1055257" y="27993"/>
                        <a:pt x="1069368" y="313037"/>
                        <a:pt x="1069368" y="313037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5C0426"/>
                  </a:solidFill>
                  <a:prstDash val="solid"/>
                  <a:headEnd type="none"/>
                  <a:tailEnd type="arrow" w="med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602E14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5" name="Down Arrow 124">
                <a:extLst>
                  <a:ext uri="{FF2B5EF4-FFF2-40B4-BE49-F238E27FC236}">
                    <a16:creationId xmlns:a16="http://schemas.microsoft.com/office/drawing/2014/main" id="{09C33F68-F759-CE4D-8E68-9D1B3C95EAB4}"/>
                  </a:ext>
                </a:extLst>
              </p:cNvPr>
              <p:cNvSpPr/>
              <p:nvPr/>
            </p:nvSpPr>
            <p:spPr>
              <a:xfrm>
                <a:off x="6305404" y="1143000"/>
                <a:ext cx="1009796" cy="228600"/>
              </a:xfrm>
              <a:prstGeom prst="downArrow">
                <a:avLst>
                  <a:gd name="adj1" fmla="val 81468"/>
                  <a:gd name="adj2" fmla="val 61682"/>
                </a:avLst>
              </a:prstGeom>
              <a:solidFill>
                <a:srgbClr val="7AB800"/>
              </a:solidFill>
              <a:ln w="25400" cap="flat" cmpd="sng" algn="ctr">
                <a:solidFill>
                  <a:srgbClr val="7AB800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9144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User Endpoint</a:t>
                </a:r>
              </a:p>
            </p:txBody>
          </p:sp>
          <p:sp>
            <p:nvSpPr>
              <p:cNvPr id="126" name="Up-Down Arrow 125">
                <a:extLst>
                  <a:ext uri="{FF2B5EF4-FFF2-40B4-BE49-F238E27FC236}">
                    <a16:creationId xmlns:a16="http://schemas.microsoft.com/office/drawing/2014/main" id="{B7822337-C625-9145-838B-7B954382030B}"/>
                  </a:ext>
                </a:extLst>
              </p:cNvPr>
              <p:cNvSpPr/>
              <p:nvPr/>
            </p:nvSpPr>
            <p:spPr>
              <a:xfrm>
                <a:off x="6934200" y="1752600"/>
                <a:ext cx="76200" cy="152400"/>
              </a:xfrm>
              <a:prstGeom prst="upDownArrow">
                <a:avLst/>
              </a:prstGeom>
              <a:solidFill>
                <a:srgbClr val="A6C4DE"/>
              </a:solidFill>
              <a:ln w="25400" cap="flat" cmpd="sng" algn="ctr">
                <a:solidFill>
                  <a:srgbClr val="A6C4DE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36F990E-6D5B-9C47-B520-5790FEFC23A5}"/>
                </a:ext>
              </a:extLst>
            </p:cNvPr>
            <p:cNvGrpSpPr/>
            <p:nvPr/>
          </p:nvGrpSpPr>
          <p:grpSpPr>
            <a:xfrm>
              <a:off x="5583054" y="4153588"/>
              <a:ext cx="3396641" cy="1111147"/>
              <a:chOff x="5024786" y="2438400"/>
              <a:chExt cx="3460574" cy="1425051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DB5E00B-6BF4-344D-AC7F-251EAF00D319}"/>
                  </a:ext>
                </a:extLst>
              </p:cNvPr>
              <p:cNvGrpSpPr/>
              <p:nvPr/>
            </p:nvGrpSpPr>
            <p:grpSpPr>
              <a:xfrm>
                <a:off x="5024786" y="2438400"/>
                <a:ext cx="3460574" cy="1425051"/>
                <a:chOff x="5027250" y="685800"/>
                <a:chExt cx="3460574" cy="1425051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A0C8291F-18B3-0046-ABCB-4C024005F6B1}"/>
                    </a:ext>
                  </a:extLst>
                </p:cNvPr>
                <p:cNvSpPr/>
                <p:nvPr/>
              </p:nvSpPr>
              <p:spPr>
                <a:xfrm>
                  <a:off x="5027250" y="1806051"/>
                  <a:ext cx="3458624" cy="304800"/>
                </a:xfrm>
                <a:prstGeom prst="rect">
                  <a:avLst/>
                </a:prstGeom>
                <a:solidFill>
                  <a:srgbClr val="BF5C28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A22B38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A22B38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Hardware</a:t>
                  </a:r>
                </a:p>
              </p:txBody>
            </p: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A5499107-315D-7C48-84E7-06FF412CF092}"/>
                    </a:ext>
                  </a:extLst>
                </p:cNvPr>
                <p:cNvGrpSpPr/>
                <p:nvPr/>
              </p:nvGrpSpPr>
              <p:grpSpPr>
                <a:xfrm>
                  <a:off x="5029200" y="685800"/>
                  <a:ext cx="3458624" cy="484909"/>
                  <a:chOff x="4724400" y="609600"/>
                  <a:chExt cx="3458624" cy="838200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4E4DC700-C9D8-A543-AF58-1F6861AD0F8B}"/>
                      </a:ext>
                    </a:extLst>
                  </p:cNvPr>
                  <p:cNvSpPr/>
                  <p:nvPr/>
                </p:nvSpPr>
                <p:spPr>
                  <a:xfrm>
                    <a:off x="4724400" y="609600"/>
                    <a:ext cx="3458624" cy="838200"/>
                  </a:xfrm>
                  <a:prstGeom prst="rect">
                    <a:avLst/>
                  </a:prstGeom>
                  <a:solidFill>
                    <a:srgbClr val="1F497D">
                      <a:lumMod val="20000"/>
                      <a:lumOff val="80000"/>
                    </a:srgbClr>
                  </a:solidFill>
                  <a:ln w="25400" cap="flat" cmpd="sng" algn="ctr">
                    <a:solidFill>
                      <a:srgbClr val="1F497D"/>
                    </a:solidFill>
                    <a:prstDash val="solid"/>
                  </a:ln>
                  <a:effectLst/>
                </p:spPr>
                <p:txBody>
                  <a:bodyPr rtlCol="0" anchor="t" anchorCtr="0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A22B3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Application</a:t>
                    </a:r>
                  </a:p>
                </p:txBody>
              </p: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161D3D84-0409-D649-9109-621DDF7DA2A5}"/>
                      </a:ext>
                    </a:extLst>
                  </p:cNvPr>
                  <p:cNvGrpSpPr/>
                  <p:nvPr/>
                </p:nvGrpSpPr>
                <p:grpSpPr>
                  <a:xfrm>
                    <a:off x="4876493" y="873036"/>
                    <a:ext cx="2182295" cy="422367"/>
                    <a:chOff x="4690463" y="2111815"/>
                    <a:chExt cx="2286200" cy="641958"/>
                  </a:xfrm>
                </p:grpSpPr>
                <p:sp>
                  <p:nvSpPr>
                    <p:cNvPr id="168" name="Freeform 167">
                      <a:extLst>
                        <a:ext uri="{FF2B5EF4-FFF2-40B4-BE49-F238E27FC236}">
                          <a16:creationId xmlns:a16="http://schemas.microsoft.com/office/drawing/2014/main" id="{901462CB-22FB-1B49-9CC8-B1941B476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0463" y="2111815"/>
                      <a:ext cx="152394" cy="641958"/>
                    </a:xfrm>
                    <a:custGeom>
                      <a:avLst/>
                      <a:gdLst>
                        <a:gd name="connsiteX0" fmla="*/ 450332 w 459339"/>
                        <a:gd name="connsiteY0" fmla="*/ 0 h 2558099"/>
                        <a:gd name="connsiteX1" fmla="*/ 0 w 459339"/>
                        <a:gd name="connsiteY1" fmla="*/ 657540 h 2558099"/>
                        <a:gd name="connsiteX2" fmla="*/ 450332 w 459339"/>
                        <a:gd name="connsiteY2" fmla="*/ 1297064 h 2558099"/>
                        <a:gd name="connsiteX3" fmla="*/ 9006 w 459339"/>
                        <a:gd name="connsiteY3" fmla="*/ 1918574 h 2558099"/>
                        <a:gd name="connsiteX4" fmla="*/ 459339 w 459339"/>
                        <a:gd name="connsiteY4" fmla="*/ 2558099 h 25580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59339" h="2558099">
                          <a:moveTo>
                            <a:pt x="450332" y="0"/>
                          </a:moveTo>
                          <a:cubicBezTo>
                            <a:pt x="225166" y="220681"/>
                            <a:pt x="0" y="441363"/>
                            <a:pt x="0" y="657540"/>
                          </a:cubicBezTo>
                          <a:cubicBezTo>
                            <a:pt x="0" y="873717"/>
                            <a:pt x="448831" y="1086892"/>
                            <a:pt x="450332" y="1297064"/>
                          </a:cubicBezTo>
                          <a:cubicBezTo>
                            <a:pt x="451833" y="1507236"/>
                            <a:pt x="7505" y="1708402"/>
                            <a:pt x="9006" y="1918574"/>
                          </a:cubicBezTo>
                          <a:cubicBezTo>
                            <a:pt x="10507" y="2128746"/>
                            <a:pt x="384284" y="2450011"/>
                            <a:pt x="459339" y="2558099"/>
                          </a:cubicBezTo>
                        </a:path>
                      </a:pathLst>
                    </a:custGeom>
                    <a:noFill/>
                    <a:ln w="254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tailEnd type="stealth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69" name="Freeform 168">
                      <a:extLst>
                        <a:ext uri="{FF2B5EF4-FFF2-40B4-BE49-F238E27FC236}">
                          <a16:creationId xmlns:a16="http://schemas.microsoft.com/office/drawing/2014/main" id="{07C53577-9938-DF4D-810D-49344A82D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7367" y="2111815"/>
                      <a:ext cx="152394" cy="641958"/>
                    </a:xfrm>
                    <a:custGeom>
                      <a:avLst/>
                      <a:gdLst>
                        <a:gd name="connsiteX0" fmla="*/ 450332 w 459339"/>
                        <a:gd name="connsiteY0" fmla="*/ 0 h 2558099"/>
                        <a:gd name="connsiteX1" fmla="*/ 0 w 459339"/>
                        <a:gd name="connsiteY1" fmla="*/ 657540 h 2558099"/>
                        <a:gd name="connsiteX2" fmla="*/ 450332 w 459339"/>
                        <a:gd name="connsiteY2" fmla="*/ 1297064 h 2558099"/>
                        <a:gd name="connsiteX3" fmla="*/ 9006 w 459339"/>
                        <a:gd name="connsiteY3" fmla="*/ 1918574 h 2558099"/>
                        <a:gd name="connsiteX4" fmla="*/ 459339 w 459339"/>
                        <a:gd name="connsiteY4" fmla="*/ 2558099 h 25580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59339" h="2558099">
                          <a:moveTo>
                            <a:pt x="450332" y="0"/>
                          </a:moveTo>
                          <a:cubicBezTo>
                            <a:pt x="225166" y="220681"/>
                            <a:pt x="0" y="441363"/>
                            <a:pt x="0" y="657540"/>
                          </a:cubicBezTo>
                          <a:cubicBezTo>
                            <a:pt x="0" y="873717"/>
                            <a:pt x="448831" y="1086892"/>
                            <a:pt x="450332" y="1297064"/>
                          </a:cubicBezTo>
                          <a:cubicBezTo>
                            <a:pt x="451833" y="1507236"/>
                            <a:pt x="7505" y="1708402"/>
                            <a:pt x="9006" y="1918574"/>
                          </a:cubicBezTo>
                          <a:cubicBezTo>
                            <a:pt x="10507" y="2128746"/>
                            <a:pt x="384284" y="2450011"/>
                            <a:pt x="459339" y="2558099"/>
                          </a:cubicBezTo>
                        </a:path>
                      </a:pathLst>
                    </a:custGeom>
                    <a:noFill/>
                    <a:ln w="254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tailEnd type="stealth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170" name="Freeform 169">
                      <a:extLst>
                        <a:ext uri="{FF2B5EF4-FFF2-40B4-BE49-F238E27FC236}">
                          <a16:creationId xmlns:a16="http://schemas.microsoft.com/office/drawing/2014/main" id="{07D6D650-B09D-4D48-9DB9-E904198E6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4269" y="2111815"/>
                      <a:ext cx="152394" cy="641958"/>
                    </a:xfrm>
                    <a:custGeom>
                      <a:avLst/>
                      <a:gdLst>
                        <a:gd name="connsiteX0" fmla="*/ 450332 w 459339"/>
                        <a:gd name="connsiteY0" fmla="*/ 0 h 2558099"/>
                        <a:gd name="connsiteX1" fmla="*/ 0 w 459339"/>
                        <a:gd name="connsiteY1" fmla="*/ 657540 h 2558099"/>
                        <a:gd name="connsiteX2" fmla="*/ 450332 w 459339"/>
                        <a:gd name="connsiteY2" fmla="*/ 1297064 h 2558099"/>
                        <a:gd name="connsiteX3" fmla="*/ 9006 w 459339"/>
                        <a:gd name="connsiteY3" fmla="*/ 1918574 h 2558099"/>
                        <a:gd name="connsiteX4" fmla="*/ 459339 w 459339"/>
                        <a:gd name="connsiteY4" fmla="*/ 2558099 h 25580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59339" h="2558099">
                          <a:moveTo>
                            <a:pt x="450332" y="0"/>
                          </a:moveTo>
                          <a:cubicBezTo>
                            <a:pt x="225166" y="220681"/>
                            <a:pt x="0" y="441363"/>
                            <a:pt x="0" y="657540"/>
                          </a:cubicBezTo>
                          <a:cubicBezTo>
                            <a:pt x="0" y="873717"/>
                            <a:pt x="448831" y="1086892"/>
                            <a:pt x="450332" y="1297064"/>
                          </a:cubicBezTo>
                          <a:cubicBezTo>
                            <a:pt x="451833" y="1507236"/>
                            <a:pt x="7505" y="1708402"/>
                            <a:pt x="9006" y="1918574"/>
                          </a:cubicBezTo>
                          <a:cubicBezTo>
                            <a:pt x="10507" y="2128746"/>
                            <a:pt x="384284" y="2450011"/>
                            <a:pt x="459339" y="2558099"/>
                          </a:cubicBezTo>
                        </a:path>
                      </a:pathLst>
                    </a:custGeom>
                    <a:noFill/>
                    <a:ln w="254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tailEnd type="stealth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0A7E5885-54E9-5444-8EEA-EEE8D91F8B05}"/>
                    </a:ext>
                  </a:extLst>
                </p:cNvPr>
                <p:cNvSpPr/>
                <p:nvPr/>
              </p:nvSpPr>
              <p:spPr>
                <a:xfrm>
                  <a:off x="5027252" y="1219201"/>
                  <a:ext cx="3458624" cy="533400"/>
                </a:xfrm>
                <a:prstGeom prst="rect">
                  <a:avLst/>
                </a:prstGeom>
                <a:solidFill>
                  <a:srgbClr val="9D7D9E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9D7D9E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tlCol="0" anchor="t" anchorCtr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A22B38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MPI</a:t>
                  </a:r>
                </a:p>
              </p:txBody>
            </p: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654DAF5C-B4AB-B947-871F-1E2E7E0D3FA1}"/>
                    </a:ext>
                  </a:extLst>
                </p:cNvPr>
                <p:cNvGrpSpPr/>
                <p:nvPr/>
              </p:nvGrpSpPr>
              <p:grpSpPr>
                <a:xfrm>
                  <a:off x="6481795" y="1381616"/>
                  <a:ext cx="576625" cy="370987"/>
                  <a:chOff x="6110994" y="5501457"/>
                  <a:chExt cx="576625" cy="522512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AC2B1687-8342-2042-80C2-A1322449CCC4}"/>
                      </a:ext>
                    </a:extLst>
                  </p:cNvPr>
                  <p:cNvGrpSpPr/>
                  <p:nvPr/>
                </p:nvGrpSpPr>
                <p:grpSpPr>
                  <a:xfrm>
                    <a:off x="6110994" y="5501457"/>
                    <a:ext cx="120880" cy="357097"/>
                    <a:chOff x="-3136425" y="4043268"/>
                    <a:chExt cx="497695" cy="607137"/>
                  </a:xfrm>
                </p:grpSpPr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B099B2ED-1369-F44F-8302-CA18EEFF4E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136421" y="4500469"/>
                      <a:ext cx="497687" cy="149936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rgbClr val="1F497D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78A6A62-7F5C-444C-AE5C-F252C044A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136421" y="4348065"/>
                      <a:ext cx="497687" cy="149936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rgbClr val="1F497D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979982EB-6EED-854E-88F4-D958460BA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136417" y="4195669"/>
                      <a:ext cx="497687" cy="149936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rgbClr val="1F497D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BF6711FF-2E1A-1E40-AB30-C01F79C784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136425" y="4043268"/>
                      <a:ext cx="497687" cy="149936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rgbClr val="1F497D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45FE1F65-8BB0-2649-8A14-B83050CD005C}"/>
                      </a:ext>
                    </a:extLst>
                  </p:cNvPr>
                  <p:cNvSpPr/>
                  <p:nvPr/>
                </p:nvSpPr>
                <p:spPr>
                  <a:xfrm>
                    <a:off x="6429535" y="5679280"/>
                    <a:ext cx="258084" cy="313903"/>
                  </a:xfrm>
                  <a:prstGeom prst="rect">
                    <a:avLst/>
                  </a:prstGeom>
                  <a:solidFill>
                    <a:srgbClr val="D8AC28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rgbClr val="5C0426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02E14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CTX </a:t>
                    </a: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BFF8FC51-9825-7B4E-8AD2-18648E0BA1A7}"/>
                      </a:ext>
                    </a:extLst>
                  </p:cNvPr>
                  <p:cNvSpPr/>
                  <p:nvPr/>
                </p:nvSpPr>
                <p:spPr>
                  <a:xfrm>
                    <a:off x="6151589" y="5589643"/>
                    <a:ext cx="411810" cy="434326"/>
                  </a:xfrm>
                  <a:custGeom>
                    <a:avLst/>
                    <a:gdLst>
                      <a:gd name="connsiteX0" fmla="*/ 36435 w 1069368"/>
                      <a:gd name="connsiteY0" fmla="*/ 1041170 h 1370396"/>
                      <a:gd name="connsiteX1" fmla="*/ 19501 w 1069368"/>
                      <a:gd name="connsiteY1" fmla="*/ 1329037 h 1370396"/>
                      <a:gd name="connsiteX2" fmla="*/ 273501 w 1069368"/>
                      <a:gd name="connsiteY2" fmla="*/ 1244370 h 1370396"/>
                      <a:gd name="connsiteX3" fmla="*/ 544435 w 1069368"/>
                      <a:gd name="connsiteY3" fmla="*/ 194503 h 1370396"/>
                      <a:gd name="connsiteX4" fmla="*/ 967768 w 1069368"/>
                      <a:gd name="connsiteY4" fmla="*/ 8237 h 1370396"/>
                      <a:gd name="connsiteX5" fmla="*/ 1069368 w 1069368"/>
                      <a:gd name="connsiteY5" fmla="*/ 313037 h 1370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69368" h="1370396">
                        <a:moveTo>
                          <a:pt x="36435" y="1041170"/>
                        </a:moveTo>
                        <a:cubicBezTo>
                          <a:pt x="8212" y="1168170"/>
                          <a:pt x="-20010" y="1295170"/>
                          <a:pt x="19501" y="1329037"/>
                        </a:cubicBezTo>
                        <a:cubicBezTo>
                          <a:pt x="59012" y="1362904"/>
                          <a:pt x="186012" y="1433459"/>
                          <a:pt x="273501" y="1244370"/>
                        </a:cubicBezTo>
                        <a:cubicBezTo>
                          <a:pt x="360990" y="1055281"/>
                          <a:pt x="428724" y="400525"/>
                          <a:pt x="544435" y="194503"/>
                        </a:cubicBezTo>
                        <a:cubicBezTo>
                          <a:pt x="660146" y="-11519"/>
                          <a:pt x="880279" y="-11519"/>
                          <a:pt x="967768" y="8237"/>
                        </a:cubicBezTo>
                        <a:cubicBezTo>
                          <a:pt x="1055257" y="27993"/>
                          <a:pt x="1069368" y="313037"/>
                          <a:pt x="1069368" y="313037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rgbClr val="5C0426"/>
                    </a:solidFill>
                    <a:prstDash val="solid"/>
                    <a:headEnd type="none"/>
                    <a:tail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602E14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7" name="Down Arrow 156">
                  <a:extLst>
                    <a:ext uri="{FF2B5EF4-FFF2-40B4-BE49-F238E27FC236}">
                      <a16:creationId xmlns:a16="http://schemas.microsoft.com/office/drawing/2014/main" id="{9E03FFB2-9A54-7446-A95B-3510B63C82A9}"/>
                    </a:ext>
                  </a:extLst>
                </p:cNvPr>
                <p:cNvSpPr/>
                <p:nvPr/>
              </p:nvSpPr>
              <p:spPr>
                <a:xfrm>
                  <a:off x="6307868" y="1143000"/>
                  <a:ext cx="1009796" cy="228600"/>
                </a:xfrm>
                <a:prstGeom prst="downArrow">
                  <a:avLst>
                    <a:gd name="adj1" fmla="val 81468"/>
                    <a:gd name="adj2" fmla="val 61682"/>
                  </a:avLst>
                </a:prstGeom>
                <a:solidFill>
                  <a:srgbClr val="7AB800"/>
                </a:solidFill>
                <a:ln w="25400" cap="flat" cmpd="sng" algn="ctr">
                  <a:solidFill>
                    <a:srgbClr val="7AB80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lIns="0" tIns="9144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User Endpoint</a:t>
                  </a:r>
                </a:p>
              </p:txBody>
            </p:sp>
            <p:sp>
              <p:nvSpPr>
                <p:cNvPr id="158" name="Up-Down Arrow 157">
                  <a:extLst>
                    <a:ext uri="{FF2B5EF4-FFF2-40B4-BE49-F238E27FC236}">
                      <a16:creationId xmlns:a16="http://schemas.microsoft.com/office/drawing/2014/main" id="{0C65A2FE-52C5-C143-BBC0-9F2B54753F71}"/>
                    </a:ext>
                  </a:extLst>
                </p:cNvPr>
                <p:cNvSpPr/>
                <p:nvPr/>
              </p:nvSpPr>
              <p:spPr>
                <a:xfrm>
                  <a:off x="6934200" y="1752600"/>
                  <a:ext cx="76200" cy="152400"/>
                </a:xfrm>
                <a:prstGeom prst="upDownArrow">
                  <a:avLst/>
                </a:prstGeom>
                <a:solidFill>
                  <a:srgbClr val="A6C4DE"/>
                </a:solidFill>
                <a:ln w="25400" cap="flat" cmpd="sng" algn="ctr">
                  <a:solidFill>
                    <a:srgbClr val="A6C4DE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56C23B4-C832-4845-AEDD-A640AE211409}"/>
                  </a:ext>
                </a:extLst>
              </p:cNvPr>
              <p:cNvSpPr/>
              <p:nvPr/>
            </p:nvSpPr>
            <p:spPr>
              <a:xfrm>
                <a:off x="7705464" y="3325144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5622DC0-048C-454A-9B85-127AB1FB16E9}"/>
                  </a:ext>
                </a:extLst>
              </p:cNvPr>
              <p:cNvSpPr/>
              <p:nvPr/>
            </p:nvSpPr>
            <p:spPr>
              <a:xfrm>
                <a:off x="7705464" y="3261500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874D09B-BA4A-7647-B7AF-722713E449E5}"/>
                  </a:ext>
                </a:extLst>
              </p:cNvPr>
              <p:cNvSpPr/>
              <p:nvPr/>
            </p:nvSpPr>
            <p:spPr>
              <a:xfrm>
                <a:off x="7705465" y="3197859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DD3097F-C708-774C-A16A-FDAE95C66A23}"/>
                  </a:ext>
                </a:extLst>
              </p:cNvPr>
              <p:cNvSpPr/>
              <p:nvPr/>
            </p:nvSpPr>
            <p:spPr>
              <a:xfrm>
                <a:off x="7705463" y="3134216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0DBDAEE3-1376-FF43-AC23-AA6DED3EFF3A}"/>
                  </a:ext>
                </a:extLst>
              </p:cNvPr>
              <p:cNvSpPr/>
              <p:nvPr/>
            </p:nvSpPr>
            <p:spPr>
              <a:xfrm flipH="1">
                <a:off x="6931736" y="3196829"/>
                <a:ext cx="814322" cy="308374"/>
              </a:xfrm>
              <a:custGeom>
                <a:avLst/>
                <a:gdLst>
                  <a:gd name="connsiteX0" fmla="*/ 36435 w 1069368"/>
                  <a:gd name="connsiteY0" fmla="*/ 1041170 h 1370396"/>
                  <a:gd name="connsiteX1" fmla="*/ 19501 w 1069368"/>
                  <a:gd name="connsiteY1" fmla="*/ 1329037 h 1370396"/>
                  <a:gd name="connsiteX2" fmla="*/ 273501 w 1069368"/>
                  <a:gd name="connsiteY2" fmla="*/ 1244370 h 1370396"/>
                  <a:gd name="connsiteX3" fmla="*/ 544435 w 1069368"/>
                  <a:gd name="connsiteY3" fmla="*/ 194503 h 1370396"/>
                  <a:gd name="connsiteX4" fmla="*/ 967768 w 1069368"/>
                  <a:gd name="connsiteY4" fmla="*/ 8237 h 1370396"/>
                  <a:gd name="connsiteX5" fmla="*/ 1069368 w 1069368"/>
                  <a:gd name="connsiteY5" fmla="*/ 313037 h 1370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368" h="1370396">
                    <a:moveTo>
                      <a:pt x="36435" y="1041170"/>
                    </a:moveTo>
                    <a:cubicBezTo>
                      <a:pt x="8212" y="1168170"/>
                      <a:pt x="-20010" y="1295170"/>
                      <a:pt x="19501" y="1329037"/>
                    </a:cubicBezTo>
                    <a:cubicBezTo>
                      <a:pt x="59012" y="1362904"/>
                      <a:pt x="186012" y="1433459"/>
                      <a:pt x="273501" y="1244370"/>
                    </a:cubicBezTo>
                    <a:cubicBezTo>
                      <a:pt x="360990" y="1055281"/>
                      <a:pt x="428724" y="400525"/>
                      <a:pt x="544435" y="194503"/>
                    </a:cubicBezTo>
                    <a:cubicBezTo>
                      <a:pt x="660146" y="-11519"/>
                      <a:pt x="880279" y="-11519"/>
                      <a:pt x="967768" y="8237"/>
                    </a:cubicBezTo>
                    <a:cubicBezTo>
                      <a:pt x="1055257" y="27993"/>
                      <a:pt x="1069368" y="313037"/>
                      <a:pt x="1069368" y="313037"/>
                    </a:cubicBezTo>
                  </a:path>
                </a:pathLst>
              </a:custGeom>
              <a:noFill/>
              <a:ln w="25400" cap="flat" cmpd="sng" algn="ctr">
                <a:solidFill>
                  <a:srgbClr val="5C0426"/>
                </a:solidFill>
                <a:prstDash val="solid"/>
                <a:headEnd type="none"/>
                <a:tailEnd type="arrow" w="med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602E1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CDA1936-8595-9B48-B5D9-7C61684BAACD}"/>
                  </a:ext>
                </a:extLst>
              </p:cNvPr>
              <p:cNvSpPr/>
              <p:nvPr/>
            </p:nvSpPr>
            <p:spPr>
              <a:xfrm>
                <a:off x="5396460" y="3303494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86682F2-FA7D-484F-A4C7-B26183F1C6A5}"/>
                  </a:ext>
                </a:extLst>
              </p:cNvPr>
              <p:cNvSpPr/>
              <p:nvPr/>
            </p:nvSpPr>
            <p:spPr>
              <a:xfrm>
                <a:off x="5396460" y="3239850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974B927-2614-F14F-B65C-CAE68730D31E}"/>
                  </a:ext>
                </a:extLst>
              </p:cNvPr>
              <p:cNvSpPr/>
              <p:nvPr/>
            </p:nvSpPr>
            <p:spPr>
              <a:xfrm>
                <a:off x="5396461" y="3176209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4337C6D-E878-A640-9967-8B92AC15C85D}"/>
                  </a:ext>
                </a:extLst>
              </p:cNvPr>
              <p:cNvSpPr/>
              <p:nvPr/>
            </p:nvSpPr>
            <p:spPr>
              <a:xfrm>
                <a:off x="5396459" y="3112566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24BCA76-B9C7-4E48-A7F3-567E394892DD}"/>
                  </a:ext>
                </a:extLst>
              </p:cNvPr>
              <p:cNvSpPr/>
              <p:nvPr/>
            </p:nvSpPr>
            <p:spPr>
              <a:xfrm>
                <a:off x="5715000" y="3238822"/>
                <a:ext cx="258084" cy="222873"/>
              </a:xfrm>
              <a:prstGeom prst="rect">
                <a:avLst/>
              </a:prstGeom>
              <a:solidFill>
                <a:srgbClr val="D8AC28">
                  <a:lumMod val="40000"/>
                  <a:lumOff val="60000"/>
                </a:srgbClr>
              </a:solidFill>
              <a:ln w="25400" cap="flat" cmpd="sng" algn="ctr">
                <a:solidFill>
                  <a:srgbClr val="5C0426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02E14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CTX </a:t>
                </a: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980A09B6-C499-044D-A421-337A38BEEC62}"/>
                  </a:ext>
                </a:extLst>
              </p:cNvPr>
              <p:cNvSpPr/>
              <p:nvPr/>
            </p:nvSpPr>
            <p:spPr>
              <a:xfrm>
                <a:off x="5437054" y="3175179"/>
                <a:ext cx="411810" cy="308374"/>
              </a:xfrm>
              <a:custGeom>
                <a:avLst/>
                <a:gdLst>
                  <a:gd name="connsiteX0" fmla="*/ 36435 w 1069368"/>
                  <a:gd name="connsiteY0" fmla="*/ 1041170 h 1370396"/>
                  <a:gd name="connsiteX1" fmla="*/ 19501 w 1069368"/>
                  <a:gd name="connsiteY1" fmla="*/ 1329037 h 1370396"/>
                  <a:gd name="connsiteX2" fmla="*/ 273501 w 1069368"/>
                  <a:gd name="connsiteY2" fmla="*/ 1244370 h 1370396"/>
                  <a:gd name="connsiteX3" fmla="*/ 544435 w 1069368"/>
                  <a:gd name="connsiteY3" fmla="*/ 194503 h 1370396"/>
                  <a:gd name="connsiteX4" fmla="*/ 967768 w 1069368"/>
                  <a:gd name="connsiteY4" fmla="*/ 8237 h 1370396"/>
                  <a:gd name="connsiteX5" fmla="*/ 1069368 w 1069368"/>
                  <a:gd name="connsiteY5" fmla="*/ 313037 h 1370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368" h="1370396">
                    <a:moveTo>
                      <a:pt x="36435" y="1041170"/>
                    </a:moveTo>
                    <a:cubicBezTo>
                      <a:pt x="8212" y="1168170"/>
                      <a:pt x="-20010" y="1295170"/>
                      <a:pt x="19501" y="1329037"/>
                    </a:cubicBezTo>
                    <a:cubicBezTo>
                      <a:pt x="59012" y="1362904"/>
                      <a:pt x="186012" y="1433459"/>
                      <a:pt x="273501" y="1244370"/>
                    </a:cubicBezTo>
                    <a:cubicBezTo>
                      <a:pt x="360990" y="1055281"/>
                      <a:pt x="428724" y="400525"/>
                      <a:pt x="544435" y="194503"/>
                    </a:cubicBezTo>
                    <a:cubicBezTo>
                      <a:pt x="660146" y="-11519"/>
                      <a:pt x="880279" y="-11519"/>
                      <a:pt x="967768" y="8237"/>
                    </a:cubicBezTo>
                    <a:cubicBezTo>
                      <a:pt x="1055257" y="27993"/>
                      <a:pt x="1069368" y="313037"/>
                      <a:pt x="1069368" y="313037"/>
                    </a:cubicBezTo>
                  </a:path>
                </a:pathLst>
              </a:custGeom>
              <a:noFill/>
              <a:ln w="25400" cap="flat" cmpd="sng" algn="ctr">
                <a:solidFill>
                  <a:srgbClr val="5C0426"/>
                </a:solidFill>
                <a:prstDash val="solid"/>
                <a:headEnd type="none"/>
                <a:tailEnd type="arrow" w="med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602E1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Up-Down Arrow 151">
                <a:extLst>
                  <a:ext uri="{FF2B5EF4-FFF2-40B4-BE49-F238E27FC236}">
                    <a16:creationId xmlns:a16="http://schemas.microsoft.com/office/drawing/2014/main" id="{A3236DDF-BD2D-9643-A1F0-7D7AED3EDCC6}"/>
                  </a:ext>
                </a:extLst>
              </p:cNvPr>
              <p:cNvSpPr/>
              <p:nvPr/>
            </p:nvSpPr>
            <p:spPr>
              <a:xfrm>
                <a:off x="5848864" y="3483550"/>
                <a:ext cx="76200" cy="152400"/>
              </a:xfrm>
              <a:prstGeom prst="upDownArrow">
                <a:avLst/>
              </a:prstGeom>
              <a:solidFill>
                <a:srgbClr val="A6C4DE"/>
              </a:solidFill>
              <a:ln w="25400" cap="flat" cmpd="sng" algn="ctr">
                <a:solidFill>
                  <a:srgbClr val="A6C4DE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89C55D2-1D61-804B-8A78-A992B870A8F1}"/>
                </a:ext>
              </a:extLst>
            </p:cNvPr>
            <p:cNvGrpSpPr/>
            <p:nvPr/>
          </p:nvGrpSpPr>
          <p:grpSpPr>
            <a:xfrm>
              <a:off x="5587468" y="5365853"/>
              <a:ext cx="3435046" cy="1111147"/>
              <a:chOff x="5029200" y="4343400"/>
              <a:chExt cx="3499702" cy="142505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259B385-4D1D-9A4F-92CE-FAB7AB71FBF9}"/>
                  </a:ext>
                </a:extLst>
              </p:cNvPr>
              <p:cNvGrpSpPr/>
              <p:nvPr/>
            </p:nvGrpSpPr>
            <p:grpSpPr>
              <a:xfrm>
                <a:off x="5029200" y="4343400"/>
                <a:ext cx="3460574" cy="1425051"/>
                <a:chOff x="5024786" y="2438400"/>
                <a:chExt cx="3460574" cy="1425051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8DD855E5-710D-5149-864E-89095BA8E1C6}"/>
                    </a:ext>
                  </a:extLst>
                </p:cNvPr>
                <p:cNvGrpSpPr/>
                <p:nvPr/>
              </p:nvGrpSpPr>
              <p:grpSpPr>
                <a:xfrm>
                  <a:off x="5024786" y="2438400"/>
                  <a:ext cx="3460574" cy="1425051"/>
                  <a:chOff x="5027250" y="685800"/>
                  <a:chExt cx="3460574" cy="1425051"/>
                </a:xfrm>
              </p:grpSpPr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6C5BB0E0-CA76-C543-836B-ED025FFFE524}"/>
                      </a:ext>
                    </a:extLst>
                  </p:cNvPr>
                  <p:cNvSpPr/>
                  <p:nvPr/>
                </p:nvSpPr>
                <p:spPr>
                  <a:xfrm>
                    <a:off x="5027250" y="1806051"/>
                    <a:ext cx="3458624" cy="304800"/>
                  </a:xfrm>
                  <a:prstGeom prst="rect">
                    <a:avLst/>
                  </a:prstGeom>
                  <a:solidFill>
                    <a:srgbClr val="BF5C28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rgbClr val="A22B38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A22B3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Hardware</a:t>
                    </a:r>
                  </a:p>
                </p:txBody>
              </p:sp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E572AB00-AAA7-6D48-B1AA-6DFA666D7B1F}"/>
                      </a:ext>
                    </a:extLst>
                  </p:cNvPr>
                  <p:cNvGrpSpPr/>
                  <p:nvPr/>
                </p:nvGrpSpPr>
                <p:grpSpPr>
                  <a:xfrm>
                    <a:off x="5029200" y="685800"/>
                    <a:ext cx="3458624" cy="484909"/>
                    <a:chOff x="4724400" y="609600"/>
                    <a:chExt cx="3458624" cy="838200"/>
                  </a:xfrm>
                </p:grpSpPr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A4353394-DB48-F84F-880D-3CDD48CF5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4400" y="609600"/>
                      <a:ext cx="3458624" cy="838200"/>
                    </a:xfrm>
                    <a:prstGeom prst="rect">
                      <a:avLst/>
                    </a:prstGeom>
                    <a:solidFill>
                      <a:srgbClr val="1F497D">
                        <a:lumMod val="20000"/>
                        <a:lumOff val="80000"/>
                      </a:srgbClr>
                    </a:solidFill>
                    <a:ln w="25400" cap="flat" cmpd="sng" algn="ctr">
                      <a:solidFill>
                        <a:srgbClr val="1F497D"/>
                      </a:solidFill>
                      <a:prstDash val="solid"/>
                    </a:ln>
                    <a:effectLst/>
                  </p:spPr>
                  <p:txBody>
                    <a:bodyPr rtlCol="0" anchor="t" anchorCtr="0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A22B38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Application</a:t>
                      </a:r>
                    </a:p>
                  </p:txBody>
                </p:sp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BE013233-5856-F34D-8CB8-BB5BD73DAF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76493" y="873036"/>
                      <a:ext cx="2182295" cy="422367"/>
                      <a:chOff x="4690463" y="2111815"/>
                      <a:chExt cx="2286200" cy="641958"/>
                    </a:xfrm>
                  </p:grpSpPr>
                  <p:sp>
                    <p:nvSpPr>
                      <p:cNvPr id="203" name="Freeform 202">
                        <a:extLst>
                          <a:ext uri="{FF2B5EF4-FFF2-40B4-BE49-F238E27FC236}">
                            <a16:creationId xmlns:a16="http://schemas.microsoft.com/office/drawing/2014/main" id="{82117178-9499-8E42-B11A-D9246D2FA2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0463" y="2111815"/>
                        <a:ext cx="152394" cy="641958"/>
                      </a:xfrm>
                      <a:custGeom>
                        <a:avLst/>
                        <a:gdLst>
                          <a:gd name="connsiteX0" fmla="*/ 450332 w 459339"/>
                          <a:gd name="connsiteY0" fmla="*/ 0 h 2558099"/>
                          <a:gd name="connsiteX1" fmla="*/ 0 w 459339"/>
                          <a:gd name="connsiteY1" fmla="*/ 657540 h 2558099"/>
                          <a:gd name="connsiteX2" fmla="*/ 450332 w 459339"/>
                          <a:gd name="connsiteY2" fmla="*/ 1297064 h 2558099"/>
                          <a:gd name="connsiteX3" fmla="*/ 9006 w 459339"/>
                          <a:gd name="connsiteY3" fmla="*/ 1918574 h 2558099"/>
                          <a:gd name="connsiteX4" fmla="*/ 459339 w 459339"/>
                          <a:gd name="connsiteY4" fmla="*/ 2558099 h 25580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59339" h="2558099">
                            <a:moveTo>
                              <a:pt x="450332" y="0"/>
                            </a:moveTo>
                            <a:cubicBezTo>
                              <a:pt x="225166" y="220681"/>
                              <a:pt x="0" y="441363"/>
                              <a:pt x="0" y="657540"/>
                            </a:cubicBezTo>
                            <a:cubicBezTo>
                              <a:pt x="0" y="873717"/>
                              <a:pt x="448831" y="1086892"/>
                              <a:pt x="450332" y="1297064"/>
                            </a:cubicBezTo>
                            <a:cubicBezTo>
                              <a:pt x="451833" y="1507236"/>
                              <a:pt x="7505" y="1708402"/>
                              <a:pt x="9006" y="1918574"/>
                            </a:cubicBezTo>
                            <a:cubicBezTo>
                              <a:pt x="10507" y="2128746"/>
                              <a:pt x="384284" y="2450011"/>
                              <a:pt x="459339" y="2558099"/>
                            </a:cubicBezTo>
                          </a:path>
                        </a:pathLst>
                      </a:custGeom>
                      <a:noFill/>
                      <a:ln w="25400" cap="flat" cmpd="sng" algn="ctr">
                        <a:solidFill>
                          <a:srgbClr val="C0504D">
                            <a:lumMod val="50000"/>
                          </a:srgbClr>
                        </a:solidFill>
                        <a:prstDash val="solid"/>
                        <a:tailEnd type="stealth" w="lg" len="lg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04" name="Freeform 203">
                        <a:extLst>
                          <a:ext uri="{FF2B5EF4-FFF2-40B4-BE49-F238E27FC236}">
                            <a16:creationId xmlns:a16="http://schemas.microsoft.com/office/drawing/2014/main" id="{E53381DD-4F4F-7447-8688-E8FE277189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7367" y="2111815"/>
                        <a:ext cx="152394" cy="641958"/>
                      </a:xfrm>
                      <a:custGeom>
                        <a:avLst/>
                        <a:gdLst>
                          <a:gd name="connsiteX0" fmla="*/ 450332 w 459339"/>
                          <a:gd name="connsiteY0" fmla="*/ 0 h 2558099"/>
                          <a:gd name="connsiteX1" fmla="*/ 0 w 459339"/>
                          <a:gd name="connsiteY1" fmla="*/ 657540 h 2558099"/>
                          <a:gd name="connsiteX2" fmla="*/ 450332 w 459339"/>
                          <a:gd name="connsiteY2" fmla="*/ 1297064 h 2558099"/>
                          <a:gd name="connsiteX3" fmla="*/ 9006 w 459339"/>
                          <a:gd name="connsiteY3" fmla="*/ 1918574 h 2558099"/>
                          <a:gd name="connsiteX4" fmla="*/ 459339 w 459339"/>
                          <a:gd name="connsiteY4" fmla="*/ 2558099 h 25580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59339" h="2558099">
                            <a:moveTo>
                              <a:pt x="450332" y="0"/>
                            </a:moveTo>
                            <a:cubicBezTo>
                              <a:pt x="225166" y="220681"/>
                              <a:pt x="0" y="441363"/>
                              <a:pt x="0" y="657540"/>
                            </a:cubicBezTo>
                            <a:cubicBezTo>
                              <a:pt x="0" y="873717"/>
                              <a:pt x="448831" y="1086892"/>
                              <a:pt x="450332" y="1297064"/>
                            </a:cubicBezTo>
                            <a:cubicBezTo>
                              <a:pt x="451833" y="1507236"/>
                              <a:pt x="7505" y="1708402"/>
                              <a:pt x="9006" y="1918574"/>
                            </a:cubicBezTo>
                            <a:cubicBezTo>
                              <a:pt x="10507" y="2128746"/>
                              <a:pt x="384284" y="2450011"/>
                              <a:pt x="459339" y="2558099"/>
                            </a:cubicBezTo>
                          </a:path>
                        </a:pathLst>
                      </a:custGeom>
                      <a:noFill/>
                      <a:ln w="25400" cap="flat" cmpd="sng" algn="ctr">
                        <a:solidFill>
                          <a:srgbClr val="C0504D">
                            <a:lumMod val="50000"/>
                          </a:srgbClr>
                        </a:solidFill>
                        <a:prstDash val="solid"/>
                        <a:tailEnd type="stealth" w="lg" len="lg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05" name="Freeform 204">
                        <a:extLst>
                          <a:ext uri="{FF2B5EF4-FFF2-40B4-BE49-F238E27FC236}">
                            <a16:creationId xmlns:a16="http://schemas.microsoft.com/office/drawing/2014/main" id="{B6D25FCB-814C-7E4F-9D93-863ED07717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24269" y="2111815"/>
                        <a:ext cx="152394" cy="641958"/>
                      </a:xfrm>
                      <a:custGeom>
                        <a:avLst/>
                        <a:gdLst>
                          <a:gd name="connsiteX0" fmla="*/ 450332 w 459339"/>
                          <a:gd name="connsiteY0" fmla="*/ 0 h 2558099"/>
                          <a:gd name="connsiteX1" fmla="*/ 0 w 459339"/>
                          <a:gd name="connsiteY1" fmla="*/ 657540 h 2558099"/>
                          <a:gd name="connsiteX2" fmla="*/ 450332 w 459339"/>
                          <a:gd name="connsiteY2" fmla="*/ 1297064 h 2558099"/>
                          <a:gd name="connsiteX3" fmla="*/ 9006 w 459339"/>
                          <a:gd name="connsiteY3" fmla="*/ 1918574 h 2558099"/>
                          <a:gd name="connsiteX4" fmla="*/ 459339 w 459339"/>
                          <a:gd name="connsiteY4" fmla="*/ 2558099 h 25580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59339" h="2558099">
                            <a:moveTo>
                              <a:pt x="450332" y="0"/>
                            </a:moveTo>
                            <a:cubicBezTo>
                              <a:pt x="225166" y="220681"/>
                              <a:pt x="0" y="441363"/>
                              <a:pt x="0" y="657540"/>
                            </a:cubicBezTo>
                            <a:cubicBezTo>
                              <a:pt x="0" y="873717"/>
                              <a:pt x="448831" y="1086892"/>
                              <a:pt x="450332" y="1297064"/>
                            </a:cubicBezTo>
                            <a:cubicBezTo>
                              <a:pt x="451833" y="1507236"/>
                              <a:pt x="7505" y="1708402"/>
                              <a:pt x="9006" y="1918574"/>
                            </a:cubicBezTo>
                            <a:cubicBezTo>
                              <a:pt x="10507" y="2128746"/>
                              <a:pt x="384284" y="2450011"/>
                              <a:pt x="459339" y="2558099"/>
                            </a:cubicBezTo>
                          </a:path>
                        </a:pathLst>
                      </a:custGeom>
                      <a:noFill/>
                      <a:ln w="25400" cap="flat" cmpd="sng" algn="ctr">
                        <a:solidFill>
                          <a:srgbClr val="C0504D">
                            <a:lumMod val="50000"/>
                          </a:srgbClr>
                        </a:solidFill>
                        <a:prstDash val="solid"/>
                        <a:tailEnd type="stealth" w="lg" len="lg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16A658E9-0D9B-E845-94E2-6CE1353B5AA7}"/>
                      </a:ext>
                    </a:extLst>
                  </p:cNvPr>
                  <p:cNvSpPr/>
                  <p:nvPr/>
                </p:nvSpPr>
                <p:spPr>
                  <a:xfrm>
                    <a:off x="5027252" y="1219201"/>
                    <a:ext cx="3458624" cy="533400"/>
                  </a:xfrm>
                  <a:prstGeom prst="rect">
                    <a:avLst/>
                  </a:prstGeom>
                  <a:solidFill>
                    <a:srgbClr val="9D7D9E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rgbClr val="9D7D9E">
                        <a:lumMod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t" anchorCtr="0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A22B3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MPI</a:t>
                    </a:r>
                  </a:p>
                </p:txBody>
              </p: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84B7138-5999-F34A-B344-7BE29AF2E392}"/>
                      </a:ext>
                    </a:extLst>
                  </p:cNvPr>
                  <p:cNvGrpSpPr/>
                  <p:nvPr/>
                </p:nvGrpSpPr>
                <p:grpSpPr>
                  <a:xfrm>
                    <a:off x="6481795" y="1381616"/>
                    <a:ext cx="576625" cy="370987"/>
                    <a:chOff x="6110994" y="5501457"/>
                    <a:chExt cx="576625" cy="522512"/>
                  </a:xfrm>
                </p:grpSpPr>
                <p:grpSp>
                  <p:nvGrpSpPr>
                    <p:cNvPr id="194" name="Group 193">
                      <a:extLst>
                        <a:ext uri="{FF2B5EF4-FFF2-40B4-BE49-F238E27FC236}">
                          <a16:creationId xmlns:a16="http://schemas.microsoft.com/office/drawing/2014/main" id="{809EFC2B-984A-A04F-A0AA-CC303AB0CC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0994" y="5501457"/>
                      <a:ext cx="120880" cy="357097"/>
                      <a:chOff x="-3136425" y="4043268"/>
                      <a:chExt cx="497695" cy="607137"/>
                    </a:xfrm>
                  </p:grpSpPr>
                  <p:sp>
                    <p:nvSpPr>
                      <p:cNvPr id="197" name="Rectangle 196">
                        <a:extLst>
                          <a:ext uri="{FF2B5EF4-FFF2-40B4-BE49-F238E27FC236}">
                            <a16:creationId xmlns:a16="http://schemas.microsoft.com/office/drawing/2014/main" id="{BABF23F5-A118-9047-8361-5544E4C3E7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136421" y="4500469"/>
                        <a:ext cx="497687" cy="149936"/>
                      </a:xfrm>
                      <a:prstGeom prst="rect">
                        <a:avLst/>
                      </a:prstGeom>
                      <a:noFill/>
                      <a:ln w="38100" cap="flat" cmpd="sng" algn="ctr">
                        <a:solidFill>
                          <a:srgbClr val="1F497D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9C26AE4C-8C57-5E40-82D5-44E968F0A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136421" y="4348065"/>
                        <a:ext cx="497687" cy="149936"/>
                      </a:xfrm>
                      <a:prstGeom prst="rect">
                        <a:avLst/>
                      </a:prstGeom>
                      <a:noFill/>
                      <a:ln w="38100" cap="flat" cmpd="sng" algn="ctr">
                        <a:solidFill>
                          <a:srgbClr val="1F497D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4A5463C6-E9DE-454B-B27E-30A774CFFA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136417" y="4195669"/>
                        <a:ext cx="497687" cy="149936"/>
                      </a:xfrm>
                      <a:prstGeom prst="rect">
                        <a:avLst/>
                      </a:prstGeom>
                      <a:noFill/>
                      <a:ln w="38100" cap="flat" cmpd="sng" algn="ctr">
                        <a:solidFill>
                          <a:srgbClr val="1F497D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A24FAA68-8460-CD4E-AB14-73FBA40B73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136425" y="4043268"/>
                        <a:ext cx="497687" cy="149936"/>
                      </a:xfrm>
                      <a:prstGeom prst="rect">
                        <a:avLst/>
                      </a:prstGeom>
                      <a:noFill/>
                      <a:ln w="38100" cap="flat" cmpd="sng" algn="ctr">
                        <a:solidFill>
                          <a:srgbClr val="1F497D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9B0E374B-D8DD-A54D-9C89-FDA52BF456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29535" y="5679280"/>
                      <a:ext cx="258084" cy="313903"/>
                    </a:xfrm>
                    <a:prstGeom prst="rect">
                      <a:avLst/>
                    </a:prstGeom>
                    <a:solidFill>
                      <a:srgbClr val="D8AC28">
                        <a:lumMod val="40000"/>
                        <a:lumOff val="60000"/>
                      </a:srgbClr>
                    </a:solidFill>
                    <a:ln w="25400" cap="flat" cmpd="sng" algn="ctr">
                      <a:solidFill>
                        <a:srgbClr val="5C0426"/>
                      </a:solidFill>
                      <a:prstDash val="solid"/>
                    </a:ln>
                    <a:effectLst/>
                  </p:spPr>
                  <p:txBody>
                    <a:bodyPr lIns="0" tIns="0" rIns="0" bIns="0"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02E14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CTX </a:t>
                      </a:r>
                    </a:p>
                  </p:txBody>
                </p:sp>
                <p:sp>
                  <p:nvSpPr>
                    <p:cNvPr id="196" name="Freeform 195">
                      <a:extLst>
                        <a:ext uri="{FF2B5EF4-FFF2-40B4-BE49-F238E27FC236}">
                          <a16:creationId xmlns:a16="http://schemas.microsoft.com/office/drawing/2014/main" id="{27098F36-3826-DC4F-8B3E-8E1372260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1589" y="5589643"/>
                      <a:ext cx="411810" cy="434326"/>
                    </a:xfrm>
                    <a:custGeom>
                      <a:avLst/>
                      <a:gdLst>
                        <a:gd name="connsiteX0" fmla="*/ 36435 w 1069368"/>
                        <a:gd name="connsiteY0" fmla="*/ 1041170 h 1370396"/>
                        <a:gd name="connsiteX1" fmla="*/ 19501 w 1069368"/>
                        <a:gd name="connsiteY1" fmla="*/ 1329037 h 1370396"/>
                        <a:gd name="connsiteX2" fmla="*/ 273501 w 1069368"/>
                        <a:gd name="connsiteY2" fmla="*/ 1244370 h 1370396"/>
                        <a:gd name="connsiteX3" fmla="*/ 544435 w 1069368"/>
                        <a:gd name="connsiteY3" fmla="*/ 194503 h 1370396"/>
                        <a:gd name="connsiteX4" fmla="*/ 967768 w 1069368"/>
                        <a:gd name="connsiteY4" fmla="*/ 8237 h 1370396"/>
                        <a:gd name="connsiteX5" fmla="*/ 1069368 w 1069368"/>
                        <a:gd name="connsiteY5" fmla="*/ 313037 h 1370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069368" h="1370396">
                          <a:moveTo>
                            <a:pt x="36435" y="1041170"/>
                          </a:moveTo>
                          <a:cubicBezTo>
                            <a:pt x="8212" y="1168170"/>
                            <a:pt x="-20010" y="1295170"/>
                            <a:pt x="19501" y="1329037"/>
                          </a:cubicBezTo>
                          <a:cubicBezTo>
                            <a:pt x="59012" y="1362904"/>
                            <a:pt x="186012" y="1433459"/>
                            <a:pt x="273501" y="1244370"/>
                          </a:cubicBezTo>
                          <a:cubicBezTo>
                            <a:pt x="360990" y="1055281"/>
                            <a:pt x="428724" y="400525"/>
                            <a:pt x="544435" y="194503"/>
                          </a:cubicBezTo>
                          <a:cubicBezTo>
                            <a:pt x="660146" y="-11519"/>
                            <a:pt x="880279" y="-11519"/>
                            <a:pt x="967768" y="8237"/>
                          </a:cubicBezTo>
                          <a:cubicBezTo>
                            <a:pt x="1055257" y="27993"/>
                            <a:pt x="1069368" y="313037"/>
                            <a:pt x="1069368" y="313037"/>
                          </a:cubicBezTo>
                        </a:path>
                      </a:pathLst>
                    </a:custGeom>
                    <a:noFill/>
                    <a:ln w="25400" cap="flat" cmpd="sng" algn="ctr">
                      <a:solidFill>
                        <a:srgbClr val="5C0426"/>
                      </a:solidFill>
                      <a:prstDash val="solid"/>
                      <a:headEnd type="none"/>
                      <a:tailEnd type="arrow" w="med" len="sm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02E14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2" name="Down Arrow 191">
                    <a:extLst>
                      <a:ext uri="{FF2B5EF4-FFF2-40B4-BE49-F238E27FC236}">
                        <a16:creationId xmlns:a16="http://schemas.microsoft.com/office/drawing/2014/main" id="{D2967A3C-7DD6-B544-B638-7923820D1BBC}"/>
                      </a:ext>
                    </a:extLst>
                  </p:cNvPr>
                  <p:cNvSpPr/>
                  <p:nvPr/>
                </p:nvSpPr>
                <p:spPr>
                  <a:xfrm>
                    <a:off x="6303454" y="1143000"/>
                    <a:ext cx="1009796" cy="228600"/>
                  </a:xfrm>
                  <a:prstGeom prst="downArrow">
                    <a:avLst>
                      <a:gd name="adj1" fmla="val 81468"/>
                      <a:gd name="adj2" fmla="val 61682"/>
                    </a:avLst>
                  </a:prstGeom>
                  <a:solidFill>
                    <a:srgbClr val="7AB800"/>
                  </a:solidFill>
                  <a:ln w="25400" cap="flat" cmpd="sng" algn="ctr">
                    <a:solidFill>
                      <a:srgbClr val="7AB800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lIns="0" tIns="9144" rIns="0" bIns="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User Endpoint</a:t>
                    </a:r>
                  </a:p>
                </p:txBody>
              </p:sp>
              <p:sp>
                <p:nvSpPr>
                  <p:cNvPr id="193" name="Up-Down Arrow 192">
                    <a:extLst>
                      <a:ext uri="{FF2B5EF4-FFF2-40B4-BE49-F238E27FC236}">
                        <a16:creationId xmlns:a16="http://schemas.microsoft.com/office/drawing/2014/main" id="{5868D6B1-A2E1-FE45-A2E1-BA189409F75C}"/>
                      </a:ext>
                    </a:extLst>
                  </p:cNvPr>
                  <p:cNvSpPr/>
                  <p:nvPr/>
                </p:nvSpPr>
                <p:spPr>
                  <a:xfrm>
                    <a:off x="6934200" y="1752600"/>
                    <a:ext cx="76200" cy="152400"/>
                  </a:xfrm>
                  <a:prstGeom prst="upDownArrow">
                    <a:avLst/>
                  </a:prstGeom>
                  <a:solidFill>
                    <a:srgbClr val="A6C4DE"/>
                  </a:solidFill>
                  <a:ln w="25400" cap="flat" cmpd="sng" algn="ctr">
                    <a:solidFill>
                      <a:srgbClr val="A6C4DE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635272DD-9C4F-EC42-B92C-8BDCDB988214}"/>
                    </a:ext>
                  </a:extLst>
                </p:cNvPr>
                <p:cNvSpPr/>
                <p:nvPr/>
              </p:nvSpPr>
              <p:spPr>
                <a:xfrm>
                  <a:off x="7705464" y="3325144"/>
                  <a:ext cx="120878" cy="62613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B49BF36-A983-7F43-B44A-60BFC1E2638C}"/>
                    </a:ext>
                  </a:extLst>
                </p:cNvPr>
                <p:cNvSpPr/>
                <p:nvPr/>
              </p:nvSpPr>
              <p:spPr>
                <a:xfrm>
                  <a:off x="7705464" y="3261500"/>
                  <a:ext cx="120878" cy="62613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0EB96E20-77A7-F64E-A0E8-0C0FFE7C7A57}"/>
                    </a:ext>
                  </a:extLst>
                </p:cNvPr>
                <p:cNvSpPr/>
                <p:nvPr/>
              </p:nvSpPr>
              <p:spPr>
                <a:xfrm>
                  <a:off x="7705465" y="3197859"/>
                  <a:ext cx="120878" cy="62613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83264CB8-8119-9C4E-AE02-A79752B99A15}"/>
                    </a:ext>
                  </a:extLst>
                </p:cNvPr>
                <p:cNvSpPr/>
                <p:nvPr/>
              </p:nvSpPr>
              <p:spPr>
                <a:xfrm>
                  <a:off x="7705463" y="3134216"/>
                  <a:ext cx="120878" cy="62613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Freeform 179">
                  <a:extLst>
                    <a:ext uri="{FF2B5EF4-FFF2-40B4-BE49-F238E27FC236}">
                      <a16:creationId xmlns:a16="http://schemas.microsoft.com/office/drawing/2014/main" id="{50AEACF0-FF3C-3E4B-A5C6-09AC6679989F}"/>
                    </a:ext>
                  </a:extLst>
                </p:cNvPr>
                <p:cNvSpPr/>
                <p:nvPr/>
              </p:nvSpPr>
              <p:spPr>
                <a:xfrm flipH="1">
                  <a:off x="6927322" y="3196829"/>
                  <a:ext cx="818736" cy="308374"/>
                </a:xfrm>
                <a:custGeom>
                  <a:avLst/>
                  <a:gdLst>
                    <a:gd name="connsiteX0" fmla="*/ 36435 w 1069368"/>
                    <a:gd name="connsiteY0" fmla="*/ 1041170 h 1370396"/>
                    <a:gd name="connsiteX1" fmla="*/ 19501 w 1069368"/>
                    <a:gd name="connsiteY1" fmla="*/ 1329037 h 1370396"/>
                    <a:gd name="connsiteX2" fmla="*/ 273501 w 1069368"/>
                    <a:gd name="connsiteY2" fmla="*/ 1244370 h 1370396"/>
                    <a:gd name="connsiteX3" fmla="*/ 544435 w 1069368"/>
                    <a:gd name="connsiteY3" fmla="*/ 194503 h 1370396"/>
                    <a:gd name="connsiteX4" fmla="*/ 967768 w 1069368"/>
                    <a:gd name="connsiteY4" fmla="*/ 8237 h 1370396"/>
                    <a:gd name="connsiteX5" fmla="*/ 1069368 w 1069368"/>
                    <a:gd name="connsiteY5" fmla="*/ 313037 h 1370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69368" h="1370396">
                      <a:moveTo>
                        <a:pt x="36435" y="1041170"/>
                      </a:moveTo>
                      <a:cubicBezTo>
                        <a:pt x="8212" y="1168170"/>
                        <a:pt x="-20010" y="1295170"/>
                        <a:pt x="19501" y="1329037"/>
                      </a:cubicBezTo>
                      <a:cubicBezTo>
                        <a:pt x="59012" y="1362904"/>
                        <a:pt x="186012" y="1433459"/>
                        <a:pt x="273501" y="1244370"/>
                      </a:cubicBezTo>
                      <a:cubicBezTo>
                        <a:pt x="360990" y="1055281"/>
                        <a:pt x="428724" y="400525"/>
                        <a:pt x="544435" y="194503"/>
                      </a:cubicBezTo>
                      <a:cubicBezTo>
                        <a:pt x="660146" y="-11519"/>
                        <a:pt x="880279" y="-11519"/>
                        <a:pt x="967768" y="8237"/>
                      </a:cubicBezTo>
                      <a:cubicBezTo>
                        <a:pt x="1055257" y="27993"/>
                        <a:pt x="1069368" y="313037"/>
                        <a:pt x="1069368" y="313037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5C0426"/>
                  </a:solidFill>
                  <a:prstDash val="solid"/>
                  <a:headEnd type="none"/>
                  <a:tailEnd type="arrow" w="med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602E14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07BAE1A8-54FD-2B48-A1D4-033E1EDD9F87}"/>
                    </a:ext>
                  </a:extLst>
                </p:cNvPr>
                <p:cNvSpPr/>
                <p:nvPr/>
              </p:nvSpPr>
              <p:spPr>
                <a:xfrm>
                  <a:off x="5396460" y="3303494"/>
                  <a:ext cx="120878" cy="62613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42F2DD46-CEB2-A341-9008-FE3309961589}"/>
                    </a:ext>
                  </a:extLst>
                </p:cNvPr>
                <p:cNvSpPr/>
                <p:nvPr/>
              </p:nvSpPr>
              <p:spPr>
                <a:xfrm>
                  <a:off x="5396460" y="3239850"/>
                  <a:ext cx="120878" cy="62613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077BD9A1-5DA7-A54F-91F5-548FD1AE37EA}"/>
                    </a:ext>
                  </a:extLst>
                </p:cNvPr>
                <p:cNvSpPr/>
                <p:nvPr/>
              </p:nvSpPr>
              <p:spPr>
                <a:xfrm>
                  <a:off x="5396461" y="3176209"/>
                  <a:ext cx="120878" cy="62613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A0B8472F-615B-8D45-ACD5-4E3A4AD40FF1}"/>
                    </a:ext>
                  </a:extLst>
                </p:cNvPr>
                <p:cNvSpPr/>
                <p:nvPr/>
              </p:nvSpPr>
              <p:spPr>
                <a:xfrm>
                  <a:off x="5396459" y="3112566"/>
                  <a:ext cx="120878" cy="62613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1F497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7BE73F24-2C2B-FD42-B063-CB591DC5B198}"/>
                    </a:ext>
                  </a:extLst>
                </p:cNvPr>
                <p:cNvSpPr/>
                <p:nvPr/>
              </p:nvSpPr>
              <p:spPr>
                <a:xfrm>
                  <a:off x="5715000" y="3238822"/>
                  <a:ext cx="258084" cy="222873"/>
                </a:xfrm>
                <a:prstGeom prst="rect">
                  <a:avLst/>
                </a:prstGeom>
                <a:solidFill>
                  <a:srgbClr val="D8AC28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5C0426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02E14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CTX </a:t>
                  </a:r>
                </a:p>
              </p:txBody>
            </p:sp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D196A07C-9A43-CD42-8205-925D0C73E9CE}"/>
                    </a:ext>
                  </a:extLst>
                </p:cNvPr>
                <p:cNvSpPr/>
                <p:nvPr/>
              </p:nvSpPr>
              <p:spPr>
                <a:xfrm>
                  <a:off x="5437054" y="3175179"/>
                  <a:ext cx="411810" cy="308374"/>
                </a:xfrm>
                <a:custGeom>
                  <a:avLst/>
                  <a:gdLst>
                    <a:gd name="connsiteX0" fmla="*/ 36435 w 1069368"/>
                    <a:gd name="connsiteY0" fmla="*/ 1041170 h 1370396"/>
                    <a:gd name="connsiteX1" fmla="*/ 19501 w 1069368"/>
                    <a:gd name="connsiteY1" fmla="*/ 1329037 h 1370396"/>
                    <a:gd name="connsiteX2" fmla="*/ 273501 w 1069368"/>
                    <a:gd name="connsiteY2" fmla="*/ 1244370 h 1370396"/>
                    <a:gd name="connsiteX3" fmla="*/ 544435 w 1069368"/>
                    <a:gd name="connsiteY3" fmla="*/ 194503 h 1370396"/>
                    <a:gd name="connsiteX4" fmla="*/ 967768 w 1069368"/>
                    <a:gd name="connsiteY4" fmla="*/ 8237 h 1370396"/>
                    <a:gd name="connsiteX5" fmla="*/ 1069368 w 1069368"/>
                    <a:gd name="connsiteY5" fmla="*/ 313037 h 1370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69368" h="1370396">
                      <a:moveTo>
                        <a:pt x="36435" y="1041170"/>
                      </a:moveTo>
                      <a:cubicBezTo>
                        <a:pt x="8212" y="1168170"/>
                        <a:pt x="-20010" y="1295170"/>
                        <a:pt x="19501" y="1329037"/>
                      </a:cubicBezTo>
                      <a:cubicBezTo>
                        <a:pt x="59012" y="1362904"/>
                        <a:pt x="186012" y="1433459"/>
                        <a:pt x="273501" y="1244370"/>
                      </a:cubicBezTo>
                      <a:cubicBezTo>
                        <a:pt x="360990" y="1055281"/>
                        <a:pt x="428724" y="400525"/>
                        <a:pt x="544435" y="194503"/>
                      </a:cubicBezTo>
                      <a:cubicBezTo>
                        <a:pt x="660146" y="-11519"/>
                        <a:pt x="880279" y="-11519"/>
                        <a:pt x="967768" y="8237"/>
                      </a:cubicBezTo>
                      <a:cubicBezTo>
                        <a:pt x="1055257" y="27993"/>
                        <a:pt x="1069368" y="313037"/>
                        <a:pt x="1069368" y="313037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5C0426"/>
                  </a:solidFill>
                  <a:prstDash val="solid"/>
                  <a:headEnd type="none"/>
                  <a:tailEnd type="arrow" w="med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602E14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Up-Down Arrow 186">
                  <a:extLst>
                    <a:ext uri="{FF2B5EF4-FFF2-40B4-BE49-F238E27FC236}">
                      <a16:creationId xmlns:a16="http://schemas.microsoft.com/office/drawing/2014/main" id="{2FB5C970-C080-4949-B0CA-DD3445F72248}"/>
                    </a:ext>
                  </a:extLst>
                </p:cNvPr>
                <p:cNvSpPr/>
                <p:nvPr/>
              </p:nvSpPr>
              <p:spPr>
                <a:xfrm>
                  <a:off x="5848864" y="3483550"/>
                  <a:ext cx="76200" cy="152400"/>
                </a:xfrm>
                <a:prstGeom prst="upDownArrow">
                  <a:avLst/>
                </a:prstGeom>
                <a:solidFill>
                  <a:srgbClr val="A6C4DE"/>
                </a:solidFill>
                <a:ln w="25400" cap="flat" cmpd="sng" algn="ctr">
                  <a:solidFill>
                    <a:srgbClr val="A6C4DE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3" name="Down Arrow 172">
                <a:extLst>
                  <a:ext uri="{FF2B5EF4-FFF2-40B4-BE49-F238E27FC236}">
                    <a16:creationId xmlns:a16="http://schemas.microsoft.com/office/drawing/2014/main" id="{59E3BE4F-FDA9-5444-8751-821B89D04B99}"/>
                  </a:ext>
                </a:extLst>
              </p:cNvPr>
              <p:cNvSpPr/>
              <p:nvPr/>
            </p:nvSpPr>
            <p:spPr>
              <a:xfrm>
                <a:off x="7519106" y="4809803"/>
                <a:ext cx="1009796" cy="228600"/>
              </a:xfrm>
              <a:prstGeom prst="downArrow">
                <a:avLst>
                  <a:gd name="adj1" fmla="val 81468"/>
                  <a:gd name="adj2" fmla="val 61682"/>
                </a:avLst>
              </a:prstGeom>
              <a:solidFill>
                <a:srgbClr val="7AB800"/>
              </a:solidFill>
              <a:ln w="25400" cap="flat" cmpd="sng" algn="ctr">
                <a:solidFill>
                  <a:srgbClr val="7AB800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9144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User Endpoint</a:t>
                </a:r>
              </a:p>
            </p:txBody>
          </p:sp>
          <p:sp>
            <p:nvSpPr>
              <p:cNvPr id="174" name="Down Arrow 173">
                <a:extLst>
                  <a:ext uri="{FF2B5EF4-FFF2-40B4-BE49-F238E27FC236}">
                    <a16:creationId xmlns:a16="http://schemas.microsoft.com/office/drawing/2014/main" id="{12BDCEB1-C61B-5F4F-8C52-E352180197F9}"/>
                  </a:ext>
                </a:extLst>
              </p:cNvPr>
              <p:cNvSpPr/>
              <p:nvPr/>
            </p:nvSpPr>
            <p:spPr>
              <a:xfrm>
                <a:off x="5178829" y="4791347"/>
                <a:ext cx="1009796" cy="228600"/>
              </a:xfrm>
              <a:prstGeom prst="downArrow">
                <a:avLst>
                  <a:gd name="adj1" fmla="val 81468"/>
                  <a:gd name="adj2" fmla="val 61682"/>
                </a:avLst>
              </a:prstGeom>
              <a:solidFill>
                <a:srgbClr val="7AB800"/>
              </a:solidFill>
              <a:ln w="25400" cap="flat" cmpd="sng" algn="ctr">
                <a:solidFill>
                  <a:srgbClr val="7AB800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9144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User Endpoint</a:t>
                </a: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28FCB7EC-BF17-704A-B8AB-3127422AE55C}"/>
                </a:ext>
              </a:extLst>
            </p:cNvPr>
            <p:cNvGrpSpPr/>
            <p:nvPr/>
          </p:nvGrpSpPr>
          <p:grpSpPr>
            <a:xfrm>
              <a:off x="5587468" y="2962094"/>
              <a:ext cx="3396641" cy="1111147"/>
              <a:chOff x="5024786" y="2438400"/>
              <a:chExt cx="3460574" cy="1425051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9CCABB18-D545-2C48-B617-68E8442DBAC0}"/>
                  </a:ext>
                </a:extLst>
              </p:cNvPr>
              <p:cNvGrpSpPr/>
              <p:nvPr/>
            </p:nvGrpSpPr>
            <p:grpSpPr>
              <a:xfrm>
                <a:off x="5024786" y="2438400"/>
                <a:ext cx="3460574" cy="1425051"/>
                <a:chOff x="5027250" y="685800"/>
                <a:chExt cx="3460574" cy="1425051"/>
              </a:xfrm>
            </p:grpSpPr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DD48631D-4FEB-3040-A404-20657B3FDCCA}"/>
                    </a:ext>
                  </a:extLst>
                </p:cNvPr>
                <p:cNvSpPr/>
                <p:nvPr/>
              </p:nvSpPr>
              <p:spPr>
                <a:xfrm>
                  <a:off x="5027250" y="1806051"/>
                  <a:ext cx="3458624" cy="304800"/>
                </a:xfrm>
                <a:prstGeom prst="rect">
                  <a:avLst/>
                </a:prstGeom>
                <a:solidFill>
                  <a:srgbClr val="BF5C28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A22B38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A22B38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Hardware</a:t>
                  </a:r>
                </a:p>
              </p:txBody>
            </p: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4EFC567A-C9CB-5B4E-8F2B-3FAC5563E46D}"/>
                    </a:ext>
                  </a:extLst>
                </p:cNvPr>
                <p:cNvGrpSpPr/>
                <p:nvPr/>
              </p:nvGrpSpPr>
              <p:grpSpPr>
                <a:xfrm>
                  <a:off x="5029200" y="685800"/>
                  <a:ext cx="3458624" cy="484909"/>
                  <a:chOff x="4724400" y="609600"/>
                  <a:chExt cx="3458624" cy="838200"/>
                </a:xfrm>
              </p:grpSpPr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C2160B56-20BA-2042-BCF1-18F1F72953C3}"/>
                      </a:ext>
                    </a:extLst>
                  </p:cNvPr>
                  <p:cNvSpPr/>
                  <p:nvPr/>
                </p:nvSpPr>
                <p:spPr>
                  <a:xfrm>
                    <a:off x="4724400" y="609600"/>
                    <a:ext cx="3458624" cy="838200"/>
                  </a:xfrm>
                  <a:prstGeom prst="rect">
                    <a:avLst/>
                  </a:prstGeom>
                  <a:solidFill>
                    <a:srgbClr val="1F497D">
                      <a:lumMod val="20000"/>
                      <a:lumOff val="80000"/>
                    </a:srgbClr>
                  </a:solidFill>
                  <a:ln w="25400" cap="flat" cmpd="sng" algn="ctr">
                    <a:solidFill>
                      <a:srgbClr val="1F497D"/>
                    </a:solidFill>
                    <a:prstDash val="solid"/>
                  </a:ln>
                  <a:effectLst/>
                </p:spPr>
                <p:txBody>
                  <a:bodyPr rtlCol="0" anchor="t" anchorCtr="0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A22B38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Application</a:t>
                    </a:r>
                  </a:p>
                </p:txBody>
              </p:sp>
              <p:grpSp>
                <p:nvGrpSpPr>
                  <p:cNvPr id="232" name="Group 231">
                    <a:extLst>
                      <a:ext uri="{FF2B5EF4-FFF2-40B4-BE49-F238E27FC236}">
                        <a16:creationId xmlns:a16="http://schemas.microsoft.com/office/drawing/2014/main" id="{89B6988C-D4F8-8143-9728-E3937F8A875B}"/>
                      </a:ext>
                    </a:extLst>
                  </p:cNvPr>
                  <p:cNvGrpSpPr/>
                  <p:nvPr/>
                </p:nvGrpSpPr>
                <p:grpSpPr>
                  <a:xfrm>
                    <a:off x="4876493" y="873036"/>
                    <a:ext cx="2182295" cy="422367"/>
                    <a:chOff x="4690463" y="2111815"/>
                    <a:chExt cx="2286200" cy="641958"/>
                  </a:xfrm>
                </p:grpSpPr>
                <p:sp>
                  <p:nvSpPr>
                    <p:cNvPr id="233" name="Freeform 232">
                      <a:extLst>
                        <a:ext uri="{FF2B5EF4-FFF2-40B4-BE49-F238E27FC236}">
                          <a16:creationId xmlns:a16="http://schemas.microsoft.com/office/drawing/2014/main" id="{BC78626F-BD83-AA4D-A5A4-6661AB6C1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0463" y="2111815"/>
                      <a:ext cx="152394" cy="641958"/>
                    </a:xfrm>
                    <a:custGeom>
                      <a:avLst/>
                      <a:gdLst>
                        <a:gd name="connsiteX0" fmla="*/ 450332 w 459339"/>
                        <a:gd name="connsiteY0" fmla="*/ 0 h 2558099"/>
                        <a:gd name="connsiteX1" fmla="*/ 0 w 459339"/>
                        <a:gd name="connsiteY1" fmla="*/ 657540 h 2558099"/>
                        <a:gd name="connsiteX2" fmla="*/ 450332 w 459339"/>
                        <a:gd name="connsiteY2" fmla="*/ 1297064 h 2558099"/>
                        <a:gd name="connsiteX3" fmla="*/ 9006 w 459339"/>
                        <a:gd name="connsiteY3" fmla="*/ 1918574 h 2558099"/>
                        <a:gd name="connsiteX4" fmla="*/ 459339 w 459339"/>
                        <a:gd name="connsiteY4" fmla="*/ 2558099 h 25580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59339" h="2558099">
                          <a:moveTo>
                            <a:pt x="450332" y="0"/>
                          </a:moveTo>
                          <a:cubicBezTo>
                            <a:pt x="225166" y="220681"/>
                            <a:pt x="0" y="441363"/>
                            <a:pt x="0" y="657540"/>
                          </a:cubicBezTo>
                          <a:cubicBezTo>
                            <a:pt x="0" y="873717"/>
                            <a:pt x="448831" y="1086892"/>
                            <a:pt x="450332" y="1297064"/>
                          </a:cubicBezTo>
                          <a:cubicBezTo>
                            <a:pt x="451833" y="1507236"/>
                            <a:pt x="7505" y="1708402"/>
                            <a:pt x="9006" y="1918574"/>
                          </a:cubicBezTo>
                          <a:cubicBezTo>
                            <a:pt x="10507" y="2128746"/>
                            <a:pt x="384284" y="2450011"/>
                            <a:pt x="459339" y="2558099"/>
                          </a:cubicBezTo>
                        </a:path>
                      </a:pathLst>
                    </a:custGeom>
                    <a:noFill/>
                    <a:ln w="254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tailEnd type="stealth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34" name="Freeform 233">
                      <a:extLst>
                        <a:ext uri="{FF2B5EF4-FFF2-40B4-BE49-F238E27FC236}">
                          <a16:creationId xmlns:a16="http://schemas.microsoft.com/office/drawing/2014/main" id="{A58F896C-2599-804A-93AD-F35CA2FAE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7367" y="2111815"/>
                      <a:ext cx="152394" cy="641958"/>
                    </a:xfrm>
                    <a:custGeom>
                      <a:avLst/>
                      <a:gdLst>
                        <a:gd name="connsiteX0" fmla="*/ 450332 w 459339"/>
                        <a:gd name="connsiteY0" fmla="*/ 0 h 2558099"/>
                        <a:gd name="connsiteX1" fmla="*/ 0 w 459339"/>
                        <a:gd name="connsiteY1" fmla="*/ 657540 h 2558099"/>
                        <a:gd name="connsiteX2" fmla="*/ 450332 w 459339"/>
                        <a:gd name="connsiteY2" fmla="*/ 1297064 h 2558099"/>
                        <a:gd name="connsiteX3" fmla="*/ 9006 w 459339"/>
                        <a:gd name="connsiteY3" fmla="*/ 1918574 h 2558099"/>
                        <a:gd name="connsiteX4" fmla="*/ 459339 w 459339"/>
                        <a:gd name="connsiteY4" fmla="*/ 2558099 h 25580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59339" h="2558099">
                          <a:moveTo>
                            <a:pt x="450332" y="0"/>
                          </a:moveTo>
                          <a:cubicBezTo>
                            <a:pt x="225166" y="220681"/>
                            <a:pt x="0" y="441363"/>
                            <a:pt x="0" y="657540"/>
                          </a:cubicBezTo>
                          <a:cubicBezTo>
                            <a:pt x="0" y="873717"/>
                            <a:pt x="448831" y="1086892"/>
                            <a:pt x="450332" y="1297064"/>
                          </a:cubicBezTo>
                          <a:cubicBezTo>
                            <a:pt x="451833" y="1507236"/>
                            <a:pt x="7505" y="1708402"/>
                            <a:pt x="9006" y="1918574"/>
                          </a:cubicBezTo>
                          <a:cubicBezTo>
                            <a:pt x="10507" y="2128746"/>
                            <a:pt x="384284" y="2450011"/>
                            <a:pt x="459339" y="2558099"/>
                          </a:cubicBezTo>
                        </a:path>
                      </a:pathLst>
                    </a:custGeom>
                    <a:noFill/>
                    <a:ln w="254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tailEnd type="stealth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35" name="Freeform 234">
                      <a:extLst>
                        <a:ext uri="{FF2B5EF4-FFF2-40B4-BE49-F238E27FC236}">
                          <a16:creationId xmlns:a16="http://schemas.microsoft.com/office/drawing/2014/main" id="{399A96DA-20A6-FD4F-9435-74997CB878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4269" y="2111815"/>
                      <a:ext cx="152394" cy="641958"/>
                    </a:xfrm>
                    <a:custGeom>
                      <a:avLst/>
                      <a:gdLst>
                        <a:gd name="connsiteX0" fmla="*/ 450332 w 459339"/>
                        <a:gd name="connsiteY0" fmla="*/ 0 h 2558099"/>
                        <a:gd name="connsiteX1" fmla="*/ 0 w 459339"/>
                        <a:gd name="connsiteY1" fmla="*/ 657540 h 2558099"/>
                        <a:gd name="connsiteX2" fmla="*/ 450332 w 459339"/>
                        <a:gd name="connsiteY2" fmla="*/ 1297064 h 2558099"/>
                        <a:gd name="connsiteX3" fmla="*/ 9006 w 459339"/>
                        <a:gd name="connsiteY3" fmla="*/ 1918574 h 2558099"/>
                        <a:gd name="connsiteX4" fmla="*/ 459339 w 459339"/>
                        <a:gd name="connsiteY4" fmla="*/ 2558099 h 25580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59339" h="2558099">
                          <a:moveTo>
                            <a:pt x="450332" y="0"/>
                          </a:moveTo>
                          <a:cubicBezTo>
                            <a:pt x="225166" y="220681"/>
                            <a:pt x="0" y="441363"/>
                            <a:pt x="0" y="657540"/>
                          </a:cubicBezTo>
                          <a:cubicBezTo>
                            <a:pt x="0" y="873717"/>
                            <a:pt x="448831" y="1086892"/>
                            <a:pt x="450332" y="1297064"/>
                          </a:cubicBezTo>
                          <a:cubicBezTo>
                            <a:pt x="451833" y="1507236"/>
                            <a:pt x="7505" y="1708402"/>
                            <a:pt x="9006" y="1918574"/>
                          </a:cubicBezTo>
                          <a:cubicBezTo>
                            <a:pt x="10507" y="2128746"/>
                            <a:pt x="384284" y="2450011"/>
                            <a:pt x="459339" y="2558099"/>
                          </a:cubicBezTo>
                        </a:path>
                      </a:pathLst>
                    </a:custGeom>
                    <a:noFill/>
                    <a:ln w="25400" cap="flat" cmpd="sng" algn="ctr">
                      <a:solidFill>
                        <a:srgbClr val="C0504D">
                          <a:lumMod val="50000"/>
                        </a:srgbClr>
                      </a:solidFill>
                      <a:prstDash val="solid"/>
                      <a:tailEnd type="stealth" w="lg" len="lg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9C15C7E-2F01-9A42-BDF3-BFB8C51C7922}"/>
                    </a:ext>
                  </a:extLst>
                </p:cNvPr>
                <p:cNvSpPr/>
                <p:nvPr/>
              </p:nvSpPr>
              <p:spPr>
                <a:xfrm>
                  <a:off x="5027252" y="1219201"/>
                  <a:ext cx="3458624" cy="533400"/>
                </a:xfrm>
                <a:prstGeom prst="rect">
                  <a:avLst/>
                </a:prstGeom>
                <a:solidFill>
                  <a:srgbClr val="9D7D9E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9D7D9E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tlCol="0" anchor="t" anchorCtr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A22B38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MPI</a:t>
                  </a:r>
                </a:p>
              </p:txBody>
            </p: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A6377929-F51B-0441-92ED-721118112091}"/>
                    </a:ext>
                  </a:extLst>
                </p:cNvPr>
                <p:cNvGrpSpPr/>
                <p:nvPr/>
              </p:nvGrpSpPr>
              <p:grpSpPr>
                <a:xfrm>
                  <a:off x="6481795" y="1381616"/>
                  <a:ext cx="576625" cy="370987"/>
                  <a:chOff x="6110994" y="5501457"/>
                  <a:chExt cx="576625" cy="522512"/>
                </a:xfrm>
              </p:grpSpPr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CCE2F0D8-3162-7D43-8061-F3E60193A606}"/>
                      </a:ext>
                    </a:extLst>
                  </p:cNvPr>
                  <p:cNvGrpSpPr/>
                  <p:nvPr/>
                </p:nvGrpSpPr>
                <p:grpSpPr>
                  <a:xfrm>
                    <a:off x="6110994" y="5501457"/>
                    <a:ext cx="120880" cy="357097"/>
                    <a:chOff x="-3136425" y="4043268"/>
                    <a:chExt cx="497695" cy="607137"/>
                  </a:xfrm>
                </p:grpSpPr>
                <p:sp>
                  <p:nvSpPr>
                    <p:cNvPr id="227" name="Rectangle 226">
                      <a:extLst>
                        <a:ext uri="{FF2B5EF4-FFF2-40B4-BE49-F238E27FC236}">
                          <a16:creationId xmlns:a16="http://schemas.microsoft.com/office/drawing/2014/main" id="{A1E3A833-CD35-D54B-887D-C695A3578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136421" y="4500469"/>
                      <a:ext cx="497687" cy="149936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rgbClr val="1F497D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" name="Rectangle 227">
                      <a:extLst>
                        <a:ext uri="{FF2B5EF4-FFF2-40B4-BE49-F238E27FC236}">
                          <a16:creationId xmlns:a16="http://schemas.microsoft.com/office/drawing/2014/main" id="{6346E527-864E-754B-A459-C072E8B4A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136421" y="4348065"/>
                      <a:ext cx="497687" cy="149936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rgbClr val="1F497D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" name="Rectangle 228">
                      <a:extLst>
                        <a:ext uri="{FF2B5EF4-FFF2-40B4-BE49-F238E27FC236}">
                          <a16:creationId xmlns:a16="http://schemas.microsoft.com/office/drawing/2014/main" id="{28D269D1-841A-9349-8E89-5D1030D7B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136417" y="4195669"/>
                      <a:ext cx="497687" cy="149936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rgbClr val="1F497D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0" name="Rectangle 229">
                      <a:extLst>
                        <a:ext uri="{FF2B5EF4-FFF2-40B4-BE49-F238E27FC236}">
                          <a16:creationId xmlns:a16="http://schemas.microsoft.com/office/drawing/2014/main" id="{32402ADB-6D0F-EA41-BA13-4733E69C41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136425" y="4043268"/>
                      <a:ext cx="497687" cy="149936"/>
                    </a:xfrm>
                    <a:prstGeom prst="rect">
                      <a:avLst/>
                    </a:prstGeom>
                    <a:noFill/>
                    <a:ln w="38100" cap="flat" cmpd="sng" algn="ctr">
                      <a:solidFill>
                        <a:srgbClr val="1F497D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DCD1EFA1-6DF6-004A-BD9D-5B1A1C153A26}"/>
                      </a:ext>
                    </a:extLst>
                  </p:cNvPr>
                  <p:cNvSpPr/>
                  <p:nvPr/>
                </p:nvSpPr>
                <p:spPr>
                  <a:xfrm>
                    <a:off x="6429535" y="5679280"/>
                    <a:ext cx="258084" cy="313903"/>
                  </a:xfrm>
                  <a:prstGeom prst="rect">
                    <a:avLst/>
                  </a:prstGeom>
                  <a:solidFill>
                    <a:srgbClr val="D8AC28">
                      <a:lumMod val="40000"/>
                      <a:lumOff val="60000"/>
                    </a:srgbClr>
                  </a:solidFill>
                  <a:ln w="25400" cap="flat" cmpd="sng" algn="ctr">
                    <a:solidFill>
                      <a:srgbClr val="5C0426"/>
                    </a:solidFill>
                    <a:prstDash val="solid"/>
                  </a:ln>
                  <a:effectLst/>
                </p:spPr>
                <p:txBody>
                  <a:bodyPr lIns="0" tIns="0" rIns="0" bIns="0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02E14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CTX </a:t>
                    </a:r>
                  </a:p>
                </p:txBody>
              </p:sp>
              <p:sp>
                <p:nvSpPr>
                  <p:cNvPr id="226" name="Freeform 225">
                    <a:extLst>
                      <a:ext uri="{FF2B5EF4-FFF2-40B4-BE49-F238E27FC236}">
                        <a16:creationId xmlns:a16="http://schemas.microsoft.com/office/drawing/2014/main" id="{20C8123F-D361-5B4F-B686-AF253F081D54}"/>
                      </a:ext>
                    </a:extLst>
                  </p:cNvPr>
                  <p:cNvSpPr/>
                  <p:nvPr/>
                </p:nvSpPr>
                <p:spPr>
                  <a:xfrm>
                    <a:off x="6151589" y="5589643"/>
                    <a:ext cx="411810" cy="434326"/>
                  </a:xfrm>
                  <a:custGeom>
                    <a:avLst/>
                    <a:gdLst>
                      <a:gd name="connsiteX0" fmla="*/ 36435 w 1069368"/>
                      <a:gd name="connsiteY0" fmla="*/ 1041170 h 1370396"/>
                      <a:gd name="connsiteX1" fmla="*/ 19501 w 1069368"/>
                      <a:gd name="connsiteY1" fmla="*/ 1329037 h 1370396"/>
                      <a:gd name="connsiteX2" fmla="*/ 273501 w 1069368"/>
                      <a:gd name="connsiteY2" fmla="*/ 1244370 h 1370396"/>
                      <a:gd name="connsiteX3" fmla="*/ 544435 w 1069368"/>
                      <a:gd name="connsiteY3" fmla="*/ 194503 h 1370396"/>
                      <a:gd name="connsiteX4" fmla="*/ 967768 w 1069368"/>
                      <a:gd name="connsiteY4" fmla="*/ 8237 h 1370396"/>
                      <a:gd name="connsiteX5" fmla="*/ 1069368 w 1069368"/>
                      <a:gd name="connsiteY5" fmla="*/ 313037 h 1370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69368" h="1370396">
                        <a:moveTo>
                          <a:pt x="36435" y="1041170"/>
                        </a:moveTo>
                        <a:cubicBezTo>
                          <a:pt x="8212" y="1168170"/>
                          <a:pt x="-20010" y="1295170"/>
                          <a:pt x="19501" y="1329037"/>
                        </a:cubicBezTo>
                        <a:cubicBezTo>
                          <a:pt x="59012" y="1362904"/>
                          <a:pt x="186012" y="1433459"/>
                          <a:pt x="273501" y="1244370"/>
                        </a:cubicBezTo>
                        <a:cubicBezTo>
                          <a:pt x="360990" y="1055281"/>
                          <a:pt x="428724" y="400525"/>
                          <a:pt x="544435" y="194503"/>
                        </a:cubicBezTo>
                        <a:cubicBezTo>
                          <a:pt x="660146" y="-11519"/>
                          <a:pt x="880279" y="-11519"/>
                          <a:pt x="967768" y="8237"/>
                        </a:cubicBezTo>
                        <a:cubicBezTo>
                          <a:pt x="1055257" y="27993"/>
                          <a:pt x="1069368" y="313037"/>
                          <a:pt x="1069368" y="313037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rgbClr val="5C0426"/>
                    </a:solidFill>
                    <a:prstDash val="solid"/>
                    <a:headEnd type="none"/>
                    <a:tailEnd type="arrow" w="med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602E14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2" name="Down Arrow 221">
                  <a:extLst>
                    <a:ext uri="{FF2B5EF4-FFF2-40B4-BE49-F238E27FC236}">
                      <a16:creationId xmlns:a16="http://schemas.microsoft.com/office/drawing/2014/main" id="{76FE5846-E8B1-7841-A933-94EEF9C31C4D}"/>
                    </a:ext>
                  </a:extLst>
                </p:cNvPr>
                <p:cNvSpPr/>
                <p:nvPr/>
              </p:nvSpPr>
              <p:spPr>
                <a:xfrm>
                  <a:off x="6307868" y="1143000"/>
                  <a:ext cx="1009796" cy="228600"/>
                </a:xfrm>
                <a:prstGeom prst="downArrow">
                  <a:avLst>
                    <a:gd name="adj1" fmla="val 81468"/>
                    <a:gd name="adj2" fmla="val 61682"/>
                  </a:avLst>
                </a:prstGeom>
                <a:solidFill>
                  <a:srgbClr val="7AB800"/>
                </a:solidFill>
                <a:ln w="25400" cap="flat" cmpd="sng" algn="ctr">
                  <a:solidFill>
                    <a:srgbClr val="7AB80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lIns="0" tIns="9144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User Endpoint</a:t>
                  </a:r>
                </a:p>
              </p:txBody>
            </p:sp>
            <p:sp>
              <p:nvSpPr>
                <p:cNvPr id="223" name="Up-Down Arrow 222">
                  <a:extLst>
                    <a:ext uri="{FF2B5EF4-FFF2-40B4-BE49-F238E27FC236}">
                      <a16:creationId xmlns:a16="http://schemas.microsoft.com/office/drawing/2014/main" id="{5B63760A-4957-C940-972D-ABA4D4B6B435}"/>
                    </a:ext>
                  </a:extLst>
                </p:cNvPr>
                <p:cNvSpPr/>
                <p:nvPr/>
              </p:nvSpPr>
              <p:spPr>
                <a:xfrm>
                  <a:off x="6934200" y="1752600"/>
                  <a:ext cx="76200" cy="152400"/>
                </a:xfrm>
                <a:prstGeom prst="upDownArrow">
                  <a:avLst/>
                </a:prstGeom>
                <a:solidFill>
                  <a:srgbClr val="A6C4DE"/>
                </a:solidFill>
                <a:ln w="25400" cap="flat" cmpd="sng" algn="ctr">
                  <a:solidFill>
                    <a:srgbClr val="A6C4DE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3AA30872-1677-6643-B8E6-5634ACE70DC0}"/>
                  </a:ext>
                </a:extLst>
              </p:cNvPr>
              <p:cNvSpPr/>
              <p:nvPr/>
            </p:nvSpPr>
            <p:spPr>
              <a:xfrm>
                <a:off x="7705464" y="3325144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737DD409-5492-9147-97A4-A1F4EE3F7135}"/>
                  </a:ext>
                </a:extLst>
              </p:cNvPr>
              <p:cNvSpPr/>
              <p:nvPr/>
            </p:nvSpPr>
            <p:spPr>
              <a:xfrm>
                <a:off x="7705464" y="3261500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EC548866-46C9-2E4F-9E3E-C09D0AB2C8AD}"/>
                  </a:ext>
                </a:extLst>
              </p:cNvPr>
              <p:cNvSpPr/>
              <p:nvPr/>
            </p:nvSpPr>
            <p:spPr>
              <a:xfrm>
                <a:off x="7705465" y="3197859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65936DB-186F-B343-83D3-82C22239CB5E}"/>
                  </a:ext>
                </a:extLst>
              </p:cNvPr>
              <p:cNvSpPr/>
              <p:nvPr/>
            </p:nvSpPr>
            <p:spPr>
              <a:xfrm>
                <a:off x="7705463" y="3134216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DDBF168E-87E4-714B-AC6B-86FE9AA4584A}"/>
                  </a:ext>
                </a:extLst>
              </p:cNvPr>
              <p:cNvSpPr/>
              <p:nvPr/>
            </p:nvSpPr>
            <p:spPr>
              <a:xfrm flipH="1">
                <a:off x="6927322" y="3196829"/>
                <a:ext cx="818736" cy="308374"/>
              </a:xfrm>
              <a:custGeom>
                <a:avLst/>
                <a:gdLst>
                  <a:gd name="connsiteX0" fmla="*/ 36435 w 1069368"/>
                  <a:gd name="connsiteY0" fmla="*/ 1041170 h 1370396"/>
                  <a:gd name="connsiteX1" fmla="*/ 19501 w 1069368"/>
                  <a:gd name="connsiteY1" fmla="*/ 1329037 h 1370396"/>
                  <a:gd name="connsiteX2" fmla="*/ 273501 w 1069368"/>
                  <a:gd name="connsiteY2" fmla="*/ 1244370 h 1370396"/>
                  <a:gd name="connsiteX3" fmla="*/ 544435 w 1069368"/>
                  <a:gd name="connsiteY3" fmla="*/ 194503 h 1370396"/>
                  <a:gd name="connsiteX4" fmla="*/ 967768 w 1069368"/>
                  <a:gd name="connsiteY4" fmla="*/ 8237 h 1370396"/>
                  <a:gd name="connsiteX5" fmla="*/ 1069368 w 1069368"/>
                  <a:gd name="connsiteY5" fmla="*/ 313037 h 1370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368" h="1370396">
                    <a:moveTo>
                      <a:pt x="36435" y="1041170"/>
                    </a:moveTo>
                    <a:cubicBezTo>
                      <a:pt x="8212" y="1168170"/>
                      <a:pt x="-20010" y="1295170"/>
                      <a:pt x="19501" y="1329037"/>
                    </a:cubicBezTo>
                    <a:cubicBezTo>
                      <a:pt x="59012" y="1362904"/>
                      <a:pt x="186012" y="1433459"/>
                      <a:pt x="273501" y="1244370"/>
                    </a:cubicBezTo>
                    <a:cubicBezTo>
                      <a:pt x="360990" y="1055281"/>
                      <a:pt x="428724" y="400525"/>
                      <a:pt x="544435" y="194503"/>
                    </a:cubicBezTo>
                    <a:cubicBezTo>
                      <a:pt x="660146" y="-11519"/>
                      <a:pt x="880279" y="-11519"/>
                      <a:pt x="967768" y="8237"/>
                    </a:cubicBezTo>
                    <a:cubicBezTo>
                      <a:pt x="1055257" y="27993"/>
                      <a:pt x="1069368" y="313037"/>
                      <a:pt x="1069368" y="313037"/>
                    </a:cubicBezTo>
                  </a:path>
                </a:pathLst>
              </a:custGeom>
              <a:noFill/>
              <a:ln w="25400" cap="flat" cmpd="sng" algn="ctr">
                <a:solidFill>
                  <a:srgbClr val="5C0426"/>
                </a:solidFill>
                <a:prstDash val="solid"/>
                <a:headEnd type="none"/>
                <a:tailEnd type="arrow" w="med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602E1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5623EB3-1819-3A48-A51A-7110F3D1C249}"/>
                  </a:ext>
                </a:extLst>
              </p:cNvPr>
              <p:cNvSpPr/>
              <p:nvPr/>
            </p:nvSpPr>
            <p:spPr>
              <a:xfrm>
                <a:off x="5396460" y="3303494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D31A500-275A-A04C-962C-64608B4DF4C1}"/>
                  </a:ext>
                </a:extLst>
              </p:cNvPr>
              <p:cNvSpPr/>
              <p:nvPr/>
            </p:nvSpPr>
            <p:spPr>
              <a:xfrm>
                <a:off x="5396460" y="3239850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B1033C6-204A-104C-83BF-F6D905F5C1F5}"/>
                  </a:ext>
                </a:extLst>
              </p:cNvPr>
              <p:cNvSpPr/>
              <p:nvPr/>
            </p:nvSpPr>
            <p:spPr>
              <a:xfrm>
                <a:off x="5396461" y="3176209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87E25DD3-C607-3040-BDE0-3EC25C157A89}"/>
                  </a:ext>
                </a:extLst>
              </p:cNvPr>
              <p:cNvSpPr/>
              <p:nvPr/>
            </p:nvSpPr>
            <p:spPr>
              <a:xfrm>
                <a:off x="5396459" y="3112566"/>
                <a:ext cx="120878" cy="62613"/>
              </a:xfrm>
              <a:prstGeom prst="rect">
                <a:avLst/>
              </a:prstGeom>
              <a:noFill/>
              <a:ln w="381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4F104B77-EF51-4844-A079-42E6489A90E7}"/>
                  </a:ext>
                </a:extLst>
              </p:cNvPr>
              <p:cNvSpPr/>
              <p:nvPr/>
            </p:nvSpPr>
            <p:spPr>
              <a:xfrm>
                <a:off x="5437054" y="3175179"/>
                <a:ext cx="1490268" cy="308374"/>
              </a:xfrm>
              <a:custGeom>
                <a:avLst/>
                <a:gdLst>
                  <a:gd name="connsiteX0" fmla="*/ 36435 w 1069368"/>
                  <a:gd name="connsiteY0" fmla="*/ 1041170 h 1370396"/>
                  <a:gd name="connsiteX1" fmla="*/ 19501 w 1069368"/>
                  <a:gd name="connsiteY1" fmla="*/ 1329037 h 1370396"/>
                  <a:gd name="connsiteX2" fmla="*/ 273501 w 1069368"/>
                  <a:gd name="connsiteY2" fmla="*/ 1244370 h 1370396"/>
                  <a:gd name="connsiteX3" fmla="*/ 544435 w 1069368"/>
                  <a:gd name="connsiteY3" fmla="*/ 194503 h 1370396"/>
                  <a:gd name="connsiteX4" fmla="*/ 967768 w 1069368"/>
                  <a:gd name="connsiteY4" fmla="*/ 8237 h 1370396"/>
                  <a:gd name="connsiteX5" fmla="*/ 1069368 w 1069368"/>
                  <a:gd name="connsiteY5" fmla="*/ 313037 h 1370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368" h="1370396">
                    <a:moveTo>
                      <a:pt x="36435" y="1041170"/>
                    </a:moveTo>
                    <a:cubicBezTo>
                      <a:pt x="8212" y="1168170"/>
                      <a:pt x="-20010" y="1295170"/>
                      <a:pt x="19501" y="1329037"/>
                    </a:cubicBezTo>
                    <a:cubicBezTo>
                      <a:pt x="59012" y="1362904"/>
                      <a:pt x="186012" y="1433459"/>
                      <a:pt x="273501" y="1244370"/>
                    </a:cubicBezTo>
                    <a:cubicBezTo>
                      <a:pt x="360990" y="1055281"/>
                      <a:pt x="428724" y="400525"/>
                      <a:pt x="544435" y="194503"/>
                    </a:cubicBezTo>
                    <a:cubicBezTo>
                      <a:pt x="660146" y="-11519"/>
                      <a:pt x="880279" y="-11519"/>
                      <a:pt x="967768" y="8237"/>
                    </a:cubicBezTo>
                    <a:cubicBezTo>
                      <a:pt x="1055257" y="27993"/>
                      <a:pt x="1069368" y="313037"/>
                      <a:pt x="1069368" y="313037"/>
                    </a:cubicBezTo>
                  </a:path>
                </a:pathLst>
              </a:custGeom>
              <a:noFill/>
              <a:ln w="25400" cap="flat" cmpd="sng" algn="ctr">
                <a:solidFill>
                  <a:srgbClr val="5C0426"/>
                </a:solidFill>
                <a:prstDash val="solid"/>
                <a:headEnd type="none"/>
                <a:tailEnd type="arrow" w="med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srgbClr val="602E1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6" name="Content Placeholder 2">
            <a:extLst>
              <a:ext uri="{FF2B5EF4-FFF2-40B4-BE49-F238E27FC236}">
                <a16:creationId xmlns:a16="http://schemas.microsoft.com/office/drawing/2014/main" id="{34FC44BB-A6D2-9B48-86B3-2019C0AF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526547"/>
            <a:ext cx="5658781" cy="28699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Most common current approach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Single endpoint per MPI process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800" dirty="0">
                <a:sym typeface="Wingdings"/>
              </a:rPr>
              <a:t>Worst case contention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Possible optimization in MPI-3.1: multiple invisible endpoints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800" dirty="0">
                <a:sym typeface="Wingdings"/>
              </a:rPr>
              <a:t>Multiple internal endpoints (BG/Q style)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800" dirty="0">
                <a:sym typeface="Wingdings"/>
              </a:rPr>
              <a:t>Transparent to the user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800" dirty="0">
                <a:sym typeface="Wingdings"/>
              </a:rPr>
              <a:t>E.g. one endpoint per </a:t>
            </a:r>
            <a:r>
              <a:rPr lang="en-US" sz="1800" dirty="0" err="1">
                <a:sym typeface="Wingdings"/>
              </a:rPr>
              <a:t>comm</a:t>
            </a:r>
            <a:r>
              <a:rPr lang="en-US" sz="1800" dirty="0">
                <a:sym typeface="Wingdings"/>
              </a:rPr>
              <a:t>, per neighbor process (regular apps)</a:t>
            </a:r>
            <a:endParaRPr lang="en-US" sz="18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Endpoints proposal for MPI-4: multiple user-visible endpoints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Multiple endpoints managed by the user</a:t>
            </a:r>
          </a:p>
        </p:txBody>
      </p:sp>
      <p:sp>
        <p:nvSpPr>
          <p:cNvPr id="237" name="Content Placeholder 2">
            <a:extLst>
              <a:ext uri="{FF2B5EF4-FFF2-40B4-BE49-F238E27FC236}">
                <a16:creationId xmlns:a16="http://schemas.microsoft.com/office/drawing/2014/main" id="{FDDFE7B6-2C51-944A-BDB0-CA8B93C5FFD5}"/>
              </a:ext>
            </a:extLst>
          </p:cNvPr>
          <p:cNvSpPr txBox="1">
            <a:spLocks/>
          </p:cNvSpPr>
          <p:nvPr/>
        </p:nvSpPr>
        <p:spPr>
          <a:xfrm>
            <a:off x="228600" y="1075718"/>
            <a:ext cx="5710620" cy="2667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Idea is to have multiple addressable communication entities within a single MPI process</a:t>
            </a:r>
          </a:p>
          <a:p>
            <a:pPr lvl="1">
              <a:spcBef>
                <a:spcPts val="0"/>
              </a:spcBef>
              <a:buFont typeface="Helvetica" pitchFamily="2" charset="0"/>
              <a:buChar char="−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Instantiated in the form of multiple ranks per MPI process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Each rank can be associated with one or more threads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Reduced contention for communication on each “rank”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In the extreme case, we could have one rank per thread (or some ranks might be used by a single thread)</a:t>
            </a:r>
          </a:p>
        </p:txBody>
      </p:sp>
      <p:sp>
        <p:nvSpPr>
          <p:cNvPr id="355" name="Title 1">
            <a:extLst>
              <a:ext uri="{FF2B5EF4-FFF2-40B4-BE49-F238E27FC236}">
                <a16:creationId xmlns:a16="http://schemas.microsoft.com/office/drawing/2014/main" id="{24FC1BB0-24C9-0048-930B-11EEAA32ECEC}"/>
              </a:ext>
            </a:extLst>
          </p:cNvPr>
          <p:cNvSpPr txBox="1">
            <a:spLocks/>
          </p:cNvSpPr>
          <p:nvPr/>
        </p:nvSpPr>
        <p:spPr>
          <a:xfrm>
            <a:off x="228600" y="648713"/>
            <a:ext cx="8242469" cy="54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MPI endpoints</a:t>
            </a:r>
          </a:p>
        </p:txBody>
      </p:sp>
      <p:sp>
        <p:nvSpPr>
          <p:cNvPr id="356" name="Title 1">
            <a:extLst>
              <a:ext uri="{FF2B5EF4-FFF2-40B4-BE49-F238E27FC236}">
                <a16:creationId xmlns:a16="http://schemas.microsoft.com/office/drawing/2014/main" id="{08737FB3-0CA8-A941-971C-9E80665528F7}"/>
              </a:ext>
            </a:extLst>
          </p:cNvPr>
          <p:cNvSpPr txBox="1">
            <a:spLocks/>
          </p:cNvSpPr>
          <p:nvPr/>
        </p:nvSpPr>
        <p:spPr>
          <a:xfrm>
            <a:off x="228600" y="3136065"/>
            <a:ext cx="5235215" cy="53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</a:rPr>
              <a:t>Implementation phases/options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78630"/>
      </p:ext>
    </p:extLst>
  </p:cSld>
  <p:clrMapOvr>
    <a:masterClrMapping/>
  </p:clrMapOvr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1239</Words>
  <Application>Microsoft Macintosh PowerPoint</Application>
  <PresentationFormat>On-screen Show (4:3)</PresentationFormat>
  <Paragraphs>183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Helvetica</vt:lpstr>
      <vt:lpstr>Trebuchet MS</vt:lpstr>
      <vt:lpstr>Wingdings</vt:lpstr>
      <vt:lpstr>argonne.updates</vt:lpstr>
      <vt:lpstr>Recent Efforts of the MPI Forum for MPI-4 and Future MPI Standards</vt:lpstr>
      <vt:lpstr>MPI-4 Standardization Process</vt:lpstr>
      <vt:lpstr>Fault Tolerance</vt:lpstr>
      <vt:lpstr>Persistence Collective Operations</vt:lpstr>
      <vt:lpstr>Remote Memory Access (RMA)</vt:lpstr>
      <vt:lpstr>MPI Tools – Events Interface</vt:lpstr>
      <vt:lpstr>MPI Sessions – </vt:lpstr>
      <vt:lpstr>Point-to-Point Communication</vt:lpstr>
      <vt:lpstr>Hybrid MPI Programming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Microsoft Office User</cp:lastModifiedBy>
  <cp:revision>1732</cp:revision>
  <cp:lastPrinted>2019-01-16T09:44:49Z</cp:lastPrinted>
  <dcterms:created xsi:type="dcterms:W3CDTF">2013-08-29T01:49:16Z</dcterms:created>
  <dcterms:modified xsi:type="dcterms:W3CDTF">2019-01-16T14:46:46Z</dcterms:modified>
</cp:coreProperties>
</file>