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396" r:id="rId2"/>
    <p:sldId id="395" r:id="rId3"/>
    <p:sldId id="257" r:id="rId4"/>
    <p:sldId id="394" r:id="rId5"/>
    <p:sldId id="393" r:id="rId6"/>
    <p:sldId id="379" r:id="rId7"/>
    <p:sldId id="375" r:id="rId8"/>
    <p:sldId id="387" r:id="rId9"/>
    <p:sldId id="388" r:id="rId10"/>
    <p:sldId id="390" r:id="rId11"/>
    <p:sldId id="389" r:id="rId12"/>
    <p:sldId id="392" r:id="rId13"/>
    <p:sldId id="374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64"/>
  </p:normalViewPr>
  <p:slideViewPr>
    <p:cSldViewPr snapToGrid="0" snapToObjects="1">
      <p:cViewPr varScale="1">
        <p:scale>
          <a:sx n="130" d="100"/>
          <a:sy n="130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856" y="411481"/>
            <a:ext cx="6964269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55" y="1903575"/>
            <a:ext cx="6964270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-4596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155" y="6234272"/>
            <a:ext cx="2589372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933" y="6219281"/>
            <a:ext cx="1469644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1"/>
            <a:ext cx="11375435" cy="510909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47574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0602"/>
            <a:ext cx="11378099" cy="5109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855" y="1553612"/>
            <a:ext cx="559003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855" y="2379195"/>
            <a:ext cx="5590038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53612"/>
            <a:ext cx="55333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9195"/>
            <a:ext cx="5533375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6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5109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7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856" y="411481"/>
            <a:ext cx="6964269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-4596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4596" y="4272576"/>
            <a:ext cx="12201273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9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5109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9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with take-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59" y="1381126"/>
            <a:ext cx="9640030" cy="407669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  <a:defRPr sz="2500" b="0">
                <a:latin typeface="Arial Narrow" pitchFamily="34" charset="0"/>
              </a:defRPr>
            </a:lvl1pPr>
            <a:lvl2pPr>
              <a:lnSpc>
                <a:spcPct val="90000"/>
              </a:lnSpc>
              <a:buClr>
                <a:schemeClr val="tx2"/>
              </a:buClr>
              <a:buSzPct val="100000"/>
              <a:buFont typeface="Arial Narrow" pitchFamily="34" charset="0"/>
              <a:buChar char="–"/>
              <a:defRPr sz="2000" b="0"/>
            </a:lvl2pPr>
            <a:lvl3pPr marL="768096" indent="-256032">
              <a:lnSpc>
                <a:spcPct val="9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  <a:defRPr sz="1700" b="0" i="0"/>
            </a:lvl3pPr>
            <a:lvl4pPr>
              <a:lnSpc>
                <a:spcPct val="90000"/>
              </a:lnSpc>
              <a:buClr>
                <a:schemeClr val="tx2"/>
              </a:buClr>
              <a:buSzPct val="100000"/>
              <a:buFont typeface="Arial Narrow" pitchFamily="34" charset="0"/>
              <a:buChar char="–"/>
              <a:defRPr sz="1400" b="0" i="0"/>
            </a:lvl4pPr>
            <a:lvl5pPr marL="1280160" indent="-256032">
              <a:lnSpc>
                <a:spcPct val="9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39900" y="5611906"/>
            <a:ext cx="7188200" cy="47736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ctr">
            <a:sp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64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1"/>
            <a:ext cx="11379405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496067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9179" y="6076497"/>
            <a:ext cx="2367580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6" y="6830568"/>
            <a:ext cx="12201273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418" y="6513051"/>
            <a:ext cx="21035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924" y="6477000"/>
            <a:ext cx="2896354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31316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4" r:id="rId7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F592-82E6-DA41-A8B2-A3CE53AA8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75" y="1198061"/>
            <a:ext cx="6964269" cy="929485"/>
          </a:xfrm>
        </p:spPr>
        <p:txBody>
          <a:bodyPr/>
          <a:lstStyle/>
          <a:p>
            <a:r>
              <a:rPr lang="en-US" dirty="0"/>
              <a:t>Recent progress on the Open MPI implementation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3C20CD-B723-F041-8321-F517B495305F}"/>
              </a:ext>
            </a:extLst>
          </p:cNvPr>
          <p:cNvSpPr txBox="1">
            <a:spLocks/>
          </p:cNvSpPr>
          <p:nvPr/>
        </p:nvSpPr>
        <p:spPr bwMode="auto">
          <a:xfrm>
            <a:off x="993058" y="3284332"/>
            <a:ext cx="319548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+mn-lt"/>
              </a:rPr>
              <a:t>George Bosilca</a:t>
            </a:r>
          </a:p>
          <a:p>
            <a:r>
              <a:rPr lang="en-US" sz="2000" dirty="0">
                <a:solidFill>
                  <a:srgbClr val="00B050"/>
                </a:solidFill>
                <a:latin typeface="+mn-lt"/>
              </a:rPr>
              <a:t>University of Tennessee, Knoxville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0FC17B-0940-A445-813E-FD4406009289}"/>
              </a:ext>
            </a:extLst>
          </p:cNvPr>
          <p:cNvSpPr txBox="1">
            <a:spLocks/>
          </p:cNvSpPr>
          <p:nvPr/>
        </p:nvSpPr>
        <p:spPr bwMode="auto">
          <a:xfrm>
            <a:off x="4453810" y="3284332"/>
            <a:ext cx="280731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rgbClr val="C00000"/>
                </a:solidFill>
              </a:rPr>
              <a:t>the OMPI-X team and the OMPI community</a:t>
            </a:r>
          </a:p>
          <a:p>
            <a:r>
              <a:rPr lang="en-US" sz="2000" kern="0" dirty="0">
                <a:solidFill>
                  <a:srgbClr val="00B050"/>
                </a:solidFill>
              </a:rPr>
              <a:t>All over</a:t>
            </a:r>
          </a:p>
        </p:txBody>
      </p:sp>
    </p:spTree>
    <p:extLst>
      <p:ext uri="{BB962C8B-B14F-4D97-AF65-F5344CB8AC3E}">
        <p14:creationId xmlns:p14="http://schemas.microsoft.com/office/powerpoint/2010/main" val="45754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2D345-39B9-BB43-BDA3-DE3A628ED2BC}"/>
              </a:ext>
            </a:extLst>
          </p:cNvPr>
          <p:cNvSpPr/>
          <p:nvPr/>
        </p:nvSpPr>
        <p:spPr bwMode="auto">
          <a:xfrm>
            <a:off x="3619500" y="1905000"/>
            <a:ext cx="4953000" cy="4699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CB82-57C4-4D45-8CC1-0E763915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Collective Communication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09888E-DBE2-FF40-A16E-0D21D08BC1A1}"/>
              </a:ext>
            </a:extLst>
          </p:cNvPr>
          <p:cNvSpPr txBox="1"/>
          <p:nvPr/>
        </p:nvSpPr>
        <p:spPr>
          <a:xfrm>
            <a:off x="7937500" y="1820868"/>
            <a:ext cx="40152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Synchronization Dependency:</a:t>
            </a:r>
          </a:p>
          <a:p>
            <a:pPr marL="457182" indent="-457182">
              <a:buFont typeface="Arial"/>
              <a:buChar char="•"/>
            </a:pPr>
            <a:r>
              <a:rPr lang="en-US" altLang="zh-CN" sz="2000" dirty="0"/>
              <a:t>Segment independence</a:t>
            </a:r>
          </a:p>
          <a:p>
            <a:pPr marL="914363" lvl="3" indent="-457182">
              <a:buFont typeface="Arial"/>
              <a:buChar char="•"/>
            </a:pPr>
            <a:r>
              <a:rPr lang="en-US" altLang="zh-CN" sz="1600" dirty="0"/>
              <a:t>Rebalance </a:t>
            </a:r>
          </a:p>
          <a:p>
            <a:pPr marL="914363" lvl="3" indent="-457182">
              <a:buFont typeface="Arial"/>
              <a:buChar char="•"/>
            </a:pPr>
            <a:r>
              <a:rPr lang="en-US" altLang="zh-CN" sz="1600" dirty="0"/>
              <a:t>Decouple receiving of next segment and sending of current segment</a:t>
            </a:r>
          </a:p>
          <a:p>
            <a:pPr indent="-457182">
              <a:buFont typeface="Arial"/>
              <a:buChar char="•"/>
            </a:pPr>
            <a:r>
              <a:rPr lang="en-US" altLang="zh-CN" sz="2000" dirty="0"/>
              <a:t>Child independence</a:t>
            </a:r>
          </a:p>
          <a:p>
            <a:pPr lvl="2" indent="-457182">
              <a:buFont typeface="Arial"/>
              <a:buChar char="•"/>
            </a:pPr>
            <a:r>
              <a:rPr lang="en-US" altLang="zh-CN" sz="1600" dirty="0"/>
              <a:t>Decouple the data transfer from different children</a:t>
            </a:r>
          </a:p>
          <a:p>
            <a:endParaRPr lang="en-US" altLang="zh-CN" sz="2400" dirty="0"/>
          </a:p>
          <a:p>
            <a:r>
              <a:rPr kumimoji="1" lang="en-US" altLang="zh-CN" sz="2400" dirty="0"/>
              <a:t> </a:t>
            </a:r>
            <a:endParaRPr kumimoji="1" lang="zh-CN" altLang="en-US" sz="2400" dirty="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F0A61D34-27A7-0C49-98F3-28F69C69A24C}"/>
              </a:ext>
            </a:extLst>
          </p:cNvPr>
          <p:cNvSpPr txBox="1"/>
          <p:nvPr/>
        </p:nvSpPr>
        <p:spPr>
          <a:xfrm>
            <a:off x="4754173" y="1820868"/>
            <a:ext cx="38195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Data Dependency: </a:t>
            </a:r>
          </a:p>
          <a:p>
            <a:pPr marL="457182" indent="-457182">
              <a:buFont typeface="Arial"/>
              <a:buChar char="•"/>
            </a:pPr>
            <a:r>
              <a:rPr lang="en-US" altLang="zh-CN" sz="2000" dirty="0"/>
              <a:t>same as previous implementation. </a:t>
            </a:r>
            <a:endParaRPr lang="en-US" altLang="zh-CN" sz="3200" dirty="0"/>
          </a:p>
          <a:p>
            <a:r>
              <a:rPr kumimoji="1" lang="en-US" altLang="zh-CN" sz="3200" dirty="0"/>
              <a:t> </a:t>
            </a:r>
            <a:endParaRPr kumimoji="1" lang="zh-CN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DED10-DA4F-404F-89F3-3BDC4FF6A3E7}"/>
              </a:ext>
            </a:extLst>
          </p:cNvPr>
          <p:cNvSpPr txBox="1"/>
          <p:nvPr/>
        </p:nvSpPr>
        <p:spPr>
          <a:xfrm>
            <a:off x="573162" y="2003894"/>
            <a:ext cx="3427338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Process location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Noise Reduction</a:t>
            </a:r>
          </a:p>
          <a:p>
            <a:r>
              <a:rPr lang="en-US" sz="2400" dirty="0"/>
              <a:t>Shared Memory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Hybrid 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D2B131-4B4F-5648-9194-CA591523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767" y="1714500"/>
            <a:ext cx="7368478" cy="49688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1630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2D345-39B9-BB43-BDA3-DE3A628ED2BC}"/>
              </a:ext>
            </a:extLst>
          </p:cNvPr>
          <p:cNvSpPr/>
          <p:nvPr/>
        </p:nvSpPr>
        <p:spPr bwMode="auto">
          <a:xfrm>
            <a:off x="3619500" y="1905000"/>
            <a:ext cx="4953000" cy="4699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CB82-57C4-4D45-8CC1-0E763915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Collective Communication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09888E-DBE2-FF40-A16E-0D21D08BC1A1}"/>
              </a:ext>
            </a:extLst>
          </p:cNvPr>
          <p:cNvSpPr txBox="1"/>
          <p:nvPr/>
        </p:nvSpPr>
        <p:spPr>
          <a:xfrm>
            <a:off x="7937500" y="1820868"/>
            <a:ext cx="40152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Synchronization Dependency:</a:t>
            </a:r>
          </a:p>
          <a:p>
            <a:pPr marL="457182" indent="-457182">
              <a:buFont typeface="Arial"/>
              <a:buChar char="•"/>
            </a:pPr>
            <a:r>
              <a:rPr lang="en-US" altLang="zh-CN" sz="2000" dirty="0"/>
              <a:t>Segment independence</a:t>
            </a:r>
          </a:p>
          <a:p>
            <a:pPr marL="914363" lvl="3" indent="-457182">
              <a:buFont typeface="Arial"/>
              <a:buChar char="•"/>
            </a:pPr>
            <a:r>
              <a:rPr lang="en-US" altLang="zh-CN" sz="1600" dirty="0"/>
              <a:t>Rebalance </a:t>
            </a:r>
          </a:p>
          <a:p>
            <a:pPr marL="914363" lvl="3" indent="-457182">
              <a:buFont typeface="Arial"/>
              <a:buChar char="•"/>
            </a:pPr>
            <a:r>
              <a:rPr lang="en-US" altLang="zh-CN" sz="1600" dirty="0"/>
              <a:t>Decouple receiving of next segment and sending of current segment</a:t>
            </a:r>
          </a:p>
          <a:p>
            <a:pPr indent="-457182">
              <a:buFont typeface="Arial"/>
              <a:buChar char="•"/>
            </a:pPr>
            <a:r>
              <a:rPr lang="en-US" altLang="zh-CN" sz="2000" dirty="0"/>
              <a:t>Child independence</a:t>
            </a:r>
          </a:p>
          <a:p>
            <a:pPr lvl="2" indent="-457182">
              <a:buFont typeface="Arial"/>
              <a:buChar char="•"/>
            </a:pPr>
            <a:r>
              <a:rPr lang="en-US" altLang="zh-CN" sz="1600" dirty="0"/>
              <a:t>Decouple the data transfer from different children</a:t>
            </a:r>
          </a:p>
          <a:p>
            <a:endParaRPr lang="en-US" altLang="zh-CN" sz="2400" dirty="0"/>
          </a:p>
          <a:p>
            <a:r>
              <a:rPr kumimoji="1" lang="en-US" altLang="zh-CN" sz="2400" dirty="0"/>
              <a:t> </a:t>
            </a:r>
            <a:endParaRPr kumimoji="1" lang="zh-CN" altLang="en-US" sz="2400" dirty="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F0A61D34-27A7-0C49-98F3-28F69C69A24C}"/>
              </a:ext>
            </a:extLst>
          </p:cNvPr>
          <p:cNvSpPr txBox="1"/>
          <p:nvPr/>
        </p:nvSpPr>
        <p:spPr>
          <a:xfrm>
            <a:off x="4754173" y="1820868"/>
            <a:ext cx="38195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Data Dependency: </a:t>
            </a:r>
          </a:p>
          <a:p>
            <a:pPr marL="457182" indent="-457182">
              <a:buFont typeface="Arial"/>
              <a:buChar char="•"/>
            </a:pPr>
            <a:r>
              <a:rPr lang="en-US" altLang="zh-CN" sz="2000" dirty="0"/>
              <a:t>same as previous implementation. </a:t>
            </a:r>
            <a:endParaRPr lang="en-US" altLang="zh-CN" sz="3200" dirty="0"/>
          </a:p>
          <a:p>
            <a:r>
              <a:rPr kumimoji="1" lang="en-US" altLang="zh-CN" sz="3200" dirty="0"/>
              <a:t> </a:t>
            </a:r>
            <a:endParaRPr kumimoji="1" lang="zh-CN" altLang="en-US" sz="3200" dirty="0"/>
          </a:p>
        </p:txBody>
      </p:sp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F454ADF9-5595-204B-8A8E-7A8658E3D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58" y="1651000"/>
            <a:ext cx="7991943" cy="5096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2AD80-3DE5-8B4C-AAFF-47FFE607B476}"/>
              </a:ext>
            </a:extLst>
          </p:cNvPr>
          <p:cNvSpPr txBox="1"/>
          <p:nvPr/>
        </p:nvSpPr>
        <p:spPr>
          <a:xfrm>
            <a:off x="573162" y="2003894"/>
            <a:ext cx="3427338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Process location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Noise Reduction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Shared Memory</a:t>
            </a:r>
          </a:p>
          <a:p>
            <a:r>
              <a:rPr lang="en-US" sz="2400" dirty="0"/>
              <a:t>Hybrid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348DD-400E-7940-A989-56A2436CD045}"/>
              </a:ext>
            </a:extLst>
          </p:cNvPr>
          <p:cNvSpPr txBox="1"/>
          <p:nvPr/>
        </p:nvSpPr>
        <p:spPr>
          <a:xfrm>
            <a:off x="1370069" y="5229416"/>
            <a:ext cx="285601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500" dirty="0"/>
              <a:t>PSG Cluster: </a:t>
            </a:r>
          </a:p>
          <a:p>
            <a:pPr algn="r"/>
            <a:r>
              <a:rPr lang="en-US" sz="1500" dirty="0"/>
              <a:t> 4*K40/node</a:t>
            </a:r>
          </a:p>
          <a:p>
            <a:pPr algn="r"/>
            <a:r>
              <a:rPr lang="en-US" sz="1500" dirty="0"/>
              <a:t> FDR IB</a:t>
            </a:r>
          </a:p>
        </p:txBody>
      </p:sp>
    </p:spTree>
    <p:extLst>
      <p:ext uri="{BB962C8B-B14F-4D97-AF65-F5344CB8AC3E}">
        <p14:creationId xmlns:p14="http://schemas.microsoft.com/office/powerpoint/2010/main" val="228389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7838" y="204318"/>
            <a:ext cx="11576325" cy="1152070"/>
          </a:xfrm>
        </p:spPr>
        <p:txBody>
          <a:bodyPr/>
          <a:lstStyle/>
          <a:p>
            <a:r>
              <a:rPr kumimoji="1" lang="en-US" altLang="zh-CN" dirty="0"/>
              <a:t>Collective Communication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5" y="780353"/>
            <a:ext cx="10306710" cy="5799034"/>
          </a:xfrm>
        </p:spPr>
      </p:pic>
    </p:spTree>
    <p:extLst>
      <p:ext uri="{BB962C8B-B14F-4D97-AF65-F5344CB8AC3E}">
        <p14:creationId xmlns:p14="http://schemas.microsoft.com/office/powerpoint/2010/main" val="190360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365420"/>
            <a:ext cx="10363729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Resilience - User Level Failure Mitigation (ULFM)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83" y="1098755"/>
            <a:ext cx="8774583" cy="5059647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Move the underlying resilient mechanisms outside ULFM/OMPI</a:t>
            </a:r>
          </a:p>
          <a:p>
            <a:pPr lvl="2"/>
            <a:r>
              <a:rPr lang="en-US" sz="2333" dirty="0"/>
              <a:t>Failure detector and reliable broadcast in </a:t>
            </a:r>
            <a:r>
              <a:rPr lang="en-US" sz="2333" dirty="0" err="1"/>
              <a:t>PMIx</a:t>
            </a:r>
            <a:endParaRPr lang="en-US" sz="2333" dirty="0"/>
          </a:p>
          <a:p>
            <a:pPr lvl="2"/>
            <a:r>
              <a:rPr lang="en-US" sz="2333" dirty="0"/>
              <a:t>Used in OMPI ULFM and SUNY </a:t>
            </a:r>
            <a:r>
              <a:rPr lang="en-US" sz="2333" dirty="0" err="1"/>
              <a:t>OpenSHMEM</a:t>
            </a:r>
            <a:endParaRPr lang="en-US" sz="2333" dirty="0"/>
          </a:p>
          <a:p>
            <a:pPr lvl="1"/>
            <a:r>
              <a:rPr lang="en-US" sz="3000" dirty="0"/>
              <a:t>ULFM 2.1 released</a:t>
            </a:r>
          </a:p>
          <a:p>
            <a:pPr lvl="2"/>
            <a:r>
              <a:rPr lang="en-US" sz="2333" dirty="0"/>
              <a:t>Based on OMPI master (will remain in sync)</a:t>
            </a:r>
          </a:p>
          <a:p>
            <a:pPr lvl="2"/>
            <a:r>
              <a:rPr lang="en-US" sz="2333" dirty="0"/>
              <a:t>Transition to integrate ULFM in OMPI master</a:t>
            </a:r>
          </a:p>
          <a:p>
            <a:pPr lvl="1"/>
            <a:r>
              <a:rPr lang="en-US" sz="2667" dirty="0"/>
              <a:t>Scalable fault tolerant algorithms demonstrated in practice for revoke, agreement, and failure detection (SC’14, EuroMPI’15, SC’15, SC’16)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18" y="550854"/>
            <a:ext cx="2920999" cy="2920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/>
          <p:cNvSpPr txBox="1"/>
          <p:nvPr/>
        </p:nvSpPr>
        <p:spPr>
          <a:xfrm>
            <a:off x="9410800" y="2178829"/>
            <a:ext cx="2781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Point to point  performance unchanged with FT enabled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8" t="33365" r="3804" b="26028"/>
          <a:stretch/>
        </p:blipFill>
        <p:spPr>
          <a:xfrm>
            <a:off x="9105618" y="3550657"/>
            <a:ext cx="3086383" cy="32994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09759" y="4676635"/>
            <a:ext cx="2053613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Failure detector</a:t>
            </a:r>
          </a:p>
          <a:p>
            <a:r>
              <a:rPr lang="en-US" sz="1667" dirty="0"/>
              <a:t>(under 1/10 sec</a:t>
            </a:r>
            <a:br>
              <a:rPr lang="en-US" sz="1667" dirty="0"/>
            </a:br>
            <a:r>
              <a:rPr lang="en-US" sz="1667" dirty="0"/>
              <a:t>heartbeat)</a:t>
            </a:r>
          </a:p>
        </p:txBody>
      </p:sp>
    </p:spTree>
    <p:extLst>
      <p:ext uri="{BB962C8B-B14F-4D97-AF65-F5344CB8AC3E}">
        <p14:creationId xmlns:p14="http://schemas.microsoft.com/office/powerpoint/2010/main" val="10354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304C-5A0E-E046-A242-4FBFA67D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0B5D-5AF5-F64E-8E11-DDCD2763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OMPI-X project </a:t>
            </a:r>
            <a:r>
              <a:rPr lang="en-US" dirty="0"/>
              <a:t>ensures that the </a:t>
            </a:r>
            <a:r>
              <a:rPr lang="en-US" dirty="0">
                <a:solidFill>
                  <a:schemeClr val="tx2"/>
                </a:solidFill>
              </a:rPr>
              <a:t>Message Passing Interface (MPI) standard</a:t>
            </a:r>
            <a:r>
              <a:rPr lang="en-US" dirty="0"/>
              <a:t>, and its specific implementation in </a:t>
            </a:r>
            <a:r>
              <a:rPr lang="en-US" dirty="0">
                <a:solidFill>
                  <a:schemeClr val="tx2"/>
                </a:solidFill>
              </a:rPr>
              <a:t>Open MPI </a:t>
            </a:r>
            <a:r>
              <a:rPr lang="en-US" dirty="0"/>
              <a:t>meet the needs of the ECP community in terms of performance, scalability, and capabilities or features.</a:t>
            </a:r>
          </a:p>
          <a:p>
            <a:pPr lvl="1"/>
            <a:r>
              <a:rPr lang="en-US" dirty="0"/>
              <a:t>The OMPI-X team is active in both the MPI Forum and the Open MPI community</a:t>
            </a:r>
          </a:p>
          <a:p>
            <a:r>
              <a:rPr lang="en-US" dirty="0"/>
              <a:t>The OMPI-X project is focusing on </a:t>
            </a:r>
            <a:r>
              <a:rPr lang="en-US" dirty="0">
                <a:solidFill>
                  <a:schemeClr val="tx2"/>
                </a:solidFill>
              </a:rPr>
              <a:t>prototyping and demonstrating </a:t>
            </a:r>
            <a:r>
              <a:rPr lang="en-US" dirty="0" err="1">
                <a:solidFill>
                  <a:schemeClr val="tx2"/>
                </a:solidFill>
              </a:rPr>
              <a:t>exascale</a:t>
            </a:r>
            <a:r>
              <a:rPr lang="en-US" dirty="0">
                <a:solidFill>
                  <a:schemeClr val="tx2"/>
                </a:solidFill>
              </a:rPr>
              <a:t>-relevant proposals</a:t>
            </a:r>
            <a:r>
              <a:rPr lang="en-US" dirty="0"/>
              <a:t> under consideration by the MPI Forum, as well as improving the fundamental </a:t>
            </a:r>
            <a:r>
              <a:rPr lang="en-US" dirty="0">
                <a:solidFill>
                  <a:schemeClr val="tx2"/>
                </a:solidFill>
              </a:rPr>
              <a:t>performance and scalability of Open MPI</a:t>
            </a:r>
            <a:r>
              <a:rPr lang="en-US" dirty="0"/>
              <a:t>, particularly for </a:t>
            </a:r>
            <a:r>
              <a:rPr lang="en-US" dirty="0" err="1"/>
              <a:t>exascale</a:t>
            </a:r>
            <a:r>
              <a:rPr lang="en-US" dirty="0"/>
              <a:t>-relevant platforms and job sizes.  </a:t>
            </a:r>
          </a:p>
          <a:p>
            <a:pPr lvl="1"/>
            <a:r>
              <a:rPr lang="en-US" dirty="0"/>
              <a:t>MPI users will be able to take advantage of these enhancements simply by linking against recent builds of the Open MPI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F40F8-6C61-6A4F-AA05-AC31BE9A2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53" y="47174"/>
            <a:ext cx="4564048" cy="2886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AC253-6DEB-9748-8FBE-0BD9E091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74"/>
            <a:ext cx="10515600" cy="1325563"/>
          </a:xfrm>
        </p:spPr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810D-5B19-A742-8DAB-557A3DBC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709955"/>
            <a:ext cx="10813026" cy="55870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Visible goodies</a:t>
            </a:r>
          </a:p>
          <a:p>
            <a:pPr lvl="1"/>
            <a:r>
              <a:rPr lang="en-US" dirty="0"/>
              <a:t>MPI_T extensions</a:t>
            </a:r>
          </a:p>
          <a:p>
            <a:pPr lvl="2"/>
            <a:r>
              <a:rPr lang="en-US" dirty="0"/>
              <a:t>Memory allocations</a:t>
            </a:r>
          </a:p>
          <a:p>
            <a:pPr lvl="1"/>
            <a:r>
              <a:rPr lang="en-US" dirty="0"/>
              <a:t>Software Performance Counters</a:t>
            </a:r>
          </a:p>
          <a:p>
            <a:pPr lvl="2"/>
            <a:r>
              <a:rPr lang="en-US" dirty="0"/>
              <a:t>Out-of-sequence messages, time to match, number of </a:t>
            </a:r>
            <a:br>
              <a:rPr lang="en-US" dirty="0"/>
            </a:br>
            <a:r>
              <a:rPr lang="en-US" dirty="0"/>
              <a:t>unexpected, instant bandwidth, collective bins</a:t>
            </a:r>
          </a:p>
          <a:p>
            <a:pPr lvl="2"/>
            <a:r>
              <a:rPr lang="en-US" dirty="0"/>
              <a:t>Exposed via MPI_T, or PAPI SDE or shared</a:t>
            </a:r>
            <a:br>
              <a:rPr lang="en-US" dirty="0"/>
            </a:br>
            <a:r>
              <a:rPr lang="en-US" dirty="0"/>
              <a:t>file via </a:t>
            </a:r>
            <a:r>
              <a:rPr lang="en-US" dirty="0" err="1"/>
              <a:t>PMIx</a:t>
            </a:r>
            <a:r>
              <a:rPr lang="en-US" dirty="0"/>
              <a:t> plugins</a:t>
            </a:r>
          </a:p>
          <a:p>
            <a:pPr lvl="1"/>
            <a:r>
              <a:rPr lang="en-US" dirty="0"/>
              <a:t>Quality control (CI, nightly testing, …)</a:t>
            </a:r>
          </a:p>
          <a:p>
            <a:r>
              <a:rPr lang="en-US" dirty="0"/>
              <a:t>Invisible goodies</a:t>
            </a:r>
          </a:p>
          <a:p>
            <a:pPr lvl="1"/>
            <a:r>
              <a:rPr lang="en-US" dirty="0"/>
              <a:t>Added communication support for UCX both as a PML (message layer) and as a BTL (byte transfer layer).</a:t>
            </a:r>
          </a:p>
          <a:p>
            <a:pPr lvl="2"/>
            <a:r>
              <a:rPr lang="en-US" dirty="0" err="1"/>
              <a:t>OpenUCX</a:t>
            </a:r>
            <a:r>
              <a:rPr lang="en-US" dirty="0"/>
              <a:t> (</a:t>
            </a:r>
            <a:r>
              <a:rPr lang="en-US" dirty="0" err="1"/>
              <a:t>openucx.org</a:t>
            </a:r>
            <a:r>
              <a:rPr lang="en-US" dirty="0"/>
              <a:t>) is now the preferred method for InfiniBand support</a:t>
            </a:r>
          </a:p>
          <a:p>
            <a:pPr lvl="1"/>
            <a:r>
              <a:rPr lang="en-US" dirty="0"/>
              <a:t>RMA improvements: Faster, more scalable and thread safe</a:t>
            </a:r>
          </a:p>
          <a:p>
            <a:pPr lvl="1"/>
            <a:r>
              <a:rPr lang="en-US" dirty="0"/>
              <a:t>Architecture benefits: datatype engine (</a:t>
            </a:r>
            <a:r>
              <a:rPr lang="en-US" dirty="0" err="1"/>
              <a:t>taskfied</a:t>
            </a:r>
            <a:r>
              <a:rPr lang="en-US" dirty="0"/>
              <a:t>, AVX), improved MPI ops (architecture aware, AVX)</a:t>
            </a:r>
          </a:p>
          <a:p>
            <a:pPr lvl="1"/>
            <a:r>
              <a:rPr lang="en-US" dirty="0"/>
              <a:t>Performance and scalability of Open MPI</a:t>
            </a:r>
          </a:p>
          <a:p>
            <a:pPr lvl="2"/>
            <a:r>
              <a:rPr lang="en-US" dirty="0"/>
              <a:t>Improved MPI matching, sparse groups, lazy initialization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://www.openucx.org/wp-content/themes/jello/img/UCX_Logo_930x933.png">
            <a:extLst>
              <a:ext uri="{FF2B5EF4-FFF2-40B4-BE49-F238E27FC236}">
                <a16:creationId xmlns:a16="http://schemas.microsoft.com/office/drawing/2014/main" id="{3C383373-EE92-134C-826E-676DF7DD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832" y="4414684"/>
            <a:ext cx="792957" cy="7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4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C253-6DEB-9748-8FBE-0BD9E091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74"/>
            <a:ext cx="10515600" cy="1325563"/>
          </a:xfrm>
        </p:spPr>
        <p:txBody>
          <a:bodyPr/>
          <a:lstStyle/>
          <a:p>
            <a:r>
              <a:rPr lang="en-US" dirty="0"/>
              <a:t>Ongoing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810D-5B19-A742-8DAB-557A3DBC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4" y="825910"/>
            <a:ext cx="10813026" cy="4662795"/>
          </a:xfrm>
        </p:spPr>
        <p:txBody>
          <a:bodyPr>
            <a:normAutofit/>
          </a:bodyPr>
          <a:lstStyle/>
          <a:p>
            <a:r>
              <a:rPr lang="en-US" dirty="0"/>
              <a:t>MPI Explorations (cool things not yet blessed by the MPI standard)</a:t>
            </a:r>
          </a:p>
          <a:p>
            <a:pPr lvl="1"/>
            <a:r>
              <a:rPr lang="en-US" u="sng" dirty="0"/>
              <a:t>Persistent communications</a:t>
            </a:r>
          </a:p>
          <a:p>
            <a:pPr lvl="1"/>
            <a:r>
              <a:rPr lang="en-US" dirty="0"/>
              <a:t>Better threading support (more to come)</a:t>
            </a:r>
          </a:p>
          <a:p>
            <a:pPr lvl="1"/>
            <a:r>
              <a:rPr lang="en-US" dirty="0" err="1"/>
              <a:t>MPI_Finepoints</a:t>
            </a:r>
            <a:endParaRPr lang="en-US" dirty="0"/>
          </a:p>
          <a:p>
            <a:pPr lvl="1"/>
            <a:r>
              <a:rPr lang="en-US" dirty="0"/>
              <a:t>Resilience</a:t>
            </a:r>
          </a:p>
          <a:p>
            <a:pPr lvl="2"/>
            <a:r>
              <a:rPr lang="en-US" dirty="0" err="1"/>
              <a:t>MPI_Reinit</a:t>
            </a:r>
            <a:r>
              <a:rPr lang="en-US" dirty="0"/>
              <a:t> and ULFM 2.0 implementation (in sync with master)</a:t>
            </a:r>
          </a:p>
          <a:p>
            <a:pPr lvl="2"/>
            <a:r>
              <a:rPr lang="en-US" dirty="0"/>
              <a:t>More scalable revocation, agreement</a:t>
            </a:r>
          </a:p>
          <a:p>
            <a:pPr lvl="2"/>
            <a:r>
              <a:rPr lang="en-US" dirty="0"/>
              <a:t>Non-blocking constructs for resilience, process management</a:t>
            </a:r>
          </a:p>
          <a:p>
            <a:pPr lvl="1"/>
            <a:r>
              <a:rPr lang="en-US" dirty="0"/>
              <a:t>Noise resistant, topology aware collective 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4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8F2C-605B-6C47-920B-DD3F9667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+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409E-4D06-0A46-8976-A4F66F7CB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56" y="993058"/>
            <a:ext cx="11372771" cy="4530460"/>
          </a:xfrm>
        </p:spPr>
        <p:txBody>
          <a:bodyPr/>
          <a:lstStyle/>
          <a:p>
            <a:r>
              <a:rPr lang="en-US" dirty="0"/>
              <a:t>Runtime level</a:t>
            </a:r>
          </a:p>
          <a:p>
            <a:pPr lvl="1"/>
            <a:r>
              <a:rPr lang="en-US" dirty="0"/>
              <a:t>Involvement in </a:t>
            </a:r>
            <a:r>
              <a:rPr lang="en-US" dirty="0" err="1"/>
              <a:t>PMIx</a:t>
            </a:r>
            <a:endParaRPr lang="en-US" dirty="0"/>
          </a:p>
          <a:p>
            <a:pPr lvl="1"/>
            <a:r>
              <a:rPr lang="en-US" dirty="0"/>
              <a:t>Involvement in the MPI Forum topology WG</a:t>
            </a:r>
          </a:p>
          <a:p>
            <a:pPr lvl="1"/>
            <a:r>
              <a:rPr lang="en-US" dirty="0"/>
              <a:t>Topology awareness plus improved support for process/thread placement</a:t>
            </a:r>
          </a:p>
          <a:p>
            <a:r>
              <a:rPr lang="en-US" dirty="0"/>
              <a:t>Better isolation on the same process - </a:t>
            </a:r>
            <a:r>
              <a:rPr lang="en-US" dirty="0" err="1"/>
              <a:t>MPI_Session</a:t>
            </a:r>
            <a:endParaRPr lang="en-US" dirty="0"/>
          </a:p>
          <a:p>
            <a:r>
              <a:rPr lang="en-US" dirty="0"/>
              <a:t>Communication level</a:t>
            </a:r>
          </a:p>
          <a:p>
            <a:pPr lvl="1"/>
            <a:r>
              <a:rPr lang="en-US" dirty="0"/>
              <a:t>Threading improvements</a:t>
            </a:r>
          </a:p>
          <a:p>
            <a:pPr lvl="1"/>
            <a:r>
              <a:rPr lang="en-US" dirty="0"/>
              <a:t>Better completion</a:t>
            </a:r>
          </a:p>
          <a:p>
            <a:pPr lvl="2"/>
            <a:r>
              <a:rPr lang="en-US" dirty="0"/>
              <a:t>Exploration: Build other completion mechanisms than </a:t>
            </a:r>
            <a:r>
              <a:rPr lang="en-US" dirty="0" err="1"/>
              <a:t>MPI_Wait</a:t>
            </a:r>
            <a:r>
              <a:rPr lang="en-US" dirty="0"/>
              <a:t>* / </a:t>
            </a:r>
            <a:r>
              <a:rPr lang="en-US" dirty="0" err="1"/>
              <a:t>MPI_Test</a:t>
            </a:r>
            <a:r>
              <a:rPr lang="en-US" dirty="0"/>
              <a:t>*</a:t>
            </a:r>
          </a:p>
          <a:p>
            <a:pPr lvl="2"/>
            <a:r>
              <a:rPr lang="en-US" dirty="0"/>
              <a:t>Exploration: Callbacks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9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36F646C-7180-C44B-993C-25B6462A2290}"/>
              </a:ext>
            </a:extLst>
          </p:cNvPr>
          <p:cNvSpPr/>
          <p:nvPr/>
        </p:nvSpPr>
        <p:spPr bwMode="auto">
          <a:xfrm>
            <a:off x="3619500" y="1905000"/>
            <a:ext cx="4953000" cy="4699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1583-8F3F-5547-9503-85BFA3D1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80" y="365125"/>
            <a:ext cx="8765020" cy="1325563"/>
          </a:xfrm>
        </p:spPr>
        <p:txBody>
          <a:bodyPr/>
          <a:lstStyle/>
          <a:p>
            <a:r>
              <a:rPr lang="en-US" dirty="0"/>
              <a:t>Threading support</a:t>
            </a:r>
          </a:p>
        </p:txBody>
      </p:sp>
      <p:pic>
        <p:nvPicPr>
          <p:cNvPr id="75" name="Content Placeholder 22">
            <a:extLst>
              <a:ext uri="{FF2B5EF4-FFF2-40B4-BE49-F238E27FC236}">
                <a16:creationId xmlns:a16="http://schemas.microsoft.com/office/drawing/2014/main" id="{1498AA47-1BCE-784F-875E-2566102A2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1" y="1692365"/>
            <a:ext cx="6996789" cy="515696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98C139-C9DA-2447-BC25-198F7C985DA8}"/>
              </a:ext>
            </a:extLst>
          </p:cNvPr>
          <p:cNvGrpSpPr/>
          <p:nvPr/>
        </p:nvGrpSpPr>
        <p:grpSpPr>
          <a:xfrm>
            <a:off x="57042" y="243631"/>
            <a:ext cx="2434346" cy="1433190"/>
            <a:chOff x="527569" y="5287005"/>
            <a:chExt cx="4755716" cy="306665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75A3FE-DC0E-154B-80D1-4F064DAC07DD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63" y="5426281"/>
              <a:ext cx="0" cy="23045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10E0D6E-24FE-A541-B208-F3615BEAD2E2}"/>
                </a:ext>
              </a:extLst>
            </p:cNvPr>
            <p:cNvGrpSpPr/>
            <p:nvPr/>
          </p:nvGrpSpPr>
          <p:grpSpPr>
            <a:xfrm>
              <a:off x="527569" y="5363205"/>
              <a:ext cx="4755716" cy="541331"/>
              <a:chOff x="527569" y="5363205"/>
              <a:chExt cx="4755716" cy="54133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876288F-5072-EE43-BE90-BD027E135787}"/>
                  </a:ext>
                </a:extLst>
              </p:cNvPr>
              <p:cNvSpPr/>
              <p:nvPr/>
            </p:nvSpPr>
            <p:spPr>
              <a:xfrm>
                <a:off x="1290026" y="5363205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88CA7AC-7E04-3147-A12B-4FB37155A8B8}"/>
                  </a:ext>
                </a:extLst>
              </p:cNvPr>
              <p:cNvSpPr/>
              <p:nvPr/>
            </p:nvSpPr>
            <p:spPr>
              <a:xfrm>
                <a:off x="3965231" y="5363205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263554B-A08B-624C-8D63-AE2D05B86AEA}"/>
                  </a:ext>
                </a:extLst>
              </p:cNvPr>
              <p:cNvCxnSpPr/>
              <p:nvPr/>
            </p:nvCxnSpPr>
            <p:spPr>
              <a:xfrm flipV="1">
                <a:off x="1687521" y="5561508"/>
                <a:ext cx="2277710" cy="889"/>
              </a:xfrm>
              <a:prstGeom prst="straightConnector1">
                <a:avLst/>
              </a:prstGeom>
              <a:solidFill>
                <a:srgbClr val="00B050"/>
              </a:solidFill>
              <a:ln w="635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D5D6EA-A975-994C-B5A4-F1066E40C017}"/>
                  </a:ext>
                </a:extLst>
              </p:cNvPr>
              <p:cNvSpPr txBox="1"/>
              <p:nvPr/>
            </p:nvSpPr>
            <p:spPr>
              <a:xfrm>
                <a:off x="527569" y="5404986"/>
                <a:ext cx="730292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5569E2F-F045-AF43-994F-D3C3F6A4D1AE}"/>
                  </a:ext>
                </a:extLst>
              </p:cNvPr>
              <p:cNvSpPr txBox="1"/>
              <p:nvPr/>
            </p:nvSpPr>
            <p:spPr>
              <a:xfrm>
                <a:off x="4552993" y="5404988"/>
                <a:ext cx="730292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919DC4B-522A-094B-BCE5-F1568608B97D}"/>
                </a:ext>
              </a:extLst>
            </p:cNvPr>
            <p:cNvGrpSpPr/>
            <p:nvPr/>
          </p:nvGrpSpPr>
          <p:grpSpPr>
            <a:xfrm>
              <a:off x="527569" y="5871510"/>
              <a:ext cx="4755716" cy="541331"/>
              <a:chOff x="527569" y="5871510"/>
              <a:chExt cx="4755716" cy="54133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C569AC4-7005-6046-9860-9D5FB3FF6377}"/>
                  </a:ext>
                </a:extLst>
              </p:cNvPr>
              <p:cNvSpPr/>
              <p:nvPr/>
            </p:nvSpPr>
            <p:spPr>
              <a:xfrm>
                <a:off x="1290026" y="5871510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BA164BD-2F9C-6A48-8F19-2C125FE04F21}"/>
                  </a:ext>
                </a:extLst>
              </p:cNvPr>
              <p:cNvSpPr/>
              <p:nvPr/>
            </p:nvSpPr>
            <p:spPr>
              <a:xfrm>
                <a:off x="3965231" y="5871510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06F2135-8F9F-8940-AD64-BA01CBE5088A}"/>
                  </a:ext>
                </a:extLst>
              </p:cNvPr>
              <p:cNvCxnSpPr/>
              <p:nvPr/>
            </p:nvCxnSpPr>
            <p:spPr>
              <a:xfrm>
                <a:off x="1687522" y="6070257"/>
                <a:ext cx="2277710" cy="0"/>
              </a:xfrm>
              <a:prstGeom prst="straightConnector1">
                <a:avLst/>
              </a:prstGeom>
              <a:solidFill>
                <a:srgbClr val="00B050"/>
              </a:solidFill>
              <a:ln w="635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49DD84B-36FB-3446-8381-901D0E822A8D}"/>
                  </a:ext>
                </a:extLst>
              </p:cNvPr>
              <p:cNvSpPr txBox="1"/>
              <p:nvPr/>
            </p:nvSpPr>
            <p:spPr>
              <a:xfrm>
                <a:off x="527569" y="5913291"/>
                <a:ext cx="730291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2805442-C6CF-1A45-9310-2965FF4BFF32}"/>
                  </a:ext>
                </a:extLst>
              </p:cNvPr>
              <p:cNvSpPr txBox="1"/>
              <p:nvPr/>
            </p:nvSpPr>
            <p:spPr>
              <a:xfrm>
                <a:off x="4552994" y="5913293"/>
                <a:ext cx="730291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1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27FE57A-22E9-D14A-9F40-0E4AD7987CF2}"/>
                </a:ext>
              </a:extLst>
            </p:cNvPr>
            <p:cNvGrpSpPr/>
            <p:nvPr/>
          </p:nvGrpSpPr>
          <p:grpSpPr>
            <a:xfrm>
              <a:off x="527569" y="6379815"/>
              <a:ext cx="4755715" cy="541331"/>
              <a:chOff x="527569" y="6379815"/>
              <a:chExt cx="4755715" cy="541331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75486C9-BEDF-EB49-B1C7-12E3452A6269}"/>
                  </a:ext>
                </a:extLst>
              </p:cNvPr>
              <p:cNvSpPr/>
              <p:nvPr/>
            </p:nvSpPr>
            <p:spPr>
              <a:xfrm>
                <a:off x="1290026" y="6379815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7B488B6-EA1A-6D48-B9DD-14A90B3F318E}"/>
                  </a:ext>
                </a:extLst>
              </p:cNvPr>
              <p:cNvSpPr/>
              <p:nvPr/>
            </p:nvSpPr>
            <p:spPr>
              <a:xfrm>
                <a:off x="3965231" y="6379815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E93F72B-2C48-BA45-A496-40C4D385019F}"/>
                  </a:ext>
                </a:extLst>
              </p:cNvPr>
              <p:cNvCxnSpPr/>
              <p:nvPr/>
            </p:nvCxnSpPr>
            <p:spPr>
              <a:xfrm>
                <a:off x="1693831" y="6578562"/>
                <a:ext cx="2277710" cy="0"/>
              </a:xfrm>
              <a:prstGeom prst="straightConnector1">
                <a:avLst/>
              </a:prstGeom>
              <a:solidFill>
                <a:srgbClr val="00B050"/>
              </a:solidFill>
              <a:ln w="635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FA2A43-4D9B-6D4E-8570-E42B58113FF6}"/>
                  </a:ext>
                </a:extLst>
              </p:cNvPr>
              <p:cNvSpPr txBox="1"/>
              <p:nvPr/>
            </p:nvSpPr>
            <p:spPr>
              <a:xfrm>
                <a:off x="527569" y="6421596"/>
                <a:ext cx="730291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E3CBA1E-6831-904F-9E77-057B9D997253}"/>
                  </a:ext>
                </a:extLst>
              </p:cNvPr>
              <p:cNvSpPr txBox="1"/>
              <p:nvPr/>
            </p:nvSpPr>
            <p:spPr>
              <a:xfrm>
                <a:off x="4552993" y="6421598"/>
                <a:ext cx="730291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2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63C61-1167-904C-A21B-07317BAAEE5A}"/>
                </a:ext>
              </a:extLst>
            </p:cNvPr>
            <p:cNvGrpSpPr/>
            <p:nvPr/>
          </p:nvGrpSpPr>
          <p:grpSpPr>
            <a:xfrm>
              <a:off x="527569" y="6888120"/>
              <a:ext cx="4755715" cy="541331"/>
              <a:chOff x="527569" y="6888120"/>
              <a:chExt cx="4755715" cy="54133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0A3FEF9-BB47-B842-90C1-03687443C549}"/>
                  </a:ext>
                </a:extLst>
              </p:cNvPr>
              <p:cNvSpPr/>
              <p:nvPr/>
            </p:nvSpPr>
            <p:spPr>
              <a:xfrm>
                <a:off x="1290026" y="6888120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2F4F014-BC20-D848-B197-83197E0AF2DF}"/>
                  </a:ext>
                </a:extLst>
              </p:cNvPr>
              <p:cNvSpPr/>
              <p:nvPr/>
            </p:nvSpPr>
            <p:spPr>
              <a:xfrm>
                <a:off x="3965231" y="6888120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3EACA21-F315-E24B-8727-EED46FAB6C14}"/>
                  </a:ext>
                </a:extLst>
              </p:cNvPr>
              <p:cNvCxnSpPr/>
              <p:nvPr/>
            </p:nvCxnSpPr>
            <p:spPr>
              <a:xfrm>
                <a:off x="1687522" y="7086867"/>
                <a:ext cx="2277710" cy="0"/>
              </a:xfrm>
              <a:prstGeom prst="straightConnector1">
                <a:avLst/>
              </a:prstGeom>
              <a:solidFill>
                <a:srgbClr val="00B050"/>
              </a:solidFill>
              <a:ln w="635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007F01-A278-4C40-8EED-2D3B671DD131}"/>
                  </a:ext>
                </a:extLst>
              </p:cNvPr>
              <p:cNvSpPr txBox="1"/>
              <p:nvPr/>
            </p:nvSpPr>
            <p:spPr>
              <a:xfrm>
                <a:off x="527569" y="6929901"/>
                <a:ext cx="730291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EAF19D-EDFA-714B-B0DB-9CAAA189E55A}"/>
                  </a:ext>
                </a:extLst>
              </p:cNvPr>
              <p:cNvSpPr txBox="1"/>
              <p:nvPr/>
            </p:nvSpPr>
            <p:spPr>
              <a:xfrm>
                <a:off x="4552993" y="6929903"/>
                <a:ext cx="730291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0D8041E-8E63-674A-BB15-5CDE5148E2A8}"/>
                </a:ext>
              </a:extLst>
            </p:cNvPr>
            <p:cNvGrpSpPr/>
            <p:nvPr/>
          </p:nvGrpSpPr>
          <p:grpSpPr>
            <a:xfrm>
              <a:off x="527569" y="7396425"/>
              <a:ext cx="4755715" cy="541331"/>
              <a:chOff x="527569" y="7396425"/>
              <a:chExt cx="4755715" cy="54133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FD6CF88-47A3-9D47-B2DC-EACA5AC25EAB}"/>
                  </a:ext>
                </a:extLst>
              </p:cNvPr>
              <p:cNvSpPr/>
              <p:nvPr/>
            </p:nvSpPr>
            <p:spPr>
              <a:xfrm>
                <a:off x="1290026" y="7396425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2897BE8-B75A-F242-999D-87465CE25F99}"/>
                  </a:ext>
                </a:extLst>
              </p:cNvPr>
              <p:cNvSpPr/>
              <p:nvPr/>
            </p:nvSpPr>
            <p:spPr>
              <a:xfrm>
                <a:off x="3965231" y="7396425"/>
                <a:ext cx="397495" cy="3974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7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3FA5415-745D-244B-91BE-64C1C31B0849}"/>
                  </a:ext>
                </a:extLst>
              </p:cNvPr>
              <p:cNvCxnSpPr/>
              <p:nvPr/>
            </p:nvCxnSpPr>
            <p:spPr>
              <a:xfrm>
                <a:off x="1693831" y="7595172"/>
                <a:ext cx="2277710" cy="0"/>
              </a:xfrm>
              <a:prstGeom prst="straightConnector1">
                <a:avLst/>
              </a:prstGeom>
              <a:solidFill>
                <a:srgbClr val="00B050"/>
              </a:solidFill>
              <a:ln w="635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5D67D-57C5-0140-9B7A-0693F38CDB47}"/>
                  </a:ext>
                </a:extLst>
              </p:cNvPr>
              <p:cNvSpPr txBox="1"/>
              <p:nvPr/>
            </p:nvSpPr>
            <p:spPr>
              <a:xfrm>
                <a:off x="527569" y="7438206"/>
                <a:ext cx="730291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4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472380-FD35-714F-99FE-CFEEF6D27F95}"/>
                  </a:ext>
                </a:extLst>
              </p:cNvPr>
              <p:cNvSpPr txBox="1"/>
              <p:nvPr/>
            </p:nvSpPr>
            <p:spPr>
              <a:xfrm>
                <a:off x="4552993" y="7438208"/>
                <a:ext cx="730291" cy="49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17" dirty="0" err="1"/>
                  <a:t>th</a:t>
                </a:r>
                <a:r>
                  <a:rPr lang="en-US" sz="917" dirty="0"/>
                  <a:t> 4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5115CD-51D1-8D40-865B-F43FDD948502}"/>
                </a:ext>
              </a:extLst>
            </p:cNvPr>
            <p:cNvSpPr/>
            <p:nvPr/>
          </p:nvSpPr>
          <p:spPr bwMode="auto">
            <a:xfrm>
              <a:off x="527569" y="5287005"/>
              <a:ext cx="1301231" cy="29408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339E8F-E213-5045-81B0-11271D988322}"/>
                </a:ext>
              </a:extLst>
            </p:cNvPr>
            <p:cNvSpPr/>
            <p:nvPr/>
          </p:nvSpPr>
          <p:spPr bwMode="auto">
            <a:xfrm>
              <a:off x="3825791" y="5287005"/>
              <a:ext cx="1301231" cy="29408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C2ED71-BC44-5C45-8B04-FC4DA313BD3E}"/>
                </a:ext>
              </a:extLst>
            </p:cNvPr>
            <p:cNvSpPr txBox="1"/>
            <p:nvPr/>
          </p:nvSpPr>
          <p:spPr>
            <a:xfrm>
              <a:off x="838200" y="7840624"/>
              <a:ext cx="990217" cy="499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17" dirty="0"/>
                <a:t>Rank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7D9947-D3DF-3E40-84F8-37F7F5BFF2ED}"/>
                </a:ext>
              </a:extLst>
            </p:cNvPr>
            <p:cNvSpPr txBox="1"/>
            <p:nvPr/>
          </p:nvSpPr>
          <p:spPr>
            <a:xfrm>
              <a:off x="4091522" y="7854109"/>
              <a:ext cx="990217" cy="499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17" dirty="0"/>
                <a:t>Rank 1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A53B27E-AF55-9D49-BDFD-288949059AC7}"/>
              </a:ext>
            </a:extLst>
          </p:cNvPr>
          <p:cNvSpPr txBox="1"/>
          <p:nvPr/>
        </p:nvSpPr>
        <p:spPr>
          <a:xfrm>
            <a:off x="2377186" y="2828836"/>
            <a:ext cx="1154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~45%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7D89EADF-DEBB-9149-B64F-CE96A63B7CC5}"/>
              </a:ext>
            </a:extLst>
          </p:cNvPr>
          <p:cNvSpPr txBox="1">
            <a:spLocks/>
          </p:cNvSpPr>
          <p:nvPr/>
        </p:nvSpPr>
        <p:spPr bwMode="auto">
          <a:xfrm>
            <a:off x="7263267" y="1711365"/>
            <a:ext cx="5033002" cy="48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8852" tIns="54426" rIns="108852" bIns="54426" numCol="1" anchor="t" anchorCtr="0" compatLnSpc="1">
            <a:prstTxWarp prst="textNoShape">
              <a:avLst/>
            </a:prstTxWarp>
          </a:bodyPr>
          <a:lstStyle>
            <a:lvl1pPr marL="488950" indent="-488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Arial" charset="0"/>
              <a:buChar char="•"/>
              <a:defRPr sz="46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1060450" indent="-4079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sz="4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631950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Char char="•"/>
              <a:defRPr sz="3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2284413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sz="29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938463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Char char="•"/>
              <a:defRPr sz="29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359210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pitchFamily="-65" charset="0"/>
              <a:buChar char="•"/>
              <a:defRPr sz="29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4245216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pitchFamily="-65" charset="0"/>
              <a:buChar char="•"/>
              <a:defRPr sz="29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489832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pitchFamily="-65" charset="0"/>
              <a:buChar char="•"/>
              <a:defRPr sz="29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5551437" indent="-32655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pitchFamily="-65" charset="0"/>
              <a:buChar char="•"/>
              <a:defRPr sz="29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667" kern="0" dirty="0"/>
              <a:t>Improvements:</a:t>
            </a:r>
          </a:p>
          <a:p>
            <a:pPr lvl="1"/>
            <a:r>
              <a:rPr lang="en-US" sz="2000" kern="0" dirty="0"/>
              <a:t>Synchronization primitive</a:t>
            </a:r>
          </a:p>
          <a:p>
            <a:pPr lvl="1"/>
            <a:r>
              <a:rPr lang="en-US" sz="2000" kern="0" dirty="0"/>
              <a:t>Unrestricted progress (protections done at the lowest level)</a:t>
            </a:r>
          </a:p>
          <a:p>
            <a:pPr lvl="1"/>
            <a:r>
              <a:rPr lang="en-US" sz="2000" kern="0" dirty="0"/>
              <a:t>Credit management</a:t>
            </a:r>
          </a:p>
          <a:p>
            <a:pPr lvl="1"/>
            <a:r>
              <a:rPr lang="en-US" sz="2000" kern="0" dirty="0"/>
              <a:t>Requests memory management</a:t>
            </a:r>
          </a:p>
          <a:p>
            <a:pPr lvl="1"/>
            <a:r>
              <a:rPr lang="en-US" sz="2000" kern="0" dirty="0"/>
              <a:t>Out-of-sequence management (limited bypass)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27D6672-A464-954C-B340-C82CBBB7F76C}"/>
              </a:ext>
            </a:extLst>
          </p:cNvPr>
          <p:cNvSpPr txBox="1"/>
          <p:nvPr/>
        </p:nvSpPr>
        <p:spPr>
          <a:xfrm>
            <a:off x="4617026" y="5769555"/>
            <a:ext cx="9332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~2%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3F5627-7496-C94C-AE3F-1A27E28DC7FA}"/>
              </a:ext>
            </a:extLst>
          </p:cNvPr>
          <p:cNvSpPr txBox="1"/>
          <p:nvPr/>
        </p:nvSpPr>
        <p:spPr>
          <a:xfrm>
            <a:off x="4483139" y="4865553"/>
            <a:ext cx="1154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~10%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C01B70-D4EB-6748-A0EC-42EBF6278AE0}"/>
              </a:ext>
            </a:extLst>
          </p:cNvPr>
          <p:cNvSpPr txBox="1"/>
          <p:nvPr/>
        </p:nvSpPr>
        <p:spPr>
          <a:xfrm>
            <a:off x="4716924" y="3406210"/>
            <a:ext cx="1154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~20%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2FC172-BFA8-304C-A63E-40CC51C925C5}"/>
              </a:ext>
            </a:extLst>
          </p:cNvPr>
          <p:cNvSpPr txBox="1"/>
          <p:nvPr/>
        </p:nvSpPr>
        <p:spPr>
          <a:xfrm>
            <a:off x="3393384" y="5402360"/>
            <a:ext cx="9332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~4%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E7636A-5971-DA44-9B05-6EA71D190209}"/>
              </a:ext>
            </a:extLst>
          </p:cNvPr>
          <p:cNvSpPr txBox="1"/>
          <p:nvPr/>
        </p:nvSpPr>
        <p:spPr>
          <a:xfrm>
            <a:off x="1019070" y="2148259"/>
            <a:ext cx="19255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P2P ~60%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0313706-1E46-7742-91A3-2928F3D94536}"/>
              </a:ext>
            </a:extLst>
          </p:cNvPr>
          <p:cNvGrpSpPr/>
          <p:nvPr/>
        </p:nvGrpSpPr>
        <p:grpSpPr>
          <a:xfrm>
            <a:off x="8179439" y="4790518"/>
            <a:ext cx="3603194" cy="1958073"/>
            <a:chOff x="10077967" y="5408056"/>
            <a:chExt cx="4323833" cy="234968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9A1F45-80B0-8544-BFF1-2CD1F32FC31B}"/>
                </a:ext>
              </a:extLst>
            </p:cNvPr>
            <p:cNvSpPr/>
            <p:nvPr/>
          </p:nvSpPr>
          <p:spPr>
            <a:xfrm>
              <a:off x="10528550" y="5421571"/>
              <a:ext cx="761477" cy="8612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5" dirty="0"/>
                <a:t>MPI</a:t>
              </a:r>
              <a:br>
                <a:rPr lang="en-US" sz="875" dirty="0"/>
              </a:br>
              <a:r>
                <a:rPr lang="en-US" sz="875" dirty="0"/>
                <a:t>WAITALL</a:t>
              </a:r>
            </a:p>
            <a:p>
              <a:pPr algn="ctr"/>
              <a:r>
                <a:rPr lang="en-US" sz="875" dirty="0"/>
                <a:t>(4)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704F2F-C28F-BF4E-8FA4-16F6BB27EB60}"/>
                </a:ext>
              </a:extLst>
            </p:cNvPr>
            <p:cNvSpPr/>
            <p:nvPr/>
          </p:nvSpPr>
          <p:spPr>
            <a:xfrm>
              <a:off x="11412741" y="5421572"/>
              <a:ext cx="761477" cy="8612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5" dirty="0"/>
                <a:t>MPI</a:t>
              </a:r>
            </a:p>
            <a:p>
              <a:pPr algn="ctr"/>
              <a:r>
                <a:rPr lang="en-US" sz="875" dirty="0"/>
                <a:t>WAITALL</a:t>
              </a:r>
              <a:br>
                <a:rPr lang="en-US" sz="875" dirty="0"/>
              </a:br>
              <a:r>
                <a:rPr lang="en-US" sz="875" dirty="0"/>
                <a:t>(16)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BBE1878-6900-5E49-AEA3-76056A40F2BF}"/>
                </a:ext>
              </a:extLst>
            </p:cNvPr>
            <p:cNvSpPr/>
            <p:nvPr/>
          </p:nvSpPr>
          <p:spPr>
            <a:xfrm>
              <a:off x="12296932" y="5421571"/>
              <a:ext cx="761477" cy="8612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5" dirty="0"/>
                <a:t>MPI</a:t>
              </a:r>
            </a:p>
            <a:p>
              <a:pPr algn="ctr"/>
              <a:r>
                <a:rPr lang="en-US" sz="875" dirty="0"/>
                <a:t>WAITALL</a:t>
              </a:r>
              <a:br>
                <a:rPr lang="en-US" sz="875" dirty="0"/>
              </a:br>
              <a:r>
                <a:rPr lang="en-US" sz="875" dirty="0"/>
                <a:t>(100)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9F9408-E2BE-BC4F-A7E6-65EA611CCD59}"/>
                </a:ext>
              </a:extLst>
            </p:cNvPr>
            <p:cNvSpPr/>
            <p:nvPr/>
          </p:nvSpPr>
          <p:spPr>
            <a:xfrm>
              <a:off x="13181121" y="5408056"/>
              <a:ext cx="761477" cy="861214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5" dirty="0"/>
                <a:t>MPI</a:t>
              </a:r>
            </a:p>
            <a:p>
              <a:pPr algn="ctr"/>
              <a:r>
                <a:rPr lang="en-US" sz="875" dirty="0"/>
                <a:t>WAITALL</a:t>
              </a:r>
              <a:br>
                <a:rPr lang="en-US" sz="875" dirty="0"/>
              </a:br>
              <a:r>
                <a:rPr lang="en-US" sz="875" dirty="0"/>
                <a:t>(5)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BC83AD4-EFA2-D848-A0CF-EDA9B7EC034E}"/>
                </a:ext>
              </a:extLst>
            </p:cNvPr>
            <p:cNvCxnSpPr>
              <a:cxnSpLocks/>
            </p:cNvCxnSpPr>
            <p:nvPr/>
          </p:nvCxnSpPr>
          <p:spPr>
            <a:xfrm>
              <a:off x="11246151" y="5743513"/>
              <a:ext cx="210466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08C5D21-E98B-7D42-BB13-920640B3B99F}"/>
                </a:ext>
              </a:extLst>
            </p:cNvPr>
            <p:cNvCxnSpPr>
              <a:cxnSpLocks/>
            </p:cNvCxnSpPr>
            <p:nvPr/>
          </p:nvCxnSpPr>
          <p:spPr>
            <a:xfrm>
              <a:off x="12130342" y="5762804"/>
              <a:ext cx="210466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6F27E86-CF22-2B4B-897C-D26CF34D8B5C}"/>
                </a:ext>
              </a:extLst>
            </p:cNvPr>
            <p:cNvCxnSpPr>
              <a:cxnSpLocks/>
            </p:cNvCxnSpPr>
            <p:nvPr/>
          </p:nvCxnSpPr>
          <p:spPr>
            <a:xfrm>
              <a:off x="13014533" y="5743513"/>
              <a:ext cx="210466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BB0AE682-0476-0347-89DB-C6C191A1CE97}"/>
                </a:ext>
              </a:extLst>
            </p:cNvPr>
            <p:cNvSpPr/>
            <p:nvPr/>
          </p:nvSpPr>
          <p:spPr>
            <a:xfrm rot="20307743">
              <a:off x="13539537" y="6363503"/>
              <a:ext cx="233498" cy="372885"/>
            </a:xfrm>
            <a:prstGeom prst="downArrow">
              <a:avLst>
                <a:gd name="adj1" fmla="val 50000"/>
                <a:gd name="adj2" fmla="val 55224"/>
              </a:avLst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5"/>
            </a:p>
          </p:txBody>
        </p:sp>
        <p:sp>
          <p:nvSpPr>
            <p:cNvPr id="105" name="Down Arrow 104">
              <a:extLst>
                <a:ext uri="{FF2B5EF4-FFF2-40B4-BE49-F238E27FC236}">
                  <a16:creationId xmlns:a16="http://schemas.microsoft.com/office/drawing/2014/main" id="{A346747B-5835-EE4A-8D5F-5F15107D4E32}"/>
                </a:ext>
              </a:extLst>
            </p:cNvPr>
            <p:cNvSpPr/>
            <p:nvPr/>
          </p:nvSpPr>
          <p:spPr>
            <a:xfrm>
              <a:off x="12546732" y="6384432"/>
              <a:ext cx="233498" cy="372885"/>
            </a:xfrm>
            <a:prstGeom prst="downArrow">
              <a:avLst>
                <a:gd name="adj1" fmla="val 50000"/>
                <a:gd name="adj2" fmla="val 55224"/>
              </a:avLst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5"/>
            </a:p>
          </p:txBody>
        </p:sp>
        <p:sp>
          <p:nvSpPr>
            <p:cNvPr id="106" name="Down Arrow 105">
              <a:extLst>
                <a:ext uri="{FF2B5EF4-FFF2-40B4-BE49-F238E27FC236}">
                  <a16:creationId xmlns:a16="http://schemas.microsoft.com/office/drawing/2014/main" id="{48E6A25B-1DB2-C444-A193-1350FF8F4519}"/>
                </a:ext>
              </a:extLst>
            </p:cNvPr>
            <p:cNvSpPr/>
            <p:nvPr/>
          </p:nvSpPr>
          <p:spPr>
            <a:xfrm>
              <a:off x="11675355" y="6393416"/>
              <a:ext cx="233498" cy="372885"/>
            </a:xfrm>
            <a:prstGeom prst="downArrow">
              <a:avLst>
                <a:gd name="adj1" fmla="val 50000"/>
                <a:gd name="adj2" fmla="val 55224"/>
              </a:avLst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5"/>
            </a:p>
          </p:txBody>
        </p: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D215AD6B-2746-1240-A7B6-155C4F250BF7}"/>
                </a:ext>
              </a:extLst>
            </p:cNvPr>
            <p:cNvSpPr/>
            <p:nvPr/>
          </p:nvSpPr>
          <p:spPr>
            <a:xfrm rot="1352626">
              <a:off x="10671694" y="6378401"/>
              <a:ext cx="233498" cy="372885"/>
            </a:xfrm>
            <a:prstGeom prst="downArrow">
              <a:avLst>
                <a:gd name="adj1" fmla="val 50000"/>
                <a:gd name="adj2" fmla="val 55224"/>
              </a:avLst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5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8AB448D-5966-8B4B-8030-750359B6812A}"/>
                </a:ext>
              </a:extLst>
            </p:cNvPr>
            <p:cNvGrpSpPr/>
            <p:nvPr/>
          </p:nvGrpSpPr>
          <p:grpSpPr>
            <a:xfrm>
              <a:off x="10077967" y="6781801"/>
              <a:ext cx="1033583" cy="975942"/>
              <a:chOff x="10077967" y="6781801"/>
              <a:chExt cx="1033583" cy="975942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4271BE9-4B48-1D4F-83C7-8F40BAB394BB}"/>
                  </a:ext>
                </a:extLst>
              </p:cNvPr>
              <p:cNvSpPr/>
              <p:nvPr/>
            </p:nvSpPr>
            <p:spPr>
              <a:xfrm>
                <a:off x="10077967" y="6781801"/>
                <a:ext cx="1033583" cy="25927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75" dirty="0"/>
                  <a:t>PROGRESS</a:t>
                </a:r>
              </a:p>
            </p:txBody>
          </p:sp>
          <p:sp>
            <p:nvSpPr>
              <p:cNvPr id="112" name="Down Arrow 111">
                <a:extLst>
                  <a:ext uri="{FF2B5EF4-FFF2-40B4-BE49-F238E27FC236}">
                    <a16:creationId xmlns:a16="http://schemas.microsoft.com/office/drawing/2014/main" id="{6A5C83B0-F1BF-964E-A6CA-3ABCE68E976C}"/>
                  </a:ext>
                </a:extLst>
              </p:cNvPr>
              <p:cNvSpPr/>
              <p:nvPr/>
            </p:nvSpPr>
            <p:spPr>
              <a:xfrm>
                <a:off x="10487970" y="7086600"/>
                <a:ext cx="213576" cy="259273"/>
              </a:xfrm>
              <a:prstGeom prst="downArrow">
                <a:avLst>
                  <a:gd name="adj1" fmla="val 50000"/>
                  <a:gd name="adj2" fmla="val 55224"/>
                </a:avLst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5"/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0F78883D-235C-2D4B-9ED5-6181BE33A3FD}"/>
                  </a:ext>
                </a:extLst>
              </p:cNvPr>
              <p:cNvSpPr/>
              <p:nvPr/>
            </p:nvSpPr>
            <p:spPr>
              <a:xfrm>
                <a:off x="10111173" y="7371452"/>
                <a:ext cx="967171" cy="3862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75" dirty="0"/>
                  <a:t>NETWORK LAYER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C563458-D2E8-9C4F-AB25-46F0658E4AF2}"/>
                </a:ext>
              </a:extLst>
            </p:cNvPr>
            <p:cNvGrpSpPr/>
            <p:nvPr/>
          </p:nvGrpSpPr>
          <p:grpSpPr>
            <a:xfrm>
              <a:off x="11191838" y="6781801"/>
              <a:ext cx="1005783" cy="975942"/>
              <a:chOff x="11193791" y="6781801"/>
              <a:chExt cx="1005783" cy="975942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8EE66A1D-3416-5F42-9DA2-92CF33FFB3ED}"/>
                  </a:ext>
                </a:extLst>
              </p:cNvPr>
              <p:cNvSpPr/>
              <p:nvPr/>
            </p:nvSpPr>
            <p:spPr>
              <a:xfrm>
                <a:off x="11193791" y="6781801"/>
                <a:ext cx="1005783" cy="25927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75" dirty="0"/>
                  <a:t>PROGRESS</a:t>
                </a:r>
              </a:p>
            </p:txBody>
          </p:sp>
          <p:sp>
            <p:nvSpPr>
              <p:cNvPr id="113" name="Down Arrow 112">
                <a:extLst>
                  <a:ext uri="{FF2B5EF4-FFF2-40B4-BE49-F238E27FC236}">
                    <a16:creationId xmlns:a16="http://schemas.microsoft.com/office/drawing/2014/main" id="{6F5A81B2-D64F-434C-8275-8E037D22FC10}"/>
                  </a:ext>
                </a:extLst>
              </p:cNvPr>
              <p:cNvSpPr/>
              <p:nvPr/>
            </p:nvSpPr>
            <p:spPr>
              <a:xfrm>
                <a:off x="11589894" y="7086600"/>
                <a:ext cx="213576" cy="259273"/>
              </a:xfrm>
              <a:prstGeom prst="downArrow">
                <a:avLst>
                  <a:gd name="adj1" fmla="val 50000"/>
                  <a:gd name="adj2" fmla="val 55224"/>
                </a:avLst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5"/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3B480BF3-0642-5747-ADB2-2C965E4D1B76}"/>
                  </a:ext>
                </a:extLst>
              </p:cNvPr>
              <p:cNvSpPr/>
              <p:nvPr/>
            </p:nvSpPr>
            <p:spPr>
              <a:xfrm>
                <a:off x="11213097" y="7371452"/>
                <a:ext cx="967171" cy="3862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75" dirty="0"/>
                  <a:t>NETWORK LAYER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CEBC884-69B0-234F-98A0-F091526FB9E9}"/>
                </a:ext>
              </a:extLst>
            </p:cNvPr>
            <p:cNvGrpSpPr/>
            <p:nvPr/>
          </p:nvGrpSpPr>
          <p:grpSpPr>
            <a:xfrm>
              <a:off x="12277909" y="6781801"/>
              <a:ext cx="1033583" cy="975942"/>
              <a:chOff x="12278885" y="6781801"/>
              <a:chExt cx="1033583" cy="975942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E862F7CF-ADB9-354D-8289-98C3E162FB69}"/>
                  </a:ext>
                </a:extLst>
              </p:cNvPr>
              <p:cNvSpPr/>
              <p:nvPr/>
            </p:nvSpPr>
            <p:spPr>
              <a:xfrm>
                <a:off x="12278885" y="6781801"/>
                <a:ext cx="1033583" cy="25927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75" dirty="0"/>
                  <a:t>PROGRESS</a:t>
                </a:r>
              </a:p>
            </p:txBody>
          </p:sp>
          <p:sp>
            <p:nvSpPr>
              <p:cNvPr id="114" name="Down Arrow 113">
                <a:extLst>
                  <a:ext uri="{FF2B5EF4-FFF2-40B4-BE49-F238E27FC236}">
                    <a16:creationId xmlns:a16="http://schemas.microsoft.com/office/drawing/2014/main" id="{831A6604-6687-7841-A785-4751C8B4D7FC}"/>
                  </a:ext>
                </a:extLst>
              </p:cNvPr>
              <p:cNvSpPr/>
              <p:nvPr/>
            </p:nvSpPr>
            <p:spPr>
              <a:xfrm>
                <a:off x="12688888" y="7086600"/>
                <a:ext cx="213576" cy="259273"/>
              </a:xfrm>
              <a:prstGeom prst="downArrow">
                <a:avLst>
                  <a:gd name="adj1" fmla="val 50000"/>
                  <a:gd name="adj2" fmla="val 55224"/>
                </a:avLst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5"/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BC78D496-663C-1F4F-A9C0-EAC3474CA079}"/>
                  </a:ext>
                </a:extLst>
              </p:cNvPr>
              <p:cNvSpPr/>
              <p:nvPr/>
            </p:nvSpPr>
            <p:spPr>
              <a:xfrm>
                <a:off x="12312091" y="7371452"/>
                <a:ext cx="967171" cy="3862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75" dirty="0"/>
                  <a:t>NETWORK LAYER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BE59E5D-F34C-1B47-9C0F-BCB2F36E1170}"/>
                </a:ext>
              </a:extLst>
            </p:cNvPr>
            <p:cNvGrpSpPr/>
            <p:nvPr/>
          </p:nvGrpSpPr>
          <p:grpSpPr>
            <a:xfrm>
              <a:off x="13391780" y="6781801"/>
              <a:ext cx="1010020" cy="975942"/>
              <a:chOff x="13391780" y="6781801"/>
              <a:chExt cx="1010020" cy="975942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E2BD37F-D996-C74F-A24D-E362116715DE}"/>
                  </a:ext>
                </a:extLst>
              </p:cNvPr>
              <p:cNvSpPr/>
              <p:nvPr/>
            </p:nvSpPr>
            <p:spPr>
              <a:xfrm>
                <a:off x="13391780" y="6781801"/>
                <a:ext cx="1010020" cy="25927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75" dirty="0"/>
                  <a:t>PROGRESS</a:t>
                </a:r>
              </a:p>
            </p:txBody>
          </p:sp>
          <p:sp>
            <p:nvSpPr>
              <p:cNvPr id="115" name="Down Arrow 114">
                <a:extLst>
                  <a:ext uri="{FF2B5EF4-FFF2-40B4-BE49-F238E27FC236}">
                    <a16:creationId xmlns:a16="http://schemas.microsoft.com/office/drawing/2014/main" id="{2FE1845A-0ED4-EE49-96AE-2E4CCABE5AA7}"/>
                  </a:ext>
                </a:extLst>
              </p:cNvPr>
              <p:cNvSpPr/>
              <p:nvPr/>
            </p:nvSpPr>
            <p:spPr>
              <a:xfrm>
                <a:off x="13790002" y="7086600"/>
                <a:ext cx="213576" cy="259273"/>
              </a:xfrm>
              <a:prstGeom prst="downArrow">
                <a:avLst>
                  <a:gd name="adj1" fmla="val 50000"/>
                  <a:gd name="adj2" fmla="val 55224"/>
                </a:avLst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5"/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177BD750-E914-604E-B237-41D972A97EA2}"/>
                  </a:ext>
                </a:extLst>
              </p:cNvPr>
              <p:cNvSpPr/>
              <p:nvPr/>
            </p:nvSpPr>
            <p:spPr>
              <a:xfrm>
                <a:off x="13413205" y="7371452"/>
                <a:ext cx="967171" cy="3862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75" dirty="0"/>
                  <a:t>NETWORK LAYER</a:t>
                </a: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E8E2F7E-D457-3B43-9D91-0884663D7183}"/>
              </a:ext>
            </a:extLst>
          </p:cNvPr>
          <p:cNvSpPr txBox="1"/>
          <p:nvPr/>
        </p:nvSpPr>
        <p:spPr>
          <a:xfrm>
            <a:off x="6448745" y="5256167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MPI 4.0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A81E6-A34E-0F41-94AE-2C8A2060FA89}"/>
              </a:ext>
            </a:extLst>
          </p:cNvPr>
          <p:cNvSpPr txBox="1"/>
          <p:nvPr/>
        </p:nvSpPr>
        <p:spPr>
          <a:xfrm>
            <a:off x="6448745" y="3947523"/>
            <a:ext cx="1534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 MPI 4.0 (with different communicators)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12CC97-B23A-D245-A899-357443AAD953}"/>
              </a:ext>
            </a:extLst>
          </p:cNvPr>
          <p:cNvSpPr txBox="1"/>
          <p:nvPr/>
        </p:nvSpPr>
        <p:spPr>
          <a:xfrm>
            <a:off x="6448745" y="2152804"/>
            <a:ext cx="1561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Open MPI 4.1</a:t>
            </a:r>
            <a:r>
              <a:rPr lang="en-US" sz="1400" dirty="0"/>
              <a:t> (with different communicators)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DA38A6-2A7F-D942-9A89-7B224E3BDBB6}"/>
              </a:ext>
            </a:extLst>
          </p:cNvPr>
          <p:cNvSpPr txBox="1"/>
          <p:nvPr/>
        </p:nvSpPr>
        <p:spPr>
          <a:xfrm>
            <a:off x="6448745" y="5923443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MPI 1.10.7</a:t>
            </a:r>
          </a:p>
          <a:p>
            <a:r>
              <a:rPr lang="en-US" sz="1400" dirty="0"/>
              <a:t>MVAPICH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2D4DB8-101B-954D-953B-30B7B661C16F}"/>
              </a:ext>
            </a:extLst>
          </p:cNvPr>
          <p:cNvSpPr txBox="1"/>
          <p:nvPr/>
        </p:nvSpPr>
        <p:spPr>
          <a:xfrm>
            <a:off x="6448745" y="5661239"/>
            <a:ext cx="844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Intel MPI</a:t>
            </a:r>
          </a:p>
        </p:txBody>
      </p:sp>
    </p:spTree>
    <p:extLst>
      <p:ext uri="{BB962C8B-B14F-4D97-AF65-F5344CB8AC3E}">
        <p14:creationId xmlns:p14="http://schemas.microsoft.com/office/powerpoint/2010/main" val="145008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721" y="941275"/>
            <a:ext cx="8137466" cy="5437238"/>
          </a:xfrm>
        </p:spPr>
        <p:txBody>
          <a:bodyPr/>
          <a:lstStyle/>
          <a:p>
            <a:r>
              <a:rPr lang="en-US" sz="3000" dirty="0"/>
              <a:t>Dataflow collective: different algorithms compose naturally (using a dynamic granularity for the pipelining fragments)</a:t>
            </a:r>
          </a:p>
          <a:p>
            <a:r>
              <a:rPr lang="en-US" sz="3000" dirty="0"/>
              <a:t>Architecture aware: Each level reshape tuned collective to account for architecture capabilities</a:t>
            </a:r>
          </a:p>
          <a:p>
            <a:r>
              <a:rPr lang="en-US" sz="3000" dirty="0"/>
              <a:t>The algorithm automatically adapts to network conditions</a:t>
            </a:r>
          </a:p>
          <a:p>
            <a:r>
              <a:rPr lang="en-US" sz="3000" dirty="0"/>
              <a:t>Resistant to system noise</a:t>
            </a:r>
          </a:p>
          <a:p>
            <a:r>
              <a:rPr lang="en-US" sz="3200" dirty="0"/>
              <a:t>MCA allows vendor specific collective libraries (hear SHARP, NCCL)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78836" y="1314979"/>
            <a:ext cx="2796886" cy="1460500"/>
            <a:chOff x="1274618" y="2971800"/>
            <a:chExt cx="3581400" cy="1752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274618" y="2971800"/>
              <a:ext cx="3581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" name="Cloud 4"/>
            <p:cNvSpPr/>
            <p:nvPr/>
          </p:nvSpPr>
          <p:spPr bwMode="auto">
            <a:xfrm>
              <a:off x="1388918" y="3505200"/>
              <a:ext cx="3352800" cy="6858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Collective Op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274618" y="4419600"/>
              <a:ext cx="3581400" cy="30480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23" name="Down Arrow 22"/>
          <p:cNvSpPr/>
          <p:nvPr/>
        </p:nvSpPr>
        <p:spPr bwMode="auto">
          <a:xfrm>
            <a:off x="1654427" y="2898150"/>
            <a:ext cx="698500" cy="317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9D713-E3B2-284D-83D2-25E1C4F994AC}"/>
              </a:ext>
            </a:extLst>
          </p:cNvPr>
          <p:cNvGrpSpPr/>
          <p:nvPr/>
        </p:nvGrpSpPr>
        <p:grpSpPr>
          <a:xfrm>
            <a:off x="681722" y="3410479"/>
            <a:ext cx="2889250" cy="2844271"/>
            <a:chOff x="841663" y="4572000"/>
            <a:chExt cx="3467100" cy="3413125"/>
          </a:xfrm>
        </p:grpSpPr>
        <p:grpSp>
          <p:nvGrpSpPr>
            <p:cNvPr id="22" name="Group 21"/>
            <p:cNvGrpSpPr/>
            <p:nvPr/>
          </p:nvGrpSpPr>
          <p:grpSpPr>
            <a:xfrm>
              <a:off x="841663" y="4572000"/>
              <a:ext cx="3467100" cy="1833995"/>
              <a:chOff x="838200" y="4914900"/>
              <a:chExt cx="3467100" cy="1833995"/>
            </a:xfrm>
          </p:grpSpPr>
          <p:sp>
            <p:nvSpPr>
              <p:cNvPr id="10" name="Cloud 9"/>
              <p:cNvSpPr/>
              <p:nvPr/>
            </p:nvSpPr>
            <p:spPr bwMode="auto">
              <a:xfrm>
                <a:off x="952500" y="5486400"/>
                <a:ext cx="3352800" cy="685800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6200" tIns="38100" rIns="76200" bIns="381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Collective Op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838200" y="4914900"/>
                <a:ext cx="3352800" cy="342900"/>
                <a:chOff x="838200" y="4419600"/>
                <a:chExt cx="3352800" cy="342900"/>
              </a:xfrm>
            </p:grpSpPr>
            <p:sp>
              <p:nvSpPr>
                <p:cNvPr id="12" name="Rectangle 11"/>
                <p:cNvSpPr/>
                <p:nvPr/>
              </p:nvSpPr>
              <p:spPr bwMode="auto">
                <a:xfrm>
                  <a:off x="838200" y="4419600"/>
                  <a:ext cx="838200" cy="3429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1676400" y="4419600"/>
                  <a:ext cx="838200" cy="3429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2514600" y="4419600"/>
                  <a:ext cx="838200" cy="3429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3352800" y="4419600"/>
                  <a:ext cx="838200" cy="3429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845127" y="6405995"/>
                <a:ext cx="3352800" cy="342900"/>
                <a:chOff x="838200" y="4419600"/>
                <a:chExt cx="3352800" cy="3429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838200" y="4419600"/>
                  <a:ext cx="838200" cy="342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1676400" y="4419600"/>
                  <a:ext cx="838200" cy="342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2514600" y="4419600"/>
                  <a:ext cx="838200" cy="342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3352800" y="4419600"/>
                  <a:ext cx="838200" cy="342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16D37D-E593-3045-9A7C-DE27EB82FD93}"/>
                </a:ext>
              </a:extLst>
            </p:cNvPr>
            <p:cNvGrpSpPr/>
            <p:nvPr/>
          </p:nvGrpSpPr>
          <p:grpSpPr>
            <a:xfrm>
              <a:off x="848590" y="6414655"/>
              <a:ext cx="3352800" cy="1570470"/>
              <a:chOff x="898813" y="6414655"/>
              <a:chExt cx="3352800" cy="1570470"/>
            </a:xfrm>
          </p:grpSpPr>
          <p:sp>
            <p:nvSpPr>
              <p:cNvPr id="25" name="Cloud 24"/>
              <p:cNvSpPr/>
              <p:nvPr/>
            </p:nvSpPr>
            <p:spPr bwMode="auto">
              <a:xfrm>
                <a:off x="898813" y="6819900"/>
                <a:ext cx="3352800" cy="685800"/>
              </a:xfrm>
              <a:prstGeom prst="cloud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6200" tIns="38100" rIns="76200" bIns="381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Collective Op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64436C6-D797-7E48-8621-872D80FBBE18}"/>
                  </a:ext>
                </a:extLst>
              </p:cNvPr>
              <p:cNvGrpSpPr/>
              <p:nvPr/>
            </p:nvGrpSpPr>
            <p:grpSpPr>
              <a:xfrm>
                <a:off x="898813" y="6414655"/>
                <a:ext cx="3352800" cy="342900"/>
                <a:chOff x="838200" y="6414655"/>
                <a:chExt cx="3352800" cy="342900"/>
              </a:xfrm>
            </p:grpSpPr>
            <p:sp>
              <p:nvSpPr>
                <p:cNvPr id="32" name="Rectangle 31"/>
                <p:cNvSpPr/>
                <p:nvPr/>
              </p:nvSpPr>
              <p:spPr bwMode="auto">
                <a:xfrm>
                  <a:off x="838200" y="6414655"/>
                  <a:ext cx="1142999" cy="3429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1995054" y="6414655"/>
                  <a:ext cx="976746" cy="3429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2985655" y="6414655"/>
                  <a:ext cx="1205345" cy="3429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04B251B-2C43-1E43-877B-225E159101A8}"/>
                  </a:ext>
                </a:extLst>
              </p:cNvPr>
              <p:cNvGrpSpPr/>
              <p:nvPr/>
            </p:nvGrpSpPr>
            <p:grpSpPr>
              <a:xfrm>
                <a:off x="898813" y="7642225"/>
                <a:ext cx="3352800" cy="342900"/>
                <a:chOff x="838200" y="6414655"/>
                <a:chExt cx="3352800" cy="342900"/>
              </a:xfrm>
              <a:solidFill>
                <a:srgbClr val="00B050"/>
              </a:solidFill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F0D0A2F-5ADA-5D48-A44F-501E060E1786}"/>
                    </a:ext>
                  </a:extLst>
                </p:cNvPr>
                <p:cNvSpPr/>
                <p:nvPr/>
              </p:nvSpPr>
              <p:spPr bwMode="auto">
                <a:xfrm>
                  <a:off x="838200" y="6414655"/>
                  <a:ext cx="1142999" cy="3429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60675A6-9F0B-7D4D-BA42-39D4D4C3C721}"/>
                    </a:ext>
                  </a:extLst>
                </p:cNvPr>
                <p:cNvSpPr/>
                <p:nvPr/>
              </p:nvSpPr>
              <p:spPr bwMode="auto">
                <a:xfrm>
                  <a:off x="1995054" y="6414655"/>
                  <a:ext cx="976746" cy="3429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58A0DE1-2F46-3C4D-A0DC-AFE116B230A8}"/>
                    </a:ext>
                  </a:extLst>
                </p:cNvPr>
                <p:cNvSpPr/>
                <p:nvPr/>
              </p:nvSpPr>
              <p:spPr bwMode="auto">
                <a:xfrm>
                  <a:off x="2985655" y="6414655"/>
                  <a:ext cx="1205345" cy="3429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6200" tIns="38100" rIns="76200" bIns="381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2D345-39B9-BB43-BDA3-DE3A628ED2BC}"/>
              </a:ext>
            </a:extLst>
          </p:cNvPr>
          <p:cNvSpPr/>
          <p:nvPr/>
        </p:nvSpPr>
        <p:spPr bwMode="auto">
          <a:xfrm>
            <a:off x="3619500" y="1905000"/>
            <a:ext cx="4953000" cy="4699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CB82-57C4-4D45-8CC1-0E763915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Collective Communication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09888E-DBE2-FF40-A16E-0D21D08BC1A1}"/>
              </a:ext>
            </a:extLst>
          </p:cNvPr>
          <p:cNvSpPr txBox="1"/>
          <p:nvPr/>
        </p:nvSpPr>
        <p:spPr>
          <a:xfrm>
            <a:off x="7937500" y="1820868"/>
            <a:ext cx="40152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Synchronization Dependency:</a:t>
            </a:r>
          </a:p>
          <a:p>
            <a:pPr marL="457182" indent="-457182">
              <a:buFont typeface="Arial"/>
              <a:buChar char="•"/>
            </a:pPr>
            <a:r>
              <a:rPr lang="en-US" altLang="zh-CN" sz="2000" dirty="0"/>
              <a:t>Segment independence</a:t>
            </a:r>
          </a:p>
          <a:p>
            <a:pPr marL="914363" lvl="3" indent="-457182">
              <a:buFont typeface="Arial"/>
              <a:buChar char="•"/>
            </a:pPr>
            <a:r>
              <a:rPr lang="en-US" altLang="zh-CN" sz="1600" dirty="0"/>
              <a:t>Rebalance </a:t>
            </a:r>
          </a:p>
          <a:p>
            <a:pPr marL="914363" lvl="3" indent="-457182">
              <a:buFont typeface="Arial"/>
              <a:buChar char="•"/>
            </a:pPr>
            <a:r>
              <a:rPr lang="en-US" altLang="zh-CN" sz="1600" dirty="0"/>
              <a:t>Decouple receiving of next segment and sending of current segment</a:t>
            </a:r>
          </a:p>
          <a:p>
            <a:pPr indent="-457182">
              <a:buFont typeface="Arial"/>
              <a:buChar char="•"/>
            </a:pPr>
            <a:r>
              <a:rPr lang="en-US" altLang="zh-CN" sz="2000" dirty="0"/>
              <a:t>Child independence</a:t>
            </a:r>
          </a:p>
          <a:p>
            <a:pPr lvl="2" indent="-457182">
              <a:buFont typeface="Arial"/>
              <a:buChar char="•"/>
            </a:pPr>
            <a:r>
              <a:rPr lang="en-US" altLang="zh-CN" sz="1600" dirty="0"/>
              <a:t>Decouple the data transfer from different children</a:t>
            </a:r>
          </a:p>
          <a:p>
            <a:endParaRPr lang="en-US" altLang="zh-CN" sz="2400" dirty="0"/>
          </a:p>
          <a:p>
            <a:r>
              <a:rPr kumimoji="1" lang="en-US" altLang="zh-CN" sz="2400" dirty="0"/>
              <a:t> </a:t>
            </a:r>
            <a:endParaRPr kumimoji="1"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1A435-0A9E-1E4A-A7C2-295517D995E6}"/>
              </a:ext>
            </a:extLst>
          </p:cNvPr>
          <p:cNvSpPr txBox="1"/>
          <p:nvPr/>
        </p:nvSpPr>
        <p:spPr>
          <a:xfrm>
            <a:off x="573162" y="2003894"/>
            <a:ext cx="3427338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Process location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Noise Reduction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Shared Memory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Hybrid Architecture</a:t>
            </a:r>
          </a:p>
        </p:txBody>
      </p:sp>
      <p:pic>
        <p:nvPicPr>
          <p:cNvPr id="10" name="内容占位符 5" descr="gpu_process_mapping.pdf">
            <a:extLst>
              <a:ext uri="{FF2B5EF4-FFF2-40B4-BE49-F238E27FC236}">
                <a16:creationId xmlns:a16="http://schemas.microsoft.com/office/drawing/2014/main" id="{2F4BC09B-246C-8E44-89FB-5354D1E11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r="1256"/>
          <a:stretch/>
        </p:blipFill>
        <p:spPr bwMode="auto">
          <a:xfrm>
            <a:off x="5684147" y="1765667"/>
            <a:ext cx="6110704" cy="48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7250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2D345-39B9-BB43-BDA3-DE3A628ED2BC}"/>
              </a:ext>
            </a:extLst>
          </p:cNvPr>
          <p:cNvSpPr/>
          <p:nvPr/>
        </p:nvSpPr>
        <p:spPr bwMode="auto">
          <a:xfrm>
            <a:off x="3619500" y="1905000"/>
            <a:ext cx="4953000" cy="4699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CB82-57C4-4D45-8CC1-0E763915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Collective Communication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09888E-DBE2-FF40-A16E-0D21D08BC1A1}"/>
              </a:ext>
            </a:extLst>
          </p:cNvPr>
          <p:cNvSpPr txBox="1"/>
          <p:nvPr/>
        </p:nvSpPr>
        <p:spPr>
          <a:xfrm>
            <a:off x="7937500" y="1820868"/>
            <a:ext cx="40152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Synchronization Dependency:</a:t>
            </a:r>
          </a:p>
          <a:p>
            <a:pPr marL="457182" indent="-457182">
              <a:buFont typeface="Arial"/>
              <a:buChar char="•"/>
            </a:pPr>
            <a:r>
              <a:rPr lang="en-US" altLang="zh-CN" sz="2000" dirty="0"/>
              <a:t>Segment independence</a:t>
            </a:r>
          </a:p>
          <a:p>
            <a:pPr marL="914363" lvl="3" indent="-457182">
              <a:buFont typeface="Arial"/>
              <a:buChar char="•"/>
            </a:pPr>
            <a:r>
              <a:rPr lang="en-US" altLang="zh-CN" sz="1600" dirty="0"/>
              <a:t>Rebalance </a:t>
            </a:r>
          </a:p>
          <a:p>
            <a:pPr marL="914363" lvl="3" indent="-457182">
              <a:buFont typeface="Arial"/>
              <a:buChar char="•"/>
            </a:pPr>
            <a:r>
              <a:rPr lang="en-US" altLang="zh-CN" sz="1600" dirty="0"/>
              <a:t>Decouple receiving of next segment and sending of current segment</a:t>
            </a:r>
          </a:p>
          <a:p>
            <a:pPr indent="-457182">
              <a:buFont typeface="Arial"/>
              <a:buChar char="•"/>
            </a:pPr>
            <a:r>
              <a:rPr lang="en-US" altLang="zh-CN" sz="2000" dirty="0"/>
              <a:t>Child independence</a:t>
            </a:r>
          </a:p>
          <a:p>
            <a:pPr lvl="2" indent="-457182">
              <a:buFont typeface="Arial"/>
              <a:buChar char="•"/>
            </a:pPr>
            <a:r>
              <a:rPr lang="en-US" altLang="zh-CN" sz="1600" dirty="0"/>
              <a:t>Decouple the data transfer from different children</a:t>
            </a:r>
          </a:p>
          <a:p>
            <a:endParaRPr lang="en-US" altLang="zh-CN" sz="2400" dirty="0"/>
          </a:p>
          <a:p>
            <a:r>
              <a:rPr kumimoji="1" lang="en-US" altLang="zh-CN" sz="2400" dirty="0"/>
              <a:t> </a:t>
            </a:r>
            <a:endParaRPr kumimoji="1" lang="zh-CN" altLang="en-US" sz="2400" dirty="0"/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EF4112F0-D6A4-8647-819E-35AF9B1A6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t="3443" r="7457" b="4723"/>
          <a:stretch/>
        </p:blipFill>
        <p:spPr>
          <a:xfrm>
            <a:off x="5133938" y="1700800"/>
            <a:ext cx="6994983" cy="5157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53B3A7-1891-AD4C-9C8E-A8E9604FB933}"/>
              </a:ext>
            </a:extLst>
          </p:cNvPr>
          <p:cNvSpPr txBox="1"/>
          <p:nvPr/>
        </p:nvSpPr>
        <p:spPr>
          <a:xfrm>
            <a:off x="573162" y="2003894"/>
            <a:ext cx="3427338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Process location</a:t>
            </a:r>
          </a:p>
          <a:p>
            <a:r>
              <a:rPr lang="en-US" sz="2400" dirty="0"/>
              <a:t>Noise Reduction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Shared Memory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Hybrid Architecture</a:t>
            </a:r>
          </a:p>
        </p:txBody>
      </p:sp>
    </p:spTree>
    <p:extLst>
      <p:ext uri="{BB962C8B-B14F-4D97-AF65-F5344CB8AC3E}">
        <p14:creationId xmlns:p14="http://schemas.microsoft.com/office/powerpoint/2010/main" val="5267128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2.3.1.11-ompix-review-v02</Template>
  <TotalTime>1909</TotalTime>
  <Words>647</Words>
  <Application>Microsoft Macintosh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Arial Narrow</vt:lpstr>
      <vt:lpstr>Wingdings</vt:lpstr>
      <vt:lpstr>Presentations (Wide Screen)</vt:lpstr>
      <vt:lpstr>Recent progress on the Open MPI implementation</vt:lpstr>
      <vt:lpstr>OMPI-X overview</vt:lpstr>
      <vt:lpstr>Progress so far</vt:lpstr>
      <vt:lpstr>Ongoing efforts</vt:lpstr>
      <vt:lpstr>MPI + X</vt:lpstr>
      <vt:lpstr>Threading support</vt:lpstr>
      <vt:lpstr>Collective communications</vt:lpstr>
      <vt:lpstr>Collective Communication</vt:lpstr>
      <vt:lpstr>Collective Communication</vt:lpstr>
      <vt:lpstr>Collective Communication</vt:lpstr>
      <vt:lpstr>Collective Communication</vt:lpstr>
      <vt:lpstr>Collective Communication</vt:lpstr>
      <vt:lpstr>Resilience - User Level Failure Mitigation (ULFM)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gbosilca</dc:creator>
  <cp:lastModifiedBy>gbosilca</cp:lastModifiedBy>
  <cp:revision>21</cp:revision>
  <dcterms:created xsi:type="dcterms:W3CDTF">2019-01-15T13:07:02Z</dcterms:created>
  <dcterms:modified xsi:type="dcterms:W3CDTF">2019-01-16T20:59:32Z</dcterms:modified>
</cp:coreProperties>
</file>