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35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59" r:id="rId7"/>
    <p:sldId id="260" r:id="rId8"/>
    <p:sldId id="257" r:id="rId9"/>
    <p:sldId id="262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81">
          <p15:clr>
            <a:srgbClr val="A4A3A4"/>
          </p15:clr>
        </p15:guide>
        <p15:guide id="2" pos="1359">
          <p15:clr>
            <a:srgbClr val="A4A3A4"/>
          </p15:clr>
        </p15:guide>
        <p15:guide id="3" pos="3843">
          <p15:clr>
            <a:srgbClr val="A4A3A4"/>
          </p15:clr>
        </p15:guide>
        <p15:guide id="4" pos="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orient="horz" pos="1882">
          <p15:clr>
            <a:srgbClr val="A4A3A4"/>
          </p15:clr>
        </p15:guide>
        <p15:guide id="3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339" autoAdjust="0"/>
  </p:normalViewPr>
  <p:slideViewPr>
    <p:cSldViewPr snapToGrid="0" showGuides="1">
      <p:cViewPr varScale="1">
        <p:scale>
          <a:sx n="99" d="100"/>
          <a:sy n="99" d="100"/>
        </p:scale>
        <p:origin x="1328" y="64"/>
      </p:cViewPr>
      <p:guideLst>
        <p:guide orient="horz" pos="4181"/>
        <p:guide pos="1359"/>
        <p:guide pos="3843"/>
        <p:guide pos="1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-792" y="-48"/>
      </p:cViewPr>
      <p:guideLst>
        <p:guide orient="horz" pos="2928"/>
        <p:guide orient="horz" pos="1882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1A6FC-215E-440C-85C1-7C5D8113132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C4BCF-1057-4162-BB32-3C91D6411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0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62069-76AF-42C7-A5A2-4F411E37AD85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BAA5A-EBA8-43FC-A55E-47642B82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1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 userDrawn="1"/>
        </p:nvSpPr>
        <p:spPr bwMode="auto">
          <a:xfrm>
            <a:off x="5679806" y="0"/>
            <a:ext cx="3464194" cy="6861871"/>
          </a:xfrm>
          <a:custGeom>
            <a:avLst/>
            <a:gdLst>
              <a:gd name="T0" fmla="*/ 149 w 1094"/>
              <a:gd name="T1" fmla="*/ 2166 h 2166"/>
              <a:gd name="T2" fmla="*/ 1094 w 1094"/>
              <a:gd name="T3" fmla="*/ 2166 h 2166"/>
              <a:gd name="T4" fmla="*/ 1094 w 1094"/>
              <a:gd name="T5" fmla="*/ 0 h 2166"/>
              <a:gd name="T6" fmla="*/ 0 w 1094"/>
              <a:gd name="T7" fmla="*/ 0 h 2166"/>
              <a:gd name="T8" fmla="*/ 149 w 1094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4" h="2166">
                <a:moveTo>
                  <a:pt x="149" y="2166"/>
                </a:moveTo>
                <a:cubicBezTo>
                  <a:pt x="1094" y="2166"/>
                  <a:pt x="1094" y="2166"/>
                  <a:pt x="1094" y="2166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49" y="2166"/>
                </a:cubicBezTo>
                <a:close/>
              </a:path>
            </a:pathLst>
          </a:custGeom>
          <a:solidFill>
            <a:srgbClr val="027A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5377263" y="0"/>
            <a:ext cx="1272781" cy="6861871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7" y="767"/>
                  <a:pt x="221" y="2166"/>
                </a:cubicBezTo>
                <a:close/>
              </a:path>
            </a:pathLst>
          </a:custGeom>
          <a:solidFill>
            <a:srgbClr val="85B7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 rot="16200000">
            <a:off x="3800344" y="1503009"/>
            <a:ext cx="6858002" cy="380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01168" y="235945"/>
            <a:ext cx="4160172" cy="877163"/>
          </a:xfrm>
        </p:spPr>
        <p:txBody>
          <a:bodyPr/>
          <a:lstStyle>
            <a:lvl1pPr algn="l">
              <a:defRPr sz="3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01168" y="1761403"/>
            <a:ext cx="3255297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11134" y="631304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>
                <a:solidFill>
                  <a:schemeClr val="tx2"/>
                </a:solidFill>
              </a:rPr>
            </a:br>
            <a:r>
              <a:rPr lang="en-US" sz="1000" b="0" dirty="0">
                <a:solidFill>
                  <a:schemeClr val="tx2"/>
                </a:solidFill>
              </a:rPr>
              <a:t>for the US Department of Energy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338" r="11360" b="9696"/>
          <a:stretch/>
        </p:blipFill>
        <p:spPr>
          <a:xfrm>
            <a:off x="6180667" y="65"/>
            <a:ext cx="2953546" cy="6192917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23919" y="811969"/>
            <a:ext cx="2152274" cy="2152275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1" name="Picture 20" descr="DifScat_better vibe.jpg.jpe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0253" y="1402065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2715768"/>
            <a:ext cx="1664208" cy="166420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</p:spTree>
    <p:extLst>
      <p:ext uri="{BB962C8B-B14F-4D97-AF65-F5344CB8AC3E}">
        <p14:creationId xmlns:p14="http://schemas.microsoft.com/office/powerpoint/2010/main" val="185714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33" y="236982"/>
            <a:ext cx="8636290" cy="484748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508760"/>
            <a:ext cx="8642640" cy="4195415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1313" indent="-166688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173038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55663" indent="-166688">
              <a:buFont typeface="Arial" panose="020B0604020202020204" pitchFamily="34" charset="0"/>
              <a:buChar char="»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Open MPI Developer's Meeting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415" y="1402417"/>
            <a:ext cx="4192528" cy="4500192"/>
          </a:xfrm>
        </p:spPr>
        <p:txBody>
          <a:bodyPr/>
          <a:lstStyle>
            <a:lvl1pPr>
              <a:defRPr sz="2400"/>
            </a:lvl1pPr>
            <a:lvl2pPr marL="341313" indent="-166688">
              <a:defRPr sz="2000"/>
            </a:lvl2pPr>
            <a:lvl3pPr marL="515938" indent="-174625">
              <a:defRPr sz="1800"/>
            </a:lvl3pPr>
            <a:lvl4pPr>
              <a:defRPr sz="1600"/>
            </a:lvl4pPr>
            <a:lvl5pPr marL="855663" indent="-166688">
              <a:buFont typeface="Arial" panose="020B0604020202020204" pitchFamily="34" charset="0"/>
              <a:buChar char="»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92" y="1402417"/>
            <a:ext cx="4194175" cy="4500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855663" indent="-166688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6982"/>
            <a:ext cx="862867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Open MPI Developer's Meeting</a:t>
            </a:r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/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6982"/>
            <a:ext cx="862867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415" y="1402417"/>
            <a:ext cx="4192528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415" y="2227999"/>
            <a:ext cx="4192528" cy="3674610"/>
          </a:xfrm>
        </p:spPr>
        <p:txBody>
          <a:bodyPr/>
          <a:lstStyle>
            <a:lvl1pPr>
              <a:defRPr sz="2400"/>
            </a:lvl1pPr>
            <a:lvl2pPr marL="341313" indent="-166688">
              <a:defRPr sz="2000"/>
            </a:lvl2pPr>
            <a:lvl3pPr marL="515938" indent="-174625">
              <a:defRPr sz="1800"/>
            </a:lvl3pPr>
            <a:lvl4pPr>
              <a:defRPr sz="1600"/>
            </a:lvl4pPr>
            <a:lvl5pPr marL="855663" indent="-166688">
              <a:buFont typeface="Arial" panose="020B0604020202020204" pitchFamily="34" charset="0"/>
              <a:buChar char="»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92" y="1402417"/>
            <a:ext cx="4194175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92" y="2227999"/>
            <a:ext cx="4194175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855663" indent="-166688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Open MPI Developer's Meeting</a:t>
            </a:r>
          </a:p>
        </p:txBody>
      </p:sp>
    </p:spTree>
    <p:extLst>
      <p:ext uri="{BB962C8B-B14F-4D97-AF65-F5344CB8AC3E}">
        <p14:creationId xmlns:p14="http://schemas.microsoft.com/office/powerpoint/2010/main" val="290186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7" name="Freeform 13"/>
          <p:cNvSpPr>
            <a:spLocks/>
          </p:cNvSpPr>
          <p:nvPr userDrawn="1"/>
        </p:nvSpPr>
        <p:spPr bwMode="auto">
          <a:xfrm>
            <a:off x="5377263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7" y="237744"/>
            <a:ext cx="4341471" cy="1117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628" r="14333" b="9696"/>
          <a:stretch/>
        </p:blipFill>
        <p:spPr>
          <a:xfrm>
            <a:off x="6214534" y="65"/>
            <a:ext cx="2929466" cy="6192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Open MPI Developer's Meeting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7744"/>
            <a:ext cx="862867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Open MPI Developer's Meeting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/o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7744"/>
            <a:ext cx="862867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9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5083728" y="1812022"/>
            <a:ext cx="4060272" cy="50458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168" y="237744"/>
            <a:ext cx="8628678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168" y="1508760"/>
            <a:ext cx="864264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2269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14"/>
          <p:cNvSpPr>
            <a:spLocks noChangeArrowheads="1"/>
          </p:cNvSpPr>
          <p:nvPr userDrawn="1"/>
        </p:nvSpPr>
        <p:spPr bwMode="auto">
          <a:xfrm>
            <a:off x="-569913" y="-2814638"/>
            <a:ext cx="25400" cy="1588"/>
          </a:xfrm>
          <a:prstGeom prst="rect">
            <a:avLst/>
          </a:prstGeom>
          <a:solidFill>
            <a:srgbClr val="85B7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Open MPI Developer's Meeting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7" r:id="rId2"/>
    <p:sldLayoutId id="2147483939" r:id="rId3"/>
    <p:sldLayoutId id="2147483946" r:id="rId4"/>
    <p:sldLayoutId id="2147483940" r:id="rId5"/>
    <p:sldLayoutId id="2147483941" r:id="rId6"/>
    <p:sldLayoutId id="2147483945" r:id="rId7"/>
    <p:sldLayoutId id="2147483942" r:id="rId8"/>
  </p:sldLayoutIdLst>
  <p:hf sldNum="0" hd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174625" indent="-174625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666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15938" indent="-174625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8975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5663" indent="-16668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168" y="995798"/>
            <a:ext cx="5259474" cy="1923604"/>
          </a:xfrm>
        </p:spPr>
        <p:txBody>
          <a:bodyPr/>
          <a:lstStyle/>
          <a:p>
            <a:r>
              <a:rPr lang="en-US" sz="4000" dirty="0"/>
              <a:t>Open MPI for </a:t>
            </a:r>
            <a:r>
              <a:rPr lang="en-US" sz="4000" dirty="0" err="1"/>
              <a:t>Exascale</a:t>
            </a:r>
            <a:r>
              <a:rPr lang="en-US" sz="4000" dirty="0"/>
              <a:t> (OMPI-X)</a:t>
            </a:r>
            <a:br>
              <a:rPr lang="en-US" sz="4000" dirty="0"/>
            </a:br>
            <a:r>
              <a:rPr lang="en-US" i="1" dirty="0"/>
              <a:t>part of the DOE </a:t>
            </a:r>
            <a:r>
              <a:rPr lang="en-US" i="1" dirty="0" err="1"/>
              <a:t>Exascale</a:t>
            </a:r>
            <a:r>
              <a:rPr lang="en-US" i="1" dirty="0"/>
              <a:t> Computing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168" y="3377687"/>
            <a:ext cx="3829919" cy="757130"/>
          </a:xfrm>
        </p:spPr>
        <p:txBody>
          <a:bodyPr/>
          <a:lstStyle/>
          <a:p>
            <a:r>
              <a:rPr lang="en-US" dirty="0"/>
              <a:t>David E. Bernholdt, ORNL</a:t>
            </a:r>
            <a:br>
              <a:rPr lang="en-US" dirty="0"/>
            </a:br>
            <a:r>
              <a:rPr lang="en-US" dirty="0"/>
              <a:t>for the team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9" y="6098272"/>
            <a:ext cx="3153447" cy="640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7" y="4391364"/>
            <a:ext cx="941832" cy="475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51" y="4382783"/>
            <a:ext cx="923544" cy="492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87" y="4489853"/>
            <a:ext cx="1581912" cy="278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75" y="5149190"/>
            <a:ext cx="1088136" cy="417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21" y="5110005"/>
            <a:ext cx="914400" cy="495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87" y="5026580"/>
            <a:ext cx="667512" cy="66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9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ECP: </a:t>
            </a:r>
            <a:r>
              <a:rPr lang="en-US" dirty="0" err="1"/>
              <a:t>Exascale</a:t>
            </a:r>
            <a:r>
              <a:rPr lang="en-US" dirty="0"/>
              <a:t> Computing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929211"/>
            <a:ext cx="8642640" cy="4195415"/>
          </a:xfrm>
        </p:spPr>
        <p:txBody>
          <a:bodyPr/>
          <a:lstStyle/>
          <a:p>
            <a:r>
              <a:rPr lang="en-US" dirty="0"/>
              <a:t>From https://exascaleproject.org...</a:t>
            </a:r>
          </a:p>
          <a:p>
            <a:pPr marL="688975" indent="0" algn="just">
              <a:spcBef>
                <a:spcPts val="200"/>
              </a:spcBef>
              <a:buNone/>
            </a:pPr>
            <a:r>
              <a:rPr lang="en-US" sz="2000" b="1" i="1" dirty="0">
                <a:solidFill>
                  <a:schemeClr val="tx2"/>
                </a:solidFill>
              </a:rPr>
              <a:t>ECP is chartered with </a:t>
            </a:r>
            <a:r>
              <a:rPr lang="en-US" sz="2000" b="1" i="1" u="sng" dirty="0">
                <a:solidFill>
                  <a:schemeClr val="tx2"/>
                </a:solidFill>
              </a:rPr>
              <a:t>accelerating delivery </a:t>
            </a:r>
            <a:r>
              <a:rPr lang="en-US" sz="2000" b="1" i="1" dirty="0">
                <a:solidFill>
                  <a:schemeClr val="tx2"/>
                </a:solidFill>
              </a:rPr>
              <a:t>of a </a:t>
            </a:r>
            <a:r>
              <a:rPr lang="en-US" sz="2000" b="1" i="1" u="sng" dirty="0">
                <a:solidFill>
                  <a:schemeClr val="tx2"/>
                </a:solidFill>
              </a:rPr>
              <a:t>capable </a:t>
            </a:r>
            <a:r>
              <a:rPr lang="en-US" sz="2000" b="1" i="1" u="sng" dirty="0" err="1">
                <a:solidFill>
                  <a:schemeClr val="tx2"/>
                </a:solidFill>
              </a:rPr>
              <a:t>exascale</a:t>
            </a:r>
            <a:r>
              <a:rPr lang="en-US" sz="2000" b="1" i="1" dirty="0">
                <a:solidFill>
                  <a:schemeClr val="tx2"/>
                </a:solidFill>
              </a:rPr>
              <a:t> computing ecosystem </a:t>
            </a:r>
            <a:r>
              <a:rPr lang="en-US" sz="2000" i="1" dirty="0">
                <a:solidFill>
                  <a:schemeClr val="tx2"/>
                </a:solidFill>
              </a:rPr>
              <a:t>to provide breakthrough modeling and simulation solutions to address the most critical challenges in scientific discovery, energy assurance, economic competitiveness, and national security.</a:t>
            </a:r>
          </a:p>
          <a:p>
            <a:pPr marL="688975" indent="0" algn="just">
              <a:spcBef>
                <a:spcPts val="600"/>
              </a:spcBef>
              <a:buNone/>
            </a:pPr>
            <a:r>
              <a:rPr lang="en-US" sz="2000" i="1" dirty="0">
                <a:solidFill>
                  <a:schemeClr val="tx2"/>
                </a:solidFill>
              </a:rPr>
              <a:t>This role goes far beyond the limited scope of a physical computing system. ECP’s work encompasses the development of an </a:t>
            </a:r>
            <a:r>
              <a:rPr lang="en-US" sz="2000" i="1" u="sng" dirty="0">
                <a:solidFill>
                  <a:schemeClr val="tx2"/>
                </a:solidFill>
              </a:rPr>
              <a:t>entire </a:t>
            </a:r>
            <a:r>
              <a:rPr lang="en-US" sz="2000" i="1" u="sng" dirty="0" err="1">
                <a:solidFill>
                  <a:schemeClr val="tx2"/>
                </a:solidFill>
              </a:rPr>
              <a:t>exascale</a:t>
            </a:r>
            <a:r>
              <a:rPr lang="en-US" sz="2000" i="1" u="sng" dirty="0">
                <a:solidFill>
                  <a:schemeClr val="tx2"/>
                </a:solidFill>
              </a:rPr>
              <a:t> ecosystem</a:t>
            </a:r>
            <a:r>
              <a:rPr lang="en-US" sz="2000" i="1" dirty="0">
                <a:solidFill>
                  <a:schemeClr val="tx2"/>
                </a:solidFill>
              </a:rPr>
              <a:t>: applications, system software, hardware technologies and architectures, along with critical workforce development.</a:t>
            </a:r>
          </a:p>
          <a:p>
            <a:r>
              <a:rPr lang="en-US" dirty="0"/>
              <a:t>Funded by DOE Office of Science and NNSA</a:t>
            </a:r>
          </a:p>
          <a:p>
            <a:r>
              <a:rPr lang="en-US" dirty="0"/>
              <a:t>Deliver “capable” </a:t>
            </a:r>
            <a:r>
              <a:rPr lang="en-US" dirty="0" err="1"/>
              <a:t>exascale</a:t>
            </a:r>
            <a:r>
              <a:rPr lang="en-US" dirty="0"/>
              <a:t> system by 2023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Capable: 50x performance for apps, 20-30 MW, MTTAI ~1 week, general software stack</a:t>
            </a:r>
          </a:p>
          <a:p>
            <a:r>
              <a:rPr lang="en-US" dirty="0"/>
              <a:t>Initial advanced architecture </a:t>
            </a:r>
            <a:r>
              <a:rPr lang="en-US" dirty="0" err="1"/>
              <a:t>exascale</a:t>
            </a:r>
            <a:r>
              <a:rPr lang="en-US" dirty="0"/>
              <a:t> system by 2021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Open MPI Developer's Meeting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18" y="0"/>
            <a:ext cx="180188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8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ECP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Open MPI Developer's Meeting</a:t>
            </a:r>
          </a:p>
        </p:txBody>
      </p:sp>
      <p:pic>
        <p:nvPicPr>
          <p:cNvPr id="1026" name="Picture 2" descr="https://exascaleproject.org/wp-content/uploads/2016/12/ECP-org-chart-web-0110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8535"/>
            <a:ext cx="9144000" cy="444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92817" y="3644721"/>
            <a:ext cx="1526146" cy="79205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0834" y="3644721"/>
            <a:ext cx="1526146" cy="79205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18" y="0"/>
            <a:ext cx="180188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9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and ST Breakdowns and Project Counts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04415" y="462265"/>
            <a:ext cx="4192528" cy="821190"/>
          </a:xfrm>
        </p:spPr>
        <p:txBody>
          <a:bodyPr/>
          <a:lstStyle/>
          <a:p>
            <a:r>
              <a:rPr lang="en-US" dirty="0"/>
              <a:t>Application Development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04415" y="1287847"/>
            <a:ext cx="4192528" cy="3674610"/>
          </a:xfrm>
        </p:spPr>
        <p:txBody>
          <a:bodyPr/>
          <a:lstStyle/>
          <a:p>
            <a:r>
              <a:rPr lang="en-US" dirty="0"/>
              <a:t>15+3 applications</a:t>
            </a:r>
          </a:p>
          <a:p>
            <a:r>
              <a:rPr lang="en-US" dirty="0"/>
              <a:t>7+0 “seed” applications</a:t>
            </a:r>
          </a:p>
          <a:p>
            <a:r>
              <a:rPr lang="en-US" dirty="0"/>
              <a:t>4+0? co-design centers</a:t>
            </a:r>
          </a:p>
          <a:p>
            <a:r>
              <a:rPr lang="en-US" i="1" dirty="0"/>
              <a:t>Initially funded for 4 years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53492" y="462265"/>
            <a:ext cx="4194175" cy="821190"/>
          </a:xfrm>
        </p:spPr>
        <p:txBody>
          <a:bodyPr/>
          <a:lstStyle/>
          <a:p>
            <a:r>
              <a:rPr lang="en-US" dirty="0"/>
              <a:t>Software Technology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53492" y="1287847"/>
            <a:ext cx="4194175" cy="3674610"/>
          </a:xfrm>
        </p:spPr>
        <p:txBody>
          <a:bodyPr/>
          <a:lstStyle/>
          <a:p>
            <a:r>
              <a:rPr lang="en-US" dirty="0"/>
              <a:t>35+31 projects in total</a:t>
            </a:r>
          </a:p>
          <a:p>
            <a:pPr lvl="1"/>
            <a:r>
              <a:rPr lang="en-US" u="sng" dirty="0"/>
              <a:t>Programming models and runtimes (10+2)</a:t>
            </a:r>
          </a:p>
          <a:p>
            <a:pPr lvl="1"/>
            <a:r>
              <a:rPr lang="en-US" dirty="0"/>
              <a:t>Tools (5+7)</a:t>
            </a:r>
          </a:p>
          <a:p>
            <a:pPr lvl="1"/>
            <a:r>
              <a:rPr lang="en-US" dirty="0"/>
              <a:t>Mathematical and Scientific Libraries (8+7)</a:t>
            </a:r>
          </a:p>
          <a:p>
            <a:pPr lvl="1"/>
            <a:r>
              <a:rPr lang="en-US" dirty="0"/>
              <a:t>Data Management and Workflows (7+4)</a:t>
            </a:r>
          </a:p>
          <a:p>
            <a:pPr lvl="1"/>
            <a:r>
              <a:rPr lang="en-US" dirty="0"/>
              <a:t>Data Analytics and Visualization (2+2)</a:t>
            </a:r>
          </a:p>
          <a:p>
            <a:pPr lvl="1"/>
            <a:r>
              <a:rPr lang="en-US" dirty="0"/>
              <a:t>System Software (3+7)</a:t>
            </a:r>
          </a:p>
          <a:p>
            <a:pPr lvl="1"/>
            <a:r>
              <a:rPr lang="en-US" dirty="0"/>
              <a:t>Resilience and Integrity (0+1)</a:t>
            </a:r>
          </a:p>
          <a:p>
            <a:pPr lvl="1"/>
            <a:r>
              <a:rPr lang="en-US" dirty="0"/>
              <a:t>Co-design and Integration (0+1)</a:t>
            </a:r>
          </a:p>
          <a:p>
            <a:r>
              <a:rPr lang="en-US" i="1" dirty="0"/>
              <a:t>Initially funded for 3 years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MPI Developer's Meeting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18" y="0"/>
            <a:ext cx="1801882" cy="3657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3536" y="4391687"/>
            <a:ext cx="36830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Note: project counts are shown as “</a:t>
            </a:r>
            <a:r>
              <a:rPr lang="en-US" sz="2400" i="1" dirty="0" err="1">
                <a:solidFill>
                  <a:schemeClr val="tx2"/>
                </a:solidFill>
              </a:rPr>
              <a:t>e</a:t>
            </a:r>
            <a:r>
              <a:rPr lang="en-US" sz="2400" dirty="0" err="1">
                <a:solidFill>
                  <a:schemeClr val="tx2"/>
                </a:solidFill>
              </a:rPr>
              <a:t>+</a:t>
            </a:r>
            <a:r>
              <a:rPr lang="en-US" sz="2400" i="1" dirty="0" err="1">
                <a:solidFill>
                  <a:schemeClr val="tx2"/>
                </a:solidFill>
              </a:rPr>
              <a:t>a</a:t>
            </a:r>
            <a:r>
              <a:rPr lang="en-US" sz="2400" dirty="0">
                <a:solidFill>
                  <a:schemeClr val="tx2"/>
                </a:solidFill>
              </a:rPr>
              <a:t>” where </a:t>
            </a:r>
            <a:r>
              <a:rPr lang="en-US" sz="2400" i="1" dirty="0">
                <a:solidFill>
                  <a:schemeClr val="tx2"/>
                </a:solidFill>
              </a:rPr>
              <a:t>e</a:t>
            </a:r>
            <a:r>
              <a:rPr lang="en-US" sz="2400" dirty="0">
                <a:solidFill>
                  <a:schemeClr val="tx2"/>
                </a:solidFill>
              </a:rPr>
              <a:t> are the Office of Science funded projects and </a:t>
            </a:r>
            <a:r>
              <a:rPr lang="en-US" sz="2400" i="1" dirty="0">
                <a:solidFill>
                  <a:schemeClr val="tx2"/>
                </a:solidFill>
              </a:rPr>
              <a:t>a</a:t>
            </a:r>
            <a:r>
              <a:rPr lang="en-US" sz="2400" dirty="0">
                <a:solidFill>
                  <a:schemeClr val="tx2"/>
                </a:solidFill>
              </a:rPr>
              <a:t> are the NNSA ATDM projects.</a:t>
            </a:r>
          </a:p>
        </p:txBody>
      </p:sp>
    </p:spTree>
    <p:extLst>
      <p:ext uri="{BB962C8B-B14F-4D97-AF65-F5344CB8AC3E}">
        <p14:creationId xmlns:p14="http://schemas.microsoft.com/office/powerpoint/2010/main" val="124167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04415" y="1840296"/>
            <a:ext cx="4192528" cy="4500192"/>
          </a:xfrm>
        </p:spPr>
        <p:txBody>
          <a:bodyPr/>
          <a:lstStyle/>
          <a:p>
            <a:r>
              <a:rPr lang="en-US" dirty="0"/>
              <a:t>ORNL</a:t>
            </a:r>
          </a:p>
          <a:p>
            <a:pPr lvl="1"/>
            <a:r>
              <a:rPr lang="en-US" b="1" u="sng" dirty="0"/>
              <a:t>David Bernholdt </a:t>
            </a:r>
            <a:r>
              <a:rPr lang="en-US" dirty="0"/>
              <a:t>(Lead PI)</a:t>
            </a:r>
          </a:p>
          <a:p>
            <a:pPr lvl="1"/>
            <a:r>
              <a:rPr lang="en-US" dirty="0"/>
              <a:t>Manju Gorentla Venkata</a:t>
            </a:r>
          </a:p>
          <a:p>
            <a:pPr lvl="1"/>
            <a:r>
              <a:rPr lang="en-US" dirty="0"/>
              <a:t>Terry R. Jones</a:t>
            </a:r>
          </a:p>
          <a:p>
            <a:pPr lvl="1"/>
            <a:r>
              <a:rPr lang="en-US" dirty="0"/>
              <a:t>Thomas J. Naughton III</a:t>
            </a:r>
          </a:p>
          <a:p>
            <a:pPr lvl="1"/>
            <a:r>
              <a:rPr lang="en-US" dirty="0"/>
              <a:t>Geoffroy R. Vallee</a:t>
            </a:r>
          </a:p>
          <a:p>
            <a:r>
              <a:rPr lang="en-US" dirty="0"/>
              <a:t>LANL</a:t>
            </a:r>
          </a:p>
          <a:p>
            <a:pPr lvl="1"/>
            <a:r>
              <a:rPr lang="en-US" b="1" u="sng" dirty="0"/>
              <a:t>Howard Pritchard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53492" y="1840296"/>
            <a:ext cx="4194175" cy="4500192"/>
          </a:xfrm>
        </p:spPr>
        <p:txBody>
          <a:bodyPr/>
          <a:lstStyle/>
          <a:p>
            <a:r>
              <a:rPr lang="en-US" dirty="0"/>
              <a:t>LLNL</a:t>
            </a:r>
          </a:p>
          <a:p>
            <a:pPr lvl="1"/>
            <a:r>
              <a:rPr lang="en-US" u="sng" dirty="0"/>
              <a:t>Chris </a:t>
            </a:r>
            <a:r>
              <a:rPr lang="en-US" u="sng" dirty="0" err="1"/>
              <a:t>Chambreau</a:t>
            </a:r>
            <a:endParaRPr lang="en-US" u="sng" dirty="0"/>
          </a:p>
          <a:p>
            <a:pPr lvl="1"/>
            <a:r>
              <a:rPr lang="en-US" dirty="0" err="1"/>
              <a:t>Murali</a:t>
            </a:r>
            <a:r>
              <a:rPr lang="en-US" dirty="0"/>
              <a:t> </a:t>
            </a:r>
            <a:r>
              <a:rPr lang="en-US" dirty="0" err="1"/>
              <a:t>Emani</a:t>
            </a:r>
            <a:endParaRPr lang="en-US" dirty="0"/>
          </a:p>
          <a:p>
            <a:pPr lvl="1"/>
            <a:r>
              <a:rPr lang="en-US" b="1" dirty="0"/>
              <a:t>Martin Schulz</a:t>
            </a:r>
          </a:p>
          <a:p>
            <a:r>
              <a:rPr lang="en-US" dirty="0"/>
              <a:t>SNL</a:t>
            </a:r>
          </a:p>
          <a:p>
            <a:pPr lvl="1"/>
            <a:r>
              <a:rPr lang="en-US" b="1" dirty="0"/>
              <a:t>Ron </a:t>
            </a:r>
            <a:r>
              <a:rPr lang="en-US" b="1" dirty="0" err="1"/>
              <a:t>Brightwell</a:t>
            </a:r>
            <a:endParaRPr lang="en-US" b="1" dirty="0"/>
          </a:p>
          <a:p>
            <a:pPr lvl="1"/>
            <a:r>
              <a:rPr lang="en-US" dirty="0"/>
              <a:t>Ryan Grant</a:t>
            </a:r>
          </a:p>
          <a:p>
            <a:r>
              <a:rPr lang="en-US" dirty="0"/>
              <a:t>UTK</a:t>
            </a:r>
          </a:p>
          <a:p>
            <a:pPr lvl="1"/>
            <a:r>
              <a:rPr lang="en-US" b="1" u="sng" dirty="0"/>
              <a:t>George </a:t>
            </a:r>
            <a:r>
              <a:rPr lang="en-US" b="1" u="sng" dirty="0" err="1"/>
              <a:t>Bosilca</a:t>
            </a:r>
            <a:endParaRPr lang="en-US" b="1" u="sng" dirty="0"/>
          </a:p>
          <a:p>
            <a:pPr lvl="1"/>
            <a:r>
              <a:rPr lang="en-US" dirty="0"/>
              <a:t>Aurelian </a:t>
            </a:r>
            <a:r>
              <a:rPr lang="en-US" dirty="0" err="1"/>
              <a:t>Bouteiller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OMPI-X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MPI Developer's Meeting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415" y="5525044"/>
            <a:ext cx="479971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Officially started Oct 2016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Funds arrived ~mid-January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5" y="961623"/>
            <a:ext cx="941832" cy="4753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04" y="953042"/>
            <a:ext cx="923544" cy="4925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05" y="1060112"/>
            <a:ext cx="1581912" cy="2784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774" y="990761"/>
            <a:ext cx="1088136" cy="4171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267" y="951576"/>
            <a:ext cx="914400" cy="4954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18" y="0"/>
            <a:ext cx="180188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4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04415" y="1080455"/>
            <a:ext cx="4192528" cy="4500192"/>
          </a:xfrm>
        </p:spPr>
        <p:txBody>
          <a:bodyPr/>
          <a:lstStyle/>
          <a:p>
            <a:r>
              <a:rPr lang="en-US" sz="2000" b="1" dirty="0"/>
              <a:t>Runtime Interoperability for MPI+X and Beyond </a:t>
            </a:r>
            <a:r>
              <a:rPr lang="en-US" sz="2000" dirty="0"/>
              <a:t>[Vallee]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APIs for better sharing of threads between MPI and other thread-based runtimes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Intend collaboration with </a:t>
            </a:r>
            <a:r>
              <a:rPr lang="en-US" sz="1800" dirty="0" err="1"/>
              <a:t>ExaMPI</a:t>
            </a:r>
            <a:r>
              <a:rPr lang="en-US" sz="1800" dirty="0"/>
              <a:t> [MPICH] and SOLLVE [</a:t>
            </a:r>
            <a:r>
              <a:rPr lang="en-US" sz="1800" dirty="0" err="1"/>
              <a:t>OpenMP</a:t>
            </a:r>
            <a:r>
              <a:rPr lang="en-US" sz="1800" dirty="0"/>
              <a:t>]</a:t>
            </a:r>
          </a:p>
          <a:p>
            <a:r>
              <a:rPr lang="en-US" sz="2000" b="1" dirty="0"/>
              <a:t>Extending the MPI Standard to Better Support </a:t>
            </a:r>
            <a:r>
              <a:rPr lang="en-US" sz="2000" b="1" dirty="0" err="1"/>
              <a:t>Exascale</a:t>
            </a:r>
            <a:r>
              <a:rPr lang="en-US" sz="2000" b="1" dirty="0"/>
              <a:t> Architectures </a:t>
            </a:r>
            <a:r>
              <a:rPr lang="en-US" sz="2000" dirty="0"/>
              <a:t>[Grant]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Endpoints, </a:t>
            </a:r>
            <a:r>
              <a:rPr lang="en-US" sz="1800" dirty="0" err="1"/>
              <a:t>Finepoints</a:t>
            </a:r>
            <a:r>
              <a:rPr lang="en-US" sz="1800" dirty="0"/>
              <a:t>, Sessions</a:t>
            </a:r>
          </a:p>
          <a:p>
            <a:r>
              <a:rPr lang="en-US" sz="2000" b="1" dirty="0"/>
              <a:t>Open MPI Scalability and Performance</a:t>
            </a:r>
            <a:r>
              <a:rPr lang="en-US" sz="2000" dirty="0"/>
              <a:t> [Gorentla]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Memory footprint, collectives, message matching, one-sided, </a:t>
            </a:r>
            <a:r>
              <a:rPr lang="en-US" sz="1800" dirty="0" err="1"/>
              <a:t>PMIx</a:t>
            </a:r>
            <a:endParaRPr lang="en-US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>
          <a:xfrm>
            <a:off x="4653492" y="1080455"/>
            <a:ext cx="4194175" cy="4500192"/>
          </a:xfrm>
        </p:spPr>
        <p:txBody>
          <a:bodyPr/>
          <a:lstStyle/>
          <a:p>
            <a:r>
              <a:rPr lang="en-US" sz="2000" b="1" dirty="0"/>
              <a:t>Supporting More Dynamic Execution Environments </a:t>
            </a:r>
            <a:r>
              <a:rPr lang="en-US" sz="2000" dirty="0"/>
              <a:t>[Jones]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Intelligent process placement and contention management</a:t>
            </a:r>
          </a:p>
          <a:p>
            <a:r>
              <a:rPr lang="en-US" sz="2000" b="1" dirty="0"/>
              <a:t>Resilience in MPI and Open MPI </a:t>
            </a:r>
            <a:r>
              <a:rPr lang="en-US" sz="2000" dirty="0"/>
              <a:t>[</a:t>
            </a:r>
            <a:r>
              <a:rPr lang="en-US" sz="2000" dirty="0" err="1"/>
              <a:t>Bosilca</a:t>
            </a:r>
            <a:r>
              <a:rPr lang="en-US" sz="2000" dirty="0"/>
              <a:t>]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ULFM, </a:t>
            </a:r>
            <a:r>
              <a:rPr lang="en-US" sz="1800" dirty="0" err="1"/>
              <a:t>ReInit</a:t>
            </a:r>
            <a:r>
              <a:rPr lang="en-US" sz="1800" dirty="0"/>
              <a:t>, resilience in </a:t>
            </a:r>
            <a:r>
              <a:rPr lang="en-US" sz="1800" dirty="0" err="1"/>
              <a:t>PMIx</a:t>
            </a:r>
            <a:endParaRPr lang="en-US" sz="1800" dirty="0"/>
          </a:p>
          <a:p>
            <a:r>
              <a:rPr lang="en-US" sz="2000" b="1" dirty="0"/>
              <a:t>MPI Tool Interfaces</a:t>
            </a:r>
            <a:r>
              <a:rPr lang="en-US" sz="2000" dirty="0"/>
              <a:t> [Schulz]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MPI_T, PMPI replacement</a:t>
            </a:r>
          </a:p>
          <a:p>
            <a:r>
              <a:rPr lang="en-US" sz="2000" b="1" dirty="0"/>
              <a:t>Quality Assurance for Open MPI and New Developments </a:t>
            </a:r>
            <a:r>
              <a:rPr lang="en-US" sz="2000" dirty="0"/>
              <a:t>[Pritchard]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Test infrastructure deployed to ECP-relevant systems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Regular testing of Open MPI and OMPI-X developments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OMPI-X Focus Areas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2017-01-24/2017-01-26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Open MPI Developer's Meeting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18" y="0"/>
            <a:ext cx="180188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921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NL 4x3 template_160226_db.potx" id="{9A9F77B1-27B3-4EC1-BF7B-ADE06731C24D}" vid="{A619EF33-DC80-4D39-B36F-FA4F8919D3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EF0F62-FE39-4830-AE83-C0E6AE85DD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22D17C6-28BC-4795-BEE8-26D827B812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7FA1AD-ED20-4A69-921B-535C0567180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 4x3 template_160226_db</Template>
  <TotalTime>0</TotalTime>
  <Words>365</Words>
  <Application>Microsoft Office PowerPoint</Application>
  <PresentationFormat>On-screen Show (4:3)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Default Theme</vt:lpstr>
      <vt:lpstr>Open MPI for Exascale (OMPI-X) part of the DOE Exascale Computing Project</vt:lpstr>
      <vt:lpstr>ECP: Exascale Computing Project</vt:lpstr>
      <vt:lpstr>ECP Organization</vt:lpstr>
      <vt:lpstr>AD and ST Breakdowns and Project Counts</vt:lpstr>
      <vt:lpstr>OMPI-X Team</vt:lpstr>
      <vt:lpstr>OMPI-X Focus Areas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2017-01-21T22:23:21Z</dcterms:created>
  <dcterms:modified xsi:type="dcterms:W3CDTF">2017-01-22T19:44:38Z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