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5" r:id="rId4"/>
  </p:sldMasterIdLst>
  <p:notesMasterIdLst>
    <p:notesMasterId r:id="rId6"/>
  </p:notesMasterIdLst>
  <p:sldIdLst>
    <p:sldId id="256" r:id="rId5"/>
  </p:sldIdLst>
  <p:sldSz cx="31089600" cy="411480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232878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465756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698634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931512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11643910" algn="l" defTabSz="4657564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13972692" algn="l" defTabSz="4657564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16301474" algn="l" defTabSz="4657564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18630256" algn="l" defTabSz="4657564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66" userDrawn="1">
          <p15:clr>
            <a:srgbClr val="A4A3A4"/>
          </p15:clr>
        </p15:guide>
        <p15:guide id="2" orient="horz" pos="25056" userDrawn="1">
          <p15:clr>
            <a:srgbClr val="A4A3A4"/>
          </p15:clr>
        </p15:guide>
        <p15:guide id="3" pos="10608" userDrawn="1">
          <p15:clr>
            <a:srgbClr val="A4A3A4"/>
          </p15:clr>
        </p15:guide>
        <p15:guide id="4" pos="192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DDE9"/>
    <a:srgbClr val="0A6C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2831" autoAdjust="0"/>
  </p:normalViewPr>
  <p:slideViewPr>
    <p:cSldViewPr showGuides="1">
      <p:cViewPr>
        <p:scale>
          <a:sx n="35" d="100"/>
          <a:sy n="35" d="100"/>
        </p:scale>
        <p:origin x="1288" y="-3328"/>
      </p:cViewPr>
      <p:guideLst>
        <p:guide orient="horz" pos="866"/>
        <p:guide orient="horz" pos="25056"/>
        <p:guide pos="10608"/>
        <p:guide pos="1923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70583" cy="480388"/>
          </a:xfrm>
          <a:prstGeom prst="rect">
            <a:avLst/>
          </a:prstGeom>
        </p:spPr>
        <p:txBody>
          <a:bodyPr vert="horz" lIns="94824" tIns="47411" rIns="94824" bIns="47411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2963" y="0"/>
            <a:ext cx="3170583" cy="480388"/>
          </a:xfrm>
          <a:prstGeom prst="rect">
            <a:avLst/>
          </a:prstGeom>
        </p:spPr>
        <p:txBody>
          <a:bodyPr vert="horz" lIns="94824" tIns="47411" rIns="94824" bIns="47411" rtlCol="0"/>
          <a:lstStyle>
            <a:lvl1pPr algn="r">
              <a:defRPr sz="1100"/>
            </a:lvl1pPr>
          </a:lstStyle>
          <a:p>
            <a:fld id="{D2E014B4-F411-477F-AADD-9B05C4E95AA3}" type="datetimeFigureOut">
              <a:rPr lang="en-US" smtClean="0"/>
              <a:pPr/>
              <a:t>12/19/18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7113" y="719138"/>
            <a:ext cx="2720975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824" tIns="47411" rIns="94824" bIns="4741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2185" y="4561228"/>
            <a:ext cx="5850835" cy="4320213"/>
          </a:xfrm>
          <a:prstGeom prst="rect">
            <a:avLst/>
          </a:prstGeom>
        </p:spPr>
        <p:txBody>
          <a:bodyPr vert="horz" lIns="94824" tIns="47411" rIns="94824" bIns="4741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119173"/>
            <a:ext cx="3170583" cy="480388"/>
          </a:xfrm>
          <a:prstGeom prst="rect">
            <a:avLst/>
          </a:prstGeom>
        </p:spPr>
        <p:txBody>
          <a:bodyPr vert="horz" lIns="94824" tIns="47411" rIns="94824" bIns="47411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2963" y="9119173"/>
            <a:ext cx="3170583" cy="480388"/>
          </a:xfrm>
          <a:prstGeom prst="rect">
            <a:avLst/>
          </a:prstGeom>
        </p:spPr>
        <p:txBody>
          <a:bodyPr vert="horz" lIns="94824" tIns="47411" rIns="94824" bIns="47411" rtlCol="0" anchor="b"/>
          <a:lstStyle>
            <a:lvl1pPr algn="r">
              <a:defRPr sz="1100"/>
            </a:lvl1pPr>
          </a:lstStyle>
          <a:p>
            <a:fld id="{2F68C287-B460-4DAE-BDD3-8253B8CBB4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995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657564" rtl="0" eaLnBrk="1" latinLnBrk="0" hangingPunct="1">
      <a:defRPr sz="6085" kern="1200">
        <a:solidFill>
          <a:schemeClr val="tx1"/>
        </a:solidFill>
        <a:latin typeface="+mn-lt"/>
        <a:ea typeface="+mn-ea"/>
        <a:cs typeface="+mn-cs"/>
      </a:defRPr>
    </a:lvl1pPr>
    <a:lvl2pPr marL="2328782" algn="l" defTabSz="4657564" rtl="0" eaLnBrk="1" latinLnBrk="0" hangingPunct="1">
      <a:defRPr sz="6085" kern="1200">
        <a:solidFill>
          <a:schemeClr val="tx1"/>
        </a:solidFill>
        <a:latin typeface="+mn-lt"/>
        <a:ea typeface="+mn-ea"/>
        <a:cs typeface="+mn-cs"/>
      </a:defRPr>
    </a:lvl2pPr>
    <a:lvl3pPr marL="4657564" algn="l" defTabSz="4657564" rtl="0" eaLnBrk="1" latinLnBrk="0" hangingPunct="1">
      <a:defRPr sz="6085" kern="1200">
        <a:solidFill>
          <a:schemeClr val="tx1"/>
        </a:solidFill>
        <a:latin typeface="+mn-lt"/>
        <a:ea typeface="+mn-ea"/>
        <a:cs typeface="+mn-cs"/>
      </a:defRPr>
    </a:lvl3pPr>
    <a:lvl4pPr marL="6986346" algn="l" defTabSz="4657564" rtl="0" eaLnBrk="1" latinLnBrk="0" hangingPunct="1">
      <a:defRPr sz="6085" kern="1200">
        <a:solidFill>
          <a:schemeClr val="tx1"/>
        </a:solidFill>
        <a:latin typeface="+mn-lt"/>
        <a:ea typeface="+mn-ea"/>
        <a:cs typeface="+mn-cs"/>
      </a:defRPr>
    </a:lvl4pPr>
    <a:lvl5pPr marL="9315128" algn="l" defTabSz="4657564" rtl="0" eaLnBrk="1" latinLnBrk="0" hangingPunct="1">
      <a:defRPr sz="6085" kern="1200">
        <a:solidFill>
          <a:schemeClr val="tx1"/>
        </a:solidFill>
        <a:latin typeface="+mn-lt"/>
        <a:ea typeface="+mn-ea"/>
        <a:cs typeface="+mn-cs"/>
      </a:defRPr>
    </a:lvl5pPr>
    <a:lvl6pPr marL="11643910" algn="l" defTabSz="4657564" rtl="0" eaLnBrk="1" latinLnBrk="0" hangingPunct="1">
      <a:defRPr sz="6085" kern="1200">
        <a:solidFill>
          <a:schemeClr val="tx1"/>
        </a:solidFill>
        <a:latin typeface="+mn-lt"/>
        <a:ea typeface="+mn-ea"/>
        <a:cs typeface="+mn-cs"/>
      </a:defRPr>
    </a:lvl6pPr>
    <a:lvl7pPr marL="13972692" algn="l" defTabSz="4657564" rtl="0" eaLnBrk="1" latinLnBrk="0" hangingPunct="1">
      <a:defRPr sz="6085" kern="1200">
        <a:solidFill>
          <a:schemeClr val="tx1"/>
        </a:solidFill>
        <a:latin typeface="+mn-lt"/>
        <a:ea typeface="+mn-ea"/>
        <a:cs typeface="+mn-cs"/>
      </a:defRPr>
    </a:lvl7pPr>
    <a:lvl8pPr marL="16301474" algn="l" defTabSz="4657564" rtl="0" eaLnBrk="1" latinLnBrk="0" hangingPunct="1">
      <a:defRPr sz="6085" kern="1200">
        <a:solidFill>
          <a:schemeClr val="tx1"/>
        </a:solidFill>
        <a:latin typeface="+mn-lt"/>
        <a:ea typeface="+mn-ea"/>
        <a:cs typeface="+mn-cs"/>
      </a:defRPr>
    </a:lvl8pPr>
    <a:lvl9pPr marL="18630256" algn="l" defTabSz="4657564" rtl="0" eaLnBrk="1" latinLnBrk="0" hangingPunct="1">
      <a:defRPr sz="608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54480" y="3200401"/>
            <a:ext cx="27980640" cy="1043339"/>
          </a:xfrm>
          <a:prstGeom prst="rect">
            <a:avLst/>
          </a:prstGeom>
        </p:spPr>
        <p:txBody>
          <a:bodyPr vert="horz" lIns="543410" tIns="271705" rIns="543410" bIns="271705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4480" y="10972801"/>
            <a:ext cx="27980640" cy="2267329"/>
          </a:xfrm>
          <a:prstGeom prst="rect">
            <a:avLst/>
          </a:prstGeom>
        </p:spPr>
        <p:txBody>
          <a:bodyPr vert="horz" lIns="543410" tIns="271705" rIns="543410" bIns="271705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7" r:id="rId1"/>
  </p:sldLayoutIdLst>
  <p:hf hdr="0"/>
  <p:txStyles>
    <p:titleStyle>
      <a:lvl1pPr algn="ctr" defTabSz="5821955" rtl="0" eaLnBrk="1" latinLnBrk="0" hangingPunct="1">
        <a:lnSpc>
          <a:spcPct val="100000"/>
        </a:lnSpc>
        <a:spcBef>
          <a:spcPct val="0"/>
        </a:spcBef>
        <a:buNone/>
        <a:defRPr sz="3214" kern="1200">
          <a:solidFill>
            <a:schemeClr val="tx1"/>
          </a:solidFill>
          <a:latin typeface="Arial Black" pitchFamily="34" charset="0"/>
          <a:ea typeface="+mj-ea"/>
          <a:cs typeface="+mj-cs"/>
        </a:defRPr>
      </a:lvl1pPr>
    </p:titleStyle>
    <p:bodyStyle>
      <a:lvl1pPr marL="190490" indent="-190490" algn="l" defTabSz="5821955" rtl="0" eaLnBrk="1" latinLnBrk="0" hangingPunct="1">
        <a:lnSpc>
          <a:spcPct val="100000"/>
        </a:lnSpc>
        <a:spcBef>
          <a:spcPts val="214"/>
        </a:spcBef>
        <a:buClrTx/>
        <a:buFont typeface="Arial" pitchFamily="34" charset="0"/>
        <a:buChar char="•"/>
        <a:defRPr sz="2571" b="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365674" indent="-175184" algn="l" defTabSz="5821955" rtl="0" eaLnBrk="1" latinLnBrk="0" hangingPunct="1">
        <a:lnSpc>
          <a:spcPct val="100000"/>
        </a:lnSpc>
        <a:spcBef>
          <a:spcPts val="214"/>
        </a:spcBef>
        <a:buClrTx/>
        <a:buFont typeface="Arial" pitchFamily="34" charset="0"/>
        <a:buChar char="–"/>
        <a:defRPr sz="2143" b="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556165" indent="-190490" algn="l" defTabSz="5821955" rtl="0" eaLnBrk="1" latinLnBrk="0" hangingPunct="1">
        <a:lnSpc>
          <a:spcPct val="100000"/>
        </a:lnSpc>
        <a:spcBef>
          <a:spcPts val="214"/>
        </a:spcBef>
        <a:buClrTx/>
        <a:buFont typeface="Arial" pitchFamily="34" charset="0"/>
        <a:buChar char="•"/>
        <a:defRPr sz="1929" b="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671820" indent="-175184" algn="l" defTabSz="5821955" rtl="0" eaLnBrk="1" latinLnBrk="0" hangingPunct="1">
        <a:lnSpc>
          <a:spcPct val="100000"/>
        </a:lnSpc>
        <a:spcBef>
          <a:spcPts val="214"/>
        </a:spcBef>
        <a:buClrTx/>
        <a:buFont typeface="Arial" pitchFamily="34" charset="0"/>
        <a:buChar char="–"/>
        <a:defRPr sz="1929" b="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862310" indent="-190490" algn="l" defTabSz="5821955" rtl="0" eaLnBrk="1" latinLnBrk="0" hangingPunct="1">
        <a:lnSpc>
          <a:spcPct val="100000"/>
        </a:lnSpc>
        <a:spcBef>
          <a:spcPts val="214"/>
        </a:spcBef>
        <a:buClrTx/>
        <a:buFont typeface="Arial" pitchFamily="34" charset="0"/>
        <a:buChar char="»"/>
        <a:defRPr sz="1929" b="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6010376" indent="-1455489" algn="l" defTabSz="5821955" rtl="0" eaLnBrk="1" latinLnBrk="0" hangingPunct="1">
        <a:spcBef>
          <a:spcPct val="20000"/>
        </a:spcBef>
        <a:buFont typeface="Arial" pitchFamily="34" charset="0"/>
        <a:buChar char="•"/>
        <a:defRPr sz="12749" kern="1200">
          <a:solidFill>
            <a:schemeClr val="tx1"/>
          </a:solidFill>
          <a:latin typeface="+mn-lt"/>
          <a:ea typeface="+mn-ea"/>
          <a:cs typeface="+mn-cs"/>
        </a:defRPr>
      </a:lvl6pPr>
      <a:lvl7pPr marL="18921354" indent="-1455489" algn="l" defTabSz="5821955" rtl="0" eaLnBrk="1" latinLnBrk="0" hangingPunct="1">
        <a:spcBef>
          <a:spcPct val="20000"/>
        </a:spcBef>
        <a:buFont typeface="Arial" pitchFamily="34" charset="0"/>
        <a:buChar char="•"/>
        <a:defRPr sz="12749" kern="1200">
          <a:solidFill>
            <a:schemeClr val="tx1"/>
          </a:solidFill>
          <a:latin typeface="+mn-lt"/>
          <a:ea typeface="+mn-ea"/>
          <a:cs typeface="+mn-cs"/>
        </a:defRPr>
      </a:lvl7pPr>
      <a:lvl8pPr marL="21832331" indent="-1455489" algn="l" defTabSz="5821955" rtl="0" eaLnBrk="1" latinLnBrk="0" hangingPunct="1">
        <a:spcBef>
          <a:spcPct val="20000"/>
        </a:spcBef>
        <a:buFont typeface="Arial" pitchFamily="34" charset="0"/>
        <a:buChar char="•"/>
        <a:defRPr sz="12749" kern="1200">
          <a:solidFill>
            <a:schemeClr val="tx1"/>
          </a:solidFill>
          <a:latin typeface="+mn-lt"/>
          <a:ea typeface="+mn-ea"/>
          <a:cs typeface="+mn-cs"/>
        </a:defRPr>
      </a:lvl8pPr>
      <a:lvl9pPr marL="24743309" indent="-1455489" algn="l" defTabSz="5821955" rtl="0" eaLnBrk="1" latinLnBrk="0" hangingPunct="1">
        <a:spcBef>
          <a:spcPct val="20000"/>
        </a:spcBef>
        <a:buFont typeface="Arial" pitchFamily="34" charset="0"/>
        <a:buChar char="•"/>
        <a:defRPr sz="1274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821955" rtl="0" eaLnBrk="1" latinLnBrk="0" hangingPunct="1">
        <a:defRPr sz="11464" kern="1200">
          <a:solidFill>
            <a:schemeClr val="tx1"/>
          </a:solidFill>
          <a:latin typeface="+mn-lt"/>
          <a:ea typeface="+mn-ea"/>
          <a:cs typeface="+mn-cs"/>
        </a:defRPr>
      </a:lvl1pPr>
      <a:lvl2pPr marL="2910978" algn="l" defTabSz="5821955" rtl="0" eaLnBrk="1" latinLnBrk="0" hangingPunct="1">
        <a:defRPr sz="11464" kern="1200">
          <a:solidFill>
            <a:schemeClr val="tx1"/>
          </a:solidFill>
          <a:latin typeface="+mn-lt"/>
          <a:ea typeface="+mn-ea"/>
          <a:cs typeface="+mn-cs"/>
        </a:defRPr>
      </a:lvl2pPr>
      <a:lvl3pPr marL="5821955" algn="l" defTabSz="5821955" rtl="0" eaLnBrk="1" latinLnBrk="0" hangingPunct="1">
        <a:defRPr sz="11464" kern="1200">
          <a:solidFill>
            <a:schemeClr val="tx1"/>
          </a:solidFill>
          <a:latin typeface="+mn-lt"/>
          <a:ea typeface="+mn-ea"/>
          <a:cs typeface="+mn-cs"/>
        </a:defRPr>
      </a:lvl3pPr>
      <a:lvl4pPr marL="8732933" algn="l" defTabSz="5821955" rtl="0" eaLnBrk="1" latinLnBrk="0" hangingPunct="1">
        <a:defRPr sz="11464" kern="1200">
          <a:solidFill>
            <a:schemeClr val="tx1"/>
          </a:solidFill>
          <a:latin typeface="+mn-lt"/>
          <a:ea typeface="+mn-ea"/>
          <a:cs typeface="+mn-cs"/>
        </a:defRPr>
      </a:lvl4pPr>
      <a:lvl5pPr marL="11643910" algn="l" defTabSz="5821955" rtl="0" eaLnBrk="1" latinLnBrk="0" hangingPunct="1">
        <a:defRPr sz="11464" kern="1200">
          <a:solidFill>
            <a:schemeClr val="tx1"/>
          </a:solidFill>
          <a:latin typeface="+mn-lt"/>
          <a:ea typeface="+mn-ea"/>
          <a:cs typeface="+mn-cs"/>
        </a:defRPr>
      </a:lvl5pPr>
      <a:lvl6pPr marL="14554888" algn="l" defTabSz="5821955" rtl="0" eaLnBrk="1" latinLnBrk="0" hangingPunct="1">
        <a:defRPr sz="11464" kern="1200">
          <a:solidFill>
            <a:schemeClr val="tx1"/>
          </a:solidFill>
          <a:latin typeface="+mn-lt"/>
          <a:ea typeface="+mn-ea"/>
          <a:cs typeface="+mn-cs"/>
        </a:defRPr>
      </a:lvl6pPr>
      <a:lvl7pPr marL="17465865" algn="l" defTabSz="5821955" rtl="0" eaLnBrk="1" latinLnBrk="0" hangingPunct="1">
        <a:defRPr sz="11464" kern="1200">
          <a:solidFill>
            <a:schemeClr val="tx1"/>
          </a:solidFill>
          <a:latin typeface="+mn-lt"/>
          <a:ea typeface="+mn-ea"/>
          <a:cs typeface="+mn-cs"/>
        </a:defRPr>
      </a:lvl7pPr>
      <a:lvl8pPr marL="20376843" algn="l" defTabSz="5821955" rtl="0" eaLnBrk="1" latinLnBrk="0" hangingPunct="1">
        <a:defRPr sz="11464" kern="1200">
          <a:solidFill>
            <a:schemeClr val="tx1"/>
          </a:solidFill>
          <a:latin typeface="+mn-lt"/>
          <a:ea typeface="+mn-ea"/>
          <a:cs typeface="+mn-cs"/>
        </a:defRPr>
      </a:lvl8pPr>
      <a:lvl9pPr marL="23287820" algn="l" defTabSz="5821955" rtl="0" eaLnBrk="1" latinLnBrk="0" hangingPunct="1">
        <a:defRPr sz="1146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hyperlink" Target="https://open-mpi.org/downloads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0.emf"/><Relationship Id="rId17" Type="http://schemas.openxmlformats.org/officeDocument/2006/relationships/image" Target="../media/image14.emf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emf"/><Relationship Id="rId5" Type="http://schemas.openxmlformats.org/officeDocument/2006/relationships/image" Target="../media/image4.jpeg"/><Relationship Id="rId15" Type="http://schemas.openxmlformats.org/officeDocument/2006/relationships/image" Target="../media/image12.png"/><Relationship Id="rId10" Type="http://schemas.openxmlformats.org/officeDocument/2006/relationships/image" Target="../media/image8.emf"/><Relationship Id="rId4" Type="http://schemas.openxmlformats.org/officeDocument/2006/relationships/image" Target="../media/image3.png"/><Relationship Id="rId9" Type="http://schemas.openxmlformats.org/officeDocument/2006/relationships/hyperlink" Target="https://github.com/Qthreads" TargetMode="External"/><Relationship Id="rId14" Type="http://schemas.openxmlformats.org/officeDocument/2006/relationships/image" Target="../media/image1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686800" y="956608"/>
            <a:ext cx="1371600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dirty="0">
                <a:latin typeface="Arial Black" pitchFamily="34" charset="0"/>
              </a:rPr>
              <a:t>Open MPI for </a:t>
            </a:r>
            <a:r>
              <a:rPr lang="en-US" sz="6000" dirty="0" err="1">
                <a:latin typeface="Arial Black" pitchFamily="34" charset="0"/>
              </a:rPr>
              <a:t>Exascale</a:t>
            </a:r>
            <a:r>
              <a:rPr lang="en-US" sz="6000" dirty="0">
                <a:latin typeface="Arial Black" pitchFamily="34" charset="0"/>
              </a:rPr>
              <a:t> (OMPI-X)</a:t>
            </a:r>
            <a:br>
              <a:rPr lang="en-US" sz="6000" dirty="0">
                <a:latin typeface="Arial Black" pitchFamily="34" charset="0"/>
              </a:rPr>
            </a:br>
            <a:r>
              <a:rPr lang="en-US" sz="6000" dirty="0">
                <a:latin typeface="Arial Black" pitchFamily="34" charset="0"/>
              </a:rPr>
              <a:t> </a:t>
            </a:r>
            <a:r>
              <a:rPr lang="en-US" sz="6000" dirty="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rPr>
              <a:t>ECP Project ST-2.3.1.11-OMPIX</a:t>
            </a:r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5800" y="39527310"/>
            <a:ext cx="6858000" cy="1392090"/>
          </a:xfrm>
          <a:prstGeom prst="rect">
            <a:avLst/>
          </a:prstGeom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733503"/>
              </p:ext>
            </p:extLst>
          </p:nvPr>
        </p:nvGraphicFramePr>
        <p:xfrm>
          <a:off x="6841200" y="11683985"/>
          <a:ext cx="17407199" cy="6202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612511">
                  <a:extLst>
                    <a:ext uri="{9D8B030D-6E8A-4147-A177-3AD203B41FA5}">
                      <a16:colId xmlns:a16="http://schemas.microsoft.com/office/drawing/2014/main" val="2982164532"/>
                    </a:ext>
                  </a:extLst>
                </a:gridCol>
                <a:gridCol w="8027289">
                  <a:extLst>
                    <a:ext uri="{9D8B030D-6E8A-4147-A177-3AD203B41FA5}">
                      <a16:colId xmlns:a16="http://schemas.microsoft.com/office/drawing/2014/main" val="2057548479"/>
                    </a:ext>
                  </a:extLst>
                </a:gridCol>
                <a:gridCol w="3767399">
                  <a:extLst>
                    <a:ext uri="{9D8B030D-6E8A-4147-A177-3AD203B41FA5}">
                      <a16:colId xmlns:a16="http://schemas.microsoft.com/office/drawing/2014/main" val="1883992577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Focus Area</a:t>
                      </a:r>
                    </a:p>
                  </a:txBody>
                  <a:tcPr marL="114300" marR="114300" marT="57150" marB="57150" anchor="b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Topics</a:t>
                      </a:r>
                    </a:p>
                  </a:txBody>
                  <a:tcPr marL="114300" marR="114300" marT="57150" marB="57150" anchor="b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Technical Lead</a:t>
                      </a:r>
                    </a:p>
                  </a:txBody>
                  <a:tcPr marL="114300" marR="114300" marT="57150" marB="57150" anchor="b"/>
                </a:tc>
                <a:extLst>
                  <a:ext uri="{0D108BD9-81ED-4DB2-BD59-A6C34878D82A}">
                    <a16:rowId xmlns:a16="http://schemas.microsoft.com/office/drawing/2014/main" val="987764511"/>
                  </a:ext>
                </a:extLst>
              </a:tr>
              <a:tr h="808743"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Runtime Interoperability for MPI+X and Beyond </a:t>
                      </a:r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pPr marL="0" lvl="1" indent="0">
                        <a:spcBef>
                          <a:spcPts val="200"/>
                        </a:spcBef>
                      </a:pP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APIs for better sharing of threads between MPI and other thread-based runtimes.</a:t>
                      </a:r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r>
                        <a:rPr lang="en-US" sz="2400" u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Geoffroy Vallee (ORNL)</a:t>
                      </a:r>
                    </a:p>
                  </a:txBody>
                  <a:tcPr marL="114300" marR="114300" marT="57150" marB="57150"/>
                </a:tc>
                <a:extLst>
                  <a:ext uri="{0D108BD9-81ED-4DB2-BD59-A6C34878D82A}">
                    <a16:rowId xmlns:a16="http://schemas.microsoft.com/office/drawing/2014/main" val="970899888"/>
                  </a:ext>
                </a:extLst>
              </a:tr>
              <a:tr h="724923"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Extending the MPI Standard to Better Support </a:t>
                      </a:r>
                      <a:r>
                        <a:rPr lang="en-US" sz="24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Exascale</a:t>
                      </a:r>
                      <a:r>
                        <a:rPr lang="en-US"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Architectures </a:t>
                      </a:r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pPr marL="0" marR="0" lvl="0" indent="0" algn="l" defTabSz="46575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Endpoints, </a:t>
                      </a:r>
                      <a:r>
                        <a:rPr lang="en-US" sz="2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Finepoints</a:t>
                      </a: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Sessions</a:t>
                      </a:r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r>
                        <a:rPr lang="en-US" sz="2400" u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Ryan Grant (SNL)</a:t>
                      </a:r>
                    </a:p>
                  </a:txBody>
                  <a:tcPr marL="114300" marR="114300" marT="57150" marB="57150"/>
                </a:tc>
                <a:extLst>
                  <a:ext uri="{0D108BD9-81ED-4DB2-BD59-A6C34878D82A}">
                    <a16:rowId xmlns:a16="http://schemas.microsoft.com/office/drawing/2014/main" val="3573904367"/>
                  </a:ext>
                </a:extLst>
              </a:tr>
              <a:tr h="641103"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Open MPI Scalability and Performance </a:t>
                      </a:r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pPr marL="0" marR="0" lvl="0" indent="0" algn="l" defTabSz="46575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Memory footprint, collectives, message matching, one-sided, </a:t>
                      </a:r>
                      <a:r>
                        <a:rPr lang="en-US" sz="2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PMIx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r>
                        <a:rPr lang="en-US" sz="2400" u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Manju Gorentla (ORNL)</a:t>
                      </a:r>
                    </a:p>
                  </a:txBody>
                  <a:tcPr marL="114300" marR="114300" marT="57150" marB="57150"/>
                </a:tc>
                <a:extLst>
                  <a:ext uri="{0D108BD9-81ED-4DB2-BD59-A6C34878D82A}">
                    <a16:rowId xmlns:a16="http://schemas.microsoft.com/office/drawing/2014/main" val="2406957757"/>
                  </a:ext>
                </a:extLst>
              </a:tr>
              <a:tr h="625863"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Supporting More Dynamic Execution Environments </a:t>
                      </a:r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pPr marL="0" marR="0" lvl="0" indent="0" algn="l" defTabSz="46575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Intelligent process placement and contention management</a:t>
                      </a:r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r>
                        <a:rPr lang="en-US" sz="2400" u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Terry Jones (ORNL)</a:t>
                      </a:r>
                    </a:p>
                  </a:txBody>
                  <a:tcPr marL="114300" marR="114300" marT="57150" marB="57150"/>
                </a:tc>
                <a:extLst>
                  <a:ext uri="{0D108BD9-81ED-4DB2-BD59-A6C34878D82A}">
                    <a16:rowId xmlns:a16="http://schemas.microsoft.com/office/drawing/2014/main" val="555953184"/>
                  </a:ext>
                </a:extLst>
              </a:tr>
              <a:tr h="449580"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Resilience in MPI and Open MPI </a:t>
                      </a:r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pPr marL="0" marR="0" lvl="0" indent="0" algn="l" defTabSz="46575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ULFM, </a:t>
                      </a:r>
                      <a:r>
                        <a:rPr lang="en-US" sz="2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ReInit</a:t>
                      </a: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resilience in </a:t>
                      </a:r>
                      <a:r>
                        <a:rPr lang="en-US" sz="2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PMIx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r>
                        <a:rPr lang="en-US" sz="2400" u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George </a:t>
                      </a:r>
                      <a:r>
                        <a:rPr lang="en-US" sz="2400" u="non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Bosilca</a:t>
                      </a:r>
                      <a:r>
                        <a:rPr lang="en-US" sz="24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(UTK)</a:t>
                      </a:r>
                      <a:endParaRPr lang="en-US" sz="2400" u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4300" marR="114300" marT="57150" marB="57150"/>
                </a:tc>
                <a:extLst>
                  <a:ext uri="{0D108BD9-81ED-4DB2-BD59-A6C34878D82A}">
                    <a16:rowId xmlns:a16="http://schemas.microsoft.com/office/drawing/2014/main" val="3743365096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MPI Tool Interfaces </a:t>
                      </a:r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pPr marL="0" marR="0" lvl="0" indent="0" algn="l" defTabSz="46575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MPI_T, PMPI replacement</a:t>
                      </a:r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r>
                        <a:rPr lang="en-US" sz="2400" u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Chris </a:t>
                      </a:r>
                      <a:r>
                        <a:rPr lang="en-US" sz="2400" u="non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Chambreau</a:t>
                      </a:r>
                      <a:r>
                        <a:rPr lang="en-US" sz="2400" u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(LLNL)</a:t>
                      </a:r>
                    </a:p>
                  </a:txBody>
                  <a:tcPr marL="114300" marR="114300" marT="57150" marB="57150"/>
                </a:tc>
                <a:extLst>
                  <a:ext uri="{0D108BD9-81ED-4DB2-BD59-A6C34878D82A}">
                    <a16:rowId xmlns:a16="http://schemas.microsoft.com/office/drawing/2014/main" val="133896303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Quality Assurance for Open MPI and New Developments </a:t>
                      </a:r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pPr marL="0" lvl="1" indent="0">
                        <a:spcBef>
                          <a:spcPts val="200"/>
                        </a:spcBef>
                      </a:pP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 infrastructure deployed to ECP-relevant systems.</a:t>
                      </a:r>
                      <a:r>
                        <a:rPr lang="en-US" sz="2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Regular testing of Open MPI and OMPI-X developments</a:t>
                      </a:r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r>
                        <a:rPr lang="en-US" sz="2400" u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Howard Pritchard (LANL)</a:t>
                      </a:r>
                    </a:p>
                  </a:txBody>
                  <a:tcPr marL="114300" marR="114300" marT="57150" marB="57150"/>
                </a:tc>
                <a:extLst>
                  <a:ext uri="{0D108BD9-81ED-4DB2-BD59-A6C34878D82A}">
                    <a16:rowId xmlns:a16="http://schemas.microsoft.com/office/drawing/2014/main" val="48267559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Qthreads</a:t>
                      </a:r>
                      <a:endParaRPr lang="en-US" sz="2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pPr marL="0" lvl="1" indent="0">
                        <a:spcBef>
                          <a:spcPts val="200"/>
                        </a:spcBef>
                      </a:pP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Light-weight threading</a:t>
                      </a:r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r>
                        <a:rPr lang="en-US" sz="2400" u="none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Stephen Olivier (SNL)</a:t>
                      </a:r>
                      <a:endParaRPr lang="en-US" sz="2400" u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4300" marR="114300" marT="57150" marB="57150"/>
                </a:tc>
                <a:extLst>
                  <a:ext uri="{0D108BD9-81ED-4DB2-BD59-A6C34878D82A}">
                    <a16:rowId xmlns:a16="http://schemas.microsoft.com/office/drawing/2014/main" val="250482835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623677"/>
              </p:ext>
            </p:extLst>
          </p:nvPr>
        </p:nvGraphicFramePr>
        <p:xfrm>
          <a:off x="4400550" y="4638594"/>
          <a:ext cx="22288500" cy="50673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067050">
                  <a:extLst>
                    <a:ext uri="{9D8B030D-6E8A-4147-A177-3AD203B41FA5}">
                      <a16:colId xmlns:a16="http://schemas.microsoft.com/office/drawing/2014/main" val="86417387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1783143564"/>
                    </a:ext>
                  </a:extLst>
                </a:gridCol>
                <a:gridCol w="13735050">
                  <a:extLst>
                    <a:ext uri="{9D8B030D-6E8A-4147-A177-3AD203B41FA5}">
                      <a16:colId xmlns:a16="http://schemas.microsoft.com/office/drawing/2014/main" val="3505242142"/>
                    </a:ext>
                  </a:extLst>
                </a:gridCol>
              </a:tblGrid>
              <a:tr h="723900">
                <a:tc>
                  <a:txBody>
                    <a:bodyPr/>
                    <a:lstStyle/>
                    <a:p>
                      <a:r>
                        <a:rPr lang="en-US" sz="3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Institution</a:t>
                      </a:r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r>
                        <a:rPr lang="en-US" sz="3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</a:t>
                      </a:r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r>
                        <a:rPr lang="en-US" sz="3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Additional Participants</a:t>
                      </a:r>
                    </a:p>
                  </a:txBody>
                  <a:tcPr marL="114300" marR="114300" marT="57150" marB="57150"/>
                </a:tc>
                <a:extLst>
                  <a:ext uri="{0D108BD9-81ED-4DB2-BD59-A6C34878D82A}">
                    <a16:rowId xmlns:a16="http://schemas.microsoft.com/office/drawing/2014/main" val="2060875295"/>
                  </a:ext>
                </a:extLst>
              </a:tr>
              <a:tr h="723900">
                <a:tc>
                  <a:txBody>
                    <a:bodyPr/>
                    <a:lstStyle/>
                    <a:p>
                      <a:r>
                        <a:rPr lang="en-US" sz="3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ORNL (Lead)</a:t>
                      </a:r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r>
                        <a:rPr lang="en-US" sz="3600" b="1" u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David Bernholdt (Lead)</a:t>
                      </a:r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r>
                        <a:rPr lang="en-US" sz="3600" u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Manju Gorentla, Terry Jones, Thomas Naughton, Geoffroy Vallee</a:t>
                      </a:r>
                    </a:p>
                  </a:txBody>
                  <a:tcPr marL="114300" marR="114300" marT="57150" marB="57150"/>
                </a:tc>
                <a:extLst>
                  <a:ext uri="{0D108BD9-81ED-4DB2-BD59-A6C34878D82A}">
                    <a16:rowId xmlns:a16="http://schemas.microsoft.com/office/drawing/2014/main" val="822498636"/>
                  </a:ext>
                </a:extLst>
              </a:tr>
              <a:tr h="723900">
                <a:tc>
                  <a:txBody>
                    <a:bodyPr/>
                    <a:lstStyle/>
                    <a:p>
                      <a:r>
                        <a:rPr lang="en-US" sz="3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LANL</a:t>
                      </a:r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r>
                        <a:rPr lang="en-US" sz="3600" u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Howard Pritchard</a:t>
                      </a:r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r>
                        <a:rPr lang="en-US" sz="3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Nathan Graham, </a:t>
                      </a:r>
                      <a:r>
                        <a:rPr lang="en-US" sz="3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Nathan </a:t>
                      </a:r>
                      <a:r>
                        <a:rPr lang="en-US" sz="36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Hjelm</a:t>
                      </a:r>
                      <a:endParaRPr lang="en-US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4300" marR="114300" marT="57150" marB="57150"/>
                </a:tc>
                <a:extLst>
                  <a:ext uri="{0D108BD9-81ED-4DB2-BD59-A6C34878D82A}">
                    <a16:rowId xmlns:a16="http://schemas.microsoft.com/office/drawing/2014/main" val="973701797"/>
                  </a:ext>
                </a:extLst>
              </a:tr>
              <a:tr h="723900">
                <a:tc>
                  <a:txBody>
                    <a:bodyPr/>
                    <a:lstStyle/>
                    <a:p>
                      <a:r>
                        <a:rPr lang="en-US" sz="3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LLNL</a:t>
                      </a:r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r>
                        <a:rPr lang="en-US" sz="3600" i="0" u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Ignacio Laguna</a:t>
                      </a:r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pPr marL="0" marR="0" lvl="0" indent="0" algn="l" defTabSz="58219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u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Chris </a:t>
                      </a:r>
                      <a:r>
                        <a:rPr lang="en-US" sz="3600" u="non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Chambreau</a:t>
                      </a:r>
                      <a:r>
                        <a:rPr lang="en-US" sz="3600" u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Murali </a:t>
                      </a:r>
                      <a:r>
                        <a:rPr lang="en-US" sz="3600" u="non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Emani</a:t>
                      </a:r>
                      <a:r>
                        <a:rPr lang="en-US" sz="3600" u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Martin Schulz</a:t>
                      </a:r>
                    </a:p>
                  </a:txBody>
                  <a:tcPr marL="114300" marR="114300" marT="57150" marB="57150"/>
                </a:tc>
                <a:extLst>
                  <a:ext uri="{0D108BD9-81ED-4DB2-BD59-A6C34878D82A}">
                    <a16:rowId xmlns:a16="http://schemas.microsoft.com/office/drawing/2014/main" val="4188011505"/>
                  </a:ext>
                </a:extLst>
              </a:tr>
              <a:tr h="723900">
                <a:tc>
                  <a:txBody>
                    <a:bodyPr/>
                    <a:lstStyle/>
                    <a:p>
                      <a:r>
                        <a:rPr lang="en-US" sz="3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SNL</a:t>
                      </a:r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r>
                        <a:rPr lang="en-US" sz="3600" u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Ron </a:t>
                      </a:r>
                      <a:r>
                        <a:rPr lang="en-US" sz="3600" u="non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Brightwell</a:t>
                      </a:r>
                      <a:endParaRPr lang="en-US" sz="3600" u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r>
                        <a:rPr lang="en-US" sz="3600" u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Ryan Grant</a:t>
                      </a:r>
                    </a:p>
                  </a:txBody>
                  <a:tcPr marL="114300" marR="114300" marT="57150" marB="57150"/>
                </a:tc>
                <a:extLst>
                  <a:ext uri="{0D108BD9-81ED-4DB2-BD59-A6C34878D82A}">
                    <a16:rowId xmlns:a16="http://schemas.microsoft.com/office/drawing/2014/main" val="2228973376"/>
                  </a:ext>
                </a:extLst>
              </a:tr>
              <a:tr h="723900">
                <a:tc>
                  <a:txBody>
                    <a:bodyPr/>
                    <a:lstStyle/>
                    <a:p>
                      <a:r>
                        <a:rPr lang="en-US" sz="3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UTK</a:t>
                      </a:r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r>
                        <a:rPr lang="en-US" sz="3600" u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George </a:t>
                      </a:r>
                      <a:r>
                        <a:rPr lang="en-US" sz="3600" u="non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Bosilca</a:t>
                      </a:r>
                      <a:endParaRPr lang="en-US" sz="3600" u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pPr marL="0" marR="0" lvl="0" indent="0" algn="l" defTabSz="46575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Aurelian </a:t>
                      </a:r>
                      <a:r>
                        <a:rPr lang="en-US" sz="3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Bouteiller</a:t>
                      </a:r>
                      <a:endParaRPr lang="en-US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4300" marR="114300" marT="57150" marB="57150"/>
                </a:tc>
                <a:extLst>
                  <a:ext uri="{0D108BD9-81ED-4DB2-BD59-A6C34878D82A}">
                    <a16:rowId xmlns:a16="http://schemas.microsoft.com/office/drawing/2014/main" val="825565946"/>
                  </a:ext>
                </a:extLst>
              </a:tr>
              <a:tr h="723900">
                <a:tc gridSpan="3">
                  <a:txBody>
                    <a:bodyPr/>
                    <a:lstStyle/>
                    <a:p>
                      <a:pPr algn="ctr"/>
                      <a:r>
                        <a:rPr lang="en-US" sz="36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 collaboration with the Open MPI Community (http://open-mpi.org)</a:t>
                      </a:r>
                    </a:p>
                  </a:txBody>
                  <a:tcPr marL="114300" marR="114300" marT="57150" marB="57150"/>
                </a:tc>
                <a:tc hMerge="1">
                  <a:txBody>
                    <a:bodyPr/>
                    <a:lstStyle/>
                    <a:p>
                      <a:endParaRPr lang="en-US" sz="3200" u="sn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46575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1525910"/>
                  </a:ext>
                </a:extLst>
              </a:tr>
            </a:tbl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2B172733-F1F8-46EC-88D8-80FBED641AB7}"/>
              </a:ext>
            </a:extLst>
          </p:cNvPr>
          <p:cNvGrpSpPr/>
          <p:nvPr/>
        </p:nvGrpSpPr>
        <p:grpSpPr>
          <a:xfrm>
            <a:off x="1066800" y="3810000"/>
            <a:ext cx="28326080" cy="5908594"/>
            <a:chOff x="1066800" y="3810000"/>
            <a:chExt cx="28326080" cy="5908594"/>
          </a:xfrm>
        </p:grpSpPr>
        <p:sp>
          <p:nvSpPr>
            <p:cNvPr id="12" name="TextBox 11"/>
            <p:cNvSpPr txBox="1"/>
            <p:nvPr/>
          </p:nvSpPr>
          <p:spPr>
            <a:xfrm>
              <a:off x="13039426" y="3810000"/>
              <a:ext cx="400859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b="1" dirty="0"/>
                <a:t>Project Team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0FBC46A-4097-409F-9EA0-88B74CD17046}"/>
                </a:ext>
              </a:extLst>
            </p:cNvPr>
            <p:cNvGrpSpPr/>
            <p:nvPr/>
          </p:nvGrpSpPr>
          <p:grpSpPr>
            <a:xfrm>
              <a:off x="1066800" y="3810000"/>
              <a:ext cx="3118104" cy="5908594"/>
              <a:chOff x="1066800" y="3810000"/>
              <a:chExt cx="3118104" cy="5908594"/>
            </a:xfrm>
          </p:grpSpPr>
          <p:pic>
            <p:nvPicPr>
              <p:cNvPr id="100" name="Picture 99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62684" y="3810000"/>
                <a:ext cx="1883664" cy="950788"/>
              </a:xfrm>
              <a:prstGeom prst="rect">
                <a:avLst/>
              </a:prstGeom>
            </p:spPr>
          </p:pic>
          <p:pic>
            <p:nvPicPr>
              <p:cNvPr id="101" name="Picture 100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02308" y="6472742"/>
                <a:ext cx="1847088" cy="985114"/>
              </a:xfrm>
              <a:prstGeom prst="rect">
                <a:avLst/>
              </a:prstGeom>
            </p:spPr>
          </p:pic>
          <p:pic>
            <p:nvPicPr>
              <p:cNvPr id="102" name="Picture 10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66800" y="9169809"/>
                <a:ext cx="3118104" cy="548785"/>
              </a:xfrm>
              <a:prstGeom prst="rect">
                <a:avLst/>
              </a:prstGeom>
            </p:spPr>
          </p:pic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ADE411A-04B8-46E5-AC94-BAB083A71C15}"/>
                </a:ext>
              </a:extLst>
            </p:cNvPr>
            <p:cNvGrpSpPr/>
            <p:nvPr/>
          </p:nvGrpSpPr>
          <p:grpSpPr>
            <a:xfrm>
              <a:off x="27216608" y="3810000"/>
              <a:ext cx="2176272" cy="5895894"/>
              <a:chOff x="27216608" y="3810000"/>
              <a:chExt cx="2176272" cy="5895894"/>
            </a:xfrm>
          </p:grpSpPr>
          <p:pic>
            <p:nvPicPr>
              <p:cNvPr id="103" name="Picture 102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216608" y="3810000"/>
                <a:ext cx="2176272" cy="834238"/>
              </a:xfrm>
              <a:prstGeom prst="rect">
                <a:avLst/>
              </a:prstGeom>
            </p:spPr>
          </p:pic>
          <p:pic>
            <p:nvPicPr>
              <p:cNvPr id="104" name="Picture 103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410664" y="6017240"/>
                <a:ext cx="1828800" cy="990976"/>
              </a:xfrm>
              <a:prstGeom prst="rect">
                <a:avLst/>
              </a:prstGeom>
            </p:spPr>
          </p:pic>
          <p:pic>
            <p:nvPicPr>
              <p:cNvPr id="105" name="Picture 104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657552" y="8381218"/>
                <a:ext cx="1335024" cy="1324676"/>
              </a:xfrm>
              <a:prstGeom prst="rect">
                <a:avLst/>
              </a:prstGeom>
            </p:spPr>
          </p:pic>
        </p:grpSp>
      </p:grpSp>
      <p:sp>
        <p:nvSpPr>
          <p:cNvPr id="106" name="TextBox 105"/>
          <p:cNvSpPr txBox="1"/>
          <p:nvPr/>
        </p:nvSpPr>
        <p:spPr>
          <a:xfrm>
            <a:off x="12483898" y="10610508"/>
            <a:ext cx="61218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Project Focus Areas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3113056-E70B-4B91-9AD5-F49E1BA98544}"/>
              </a:ext>
            </a:extLst>
          </p:cNvPr>
          <p:cNvSpPr txBox="1"/>
          <p:nvPr/>
        </p:nvSpPr>
        <p:spPr>
          <a:xfrm>
            <a:off x="13003879" y="18115851"/>
            <a:ext cx="50818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Recent Progress</a:t>
            </a: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27E31770-18B6-4E45-AF01-F8C696DA9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8937" y="19200598"/>
            <a:ext cx="10588191" cy="1102715"/>
          </a:xfrm>
        </p:spPr>
        <p:txBody>
          <a:bodyPr wrap="square">
            <a:spAutoFit/>
          </a:bodyPr>
          <a:lstStyle/>
          <a:p>
            <a:r>
              <a:rPr lang="en-US" sz="3600" dirty="0"/>
              <a:t>Interoperability for MPI-X and Beyond</a:t>
            </a:r>
          </a:p>
        </p:txBody>
      </p:sp>
      <p:sp>
        <p:nvSpPr>
          <p:cNvPr id="39" name="Content Placeholder 5">
            <a:extLst>
              <a:ext uri="{FF2B5EF4-FFF2-40B4-BE49-F238E27FC236}">
                <a16:creationId xmlns:a16="http://schemas.microsoft.com/office/drawing/2014/main" id="{61D51130-A8F5-40A3-B127-75FE877DF8FD}"/>
              </a:ext>
            </a:extLst>
          </p:cNvPr>
          <p:cNvSpPr txBox="1">
            <a:spLocks/>
          </p:cNvSpPr>
          <p:nvPr/>
        </p:nvSpPr>
        <p:spPr>
          <a:xfrm>
            <a:off x="2215818" y="20044299"/>
            <a:ext cx="7891519" cy="574407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90490" indent="-190490" algn="l" defTabSz="5821955" rtl="0" eaLnBrk="1" latinLnBrk="0" hangingPunct="1">
              <a:lnSpc>
                <a:spcPct val="100000"/>
              </a:lnSpc>
              <a:spcBef>
                <a:spcPts val="214"/>
              </a:spcBef>
              <a:buClrTx/>
              <a:buFont typeface="Arial" pitchFamily="34" charset="0"/>
              <a:buChar char="•"/>
              <a:defRPr sz="2571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65674" indent="-175184" algn="l" defTabSz="5821955" rtl="0" eaLnBrk="1" latinLnBrk="0" hangingPunct="1">
              <a:lnSpc>
                <a:spcPct val="100000"/>
              </a:lnSpc>
              <a:spcBef>
                <a:spcPts val="214"/>
              </a:spcBef>
              <a:buClrTx/>
              <a:buFont typeface="Arial" pitchFamily="34" charset="0"/>
              <a:buChar char="–"/>
              <a:defRPr sz="2143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56165" indent="-190490" algn="l" defTabSz="5821955" rtl="0" eaLnBrk="1" latinLnBrk="0" hangingPunct="1">
              <a:lnSpc>
                <a:spcPct val="100000"/>
              </a:lnSpc>
              <a:spcBef>
                <a:spcPts val="214"/>
              </a:spcBef>
              <a:buClrTx/>
              <a:buFont typeface="Arial" pitchFamily="34" charset="0"/>
              <a:buChar char="•"/>
              <a:defRPr sz="1929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671820" indent="-175184" algn="l" defTabSz="5821955" rtl="0" eaLnBrk="1" latinLnBrk="0" hangingPunct="1">
              <a:lnSpc>
                <a:spcPct val="100000"/>
              </a:lnSpc>
              <a:spcBef>
                <a:spcPts val="214"/>
              </a:spcBef>
              <a:buClrTx/>
              <a:buFont typeface="Arial" pitchFamily="34" charset="0"/>
              <a:buChar char="–"/>
              <a:defRPr sz="1929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862310" indent="-190490" algn="l" defTabSz="5821955" rtl="0" eaLnBrk="1" latinLnBrk="0" hangingPunct="1">
              <a:lnSpc>
                <a:spcPct val="100000"/>
              </a:lnSpc>
              <a:spcBef>
                <a:spcPts val="214"/>
              </a:spcBef>
              <a:buClrTx/>
              <a:buFont typeface="Arial" pitchFamily="34" charset="0"/>
              <a:buChar char="»"/>
              <a:defRPr sz="1929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6010376" indent="-1455489" algn="l" defTabSz="5821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7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921354" indent="-1455489" algn="l" defTabSz="5821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7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832331" indent="-1455489" algn="l" defTabSz="5821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7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743309" indent="-1455489" algn="l" defTabSz="5821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7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400" dirty="0" err="1"/>
              <a:t>Qthreads</a:t>
            </a:r>
            <a:endParaRPr lang="en-US" sz="1972" dirty="0"/>
          </a:p>
          <a:p>
            <a:pPr lvl="1" fontAlgn="auto">
              <a:spcAft>
                <a:spcPts val="0"/>
              </a:spcAft>
            </a:pPr>
            <a:r>
              <a:rPr lang="en-US" sz="2000" dirty="0"/>
              <a:t> Closely-related ECP ST project, merging into OMPI-X</a:t>
            </a:r>
          </a:p>
          <a:p>
            <a:pPr lvl="1" fontAlgn="auto">
              <a:spcAft>
                <a:spcPts val="0"/>
              </a:spcAft>
            </a:pPr>
            <a:r>
              <a:rPr lang="en-US" sz="1972" dirty="0"/>
              <a:t> </a:t>
            </a:r>
            <a:r>
              <a:rPr lang="en-US" sz="1972" dirty="0" err="1"/>
              <a:t>Qthreads</a:t>
            </a:r>
            <a:r>
              <a:rPr lang="en-US" sz="1972" dirty="0"/>
              <a:t> online at </a:t>
            </a:r>
            <a:r>
              <a:rPr lang="en-US" sz="1972" dirty="0">
                <a:hlinkClick r:id="rId9"/>
              </a:rPr>
              <a:t>github.com/Qthreads</a:t>
            </a:r>
            <a:endParaRPr lang="en-US" sz="1972" dirty="0"/>
          </a:p>
          <a:p>
            <a:pPr fontAlgn="auto">
              <a:spcAft>
                <a:spcPts val="0"/>
              </a:spcAft>
            </a:pPr>
            <a:r>
              <a:rPr lang="en-US" sz="2400" dirty="0"/>
              <a:t>MPI + OpenMP</a:t>
            </a:r>
          </a:p>
          <a:p>
            <a:pPr lvl="1" fontAlgn="auto">
              <a:spcAft>
                <a:spcPts val="0"/>
              </a:spcAft>
            </a:pPr>
            <a:r>
              <a:rPr lang="en-US" sz="1972" dirty="0"/>
              <a:t> Modify the OpenMP LLVM compiler to interface with </a:t>
            </a:r>
            <a:r>
              <a:rPr lang="en-US" sz="1972" dirty="0" err="1"/>
              <a:t>PMIx</a:t>
            </a:r>
            <a:r>
              <a:rPr lang="en-US" sz="1972" dirty="0"/>
              <a:t> </a:t>
            </a:r>
          </a:p>
          <a:p>
            <a:pPr lvl="1" fontAlgn="auto">
              <a:spcAft>
                <a:spcPts val="0"/>
              </a:spcAft>
            </a:pPr>
            <a:r>
              <a:rPr lang="en-US" sz="1972" dirty="0"/>
              <a:t> Data exchange between the MPI and OpenMP runtimes via </a:t>
            </a:r>
            <a:r>
              <a:rPr lang="en-US" sz="1972" dirty="0" err="1"/>
              <a:t>PMIx</a:t>
            </a:r>
            <a:endParaRPr lang="en-US" sz="1972" dirty="0"/>
          </a:p>
          <a:p>
            <a:pPr lvl="1" fontAlgn="auto">
              <a:spcAft>
                <a:spcPts val="0"/>
              </a:spcAft>
            </a:pPr>
            <a:r>
              <a:rPr lang="en-US" sz="1972" dirty="0"/>
              <a:t> Implement a placement policy based on the number of MPI ranks and available cores/HT per node</a:t>
            </a:r>
          </a:p>
          <a:p>
            <a:pPr lvl="1" fontAlgn="auto">
              <a:spcAft>
                <a:spcPts val="0"/>
              </a:spcAft>
            </a:pPr>
            <a:r>
              <a:rPr lang="en-US" sz="1972" dirty="0"/>
              <a:t>Joint experiments for evaluation and implementation of more advanced policies (collaboration with ECP SOLLVE project)</a:t>
            </a:r>
          </a:p>
          <a:p>
            <a:pPr fontAlgn="auto">
              <a:spcAft>
                <a:spcPts val="0"/>
              </a:spcAft>
            </a:pPr>
            <a:r>
              <a:rPr lang="en-US" sz="2400" dirty="0"/>
              <a:t>MPI + </a:t>
            </a:r>
            <a:r>
              <a:rPr lang="en-US" sz="2400" dirty="0" err="1"/>
              <a:t>Qthreads</a:t>
            </a:r>
            <a:endParaRPr lang="en-US" sz="2400" dirty="0"/>
          </a:p>
          <a:p>
            <a:pPr lvl="1" fontAlgn="auto">
              <a:spcAft>
                <a:spcPts val="0"/>
              </a:spcAft>
            </a:pPr>
            <a:r>
              <a:rPr lang="en-US" sz="2000" dirty="0"/>
              <a:t> Coupling MPI with </a:t>
            </a:r>
            <a:r>
              <a:rPr lang="en-US" sz="2000" dirty="0" err="1"/>
              <a:t>Qthreads</a:t>
            </a:r>
            <a:r>
              <a:rPr lang="en-US" sz="2000" dirty="0"/>
              <a:t>, a user-level lightweight threading library</a:t>
            </a:r>
          </a:p>
          <a:p>
            <a:pPr lvl="1" fontAlgn="auto">
              <a:spcAft>
                <a:spcPts val="0"/>
              </a:spcAft>
            </a:pPr>
            <a:r>
              <a:rPr lang="en-US" sz="1972" dirty="0"/>
              <a:t> Investigating use of </a:t>
            </a:r>
            <a:r>
              <a:rPr lang="en-US" sz="1972" dirty="0" err="1"/>
              <a:t>Qthreads</a:t>
            </a:r>
            <a:r>
              <a:rPr lang="en-US" sz="1972" dirty="0"/>
              <a:t> in lieu of </a:t>
            </a:r>
            <a:r>
              <a:rPr lang="en-US" sz="1972" dirty="0" err="1"/>
              <a:t>pthreads</a:t>
            </a:r>
            <a:r>
              <a:rPr lang="en-US" sz="1972" dirty="0"/>
              <a:t> as an Open MPI threading layer</a:t>
            </a:r>
          </a:p>
          <a:p>
            <a:pPr lvl="1" fontAlgn="auto">
              <a:spcAft>
                <a:spcPts val="0"/>
              </a:spcAft>
            </a:pPr>
            <a:endParaRPr lang="en-US" sz="1972" dirty="0"/>
          </a:p>
          <a:p>
            <a:pPr lvl="1" fontAlgn="auto">
              <a:spcAft>
                <a:spcPts val="0"/>
              </a:spcAft>
            </a:pPr>
            <a:endParaRPr lang="en-US" sz="1972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CCD4315-7CD9-4334-B782-C50CE5885067}"/>
              </a:ext>
            </a:extLst>
          </p:cNvPr>
          <p:cNvSpPr txBox="1"/>
          <p:nvPr/>
        </p:nvSpPr>
        <p:spPr>
          <a:xfrm>
            <a:off x="5285401" y="25735851"/>
            <a:ext cx="7891519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400" dirty="0">
                <a:solidFill>
                  <a:schemeClr val="tx2"/>
                </a:solidFill>
              </a:rPr>
              <a:t>Connections: SOLLVE, UPC++/</a:t>
            </a:r>
            <a:r>
              <a:rPr lang="en-US" sz="2400" dirty="0" err="1">
                <a:solidFill>
                  <a:schemeClr val="tx2"/>
                </a:solidFill>
              </a:rPr>
              <a:t>GASnet</a:t>
            </a:r>
            <a:r>
              <a:rPr lang="en-US" sz="2400" dirty="0">
                <a:solidFill>
                  <a:schemeClr val="tx2"/>
                </a:solidFill>
              </a:rPr>
              <a:t>, </a:t>
            </a:r>
            <a:r>
              <a:rPr lang="en-US" sz="2400" dirty="0" err="1">
                <a:solidFill>
                  <a:schemeClr val="tx2"/>
                </a:solidFill>
              </a:rPr>
              <a:t>PMIx</a:t>
            </a:r>
            <a:r>
              <a:rPr lang="en-US" sz="2400" dirty="0">
                <a:solidFill>
                  <a:schemeClr val="tx2"/>
                </a:solidFill>
              </a:rPr>
              <a:t>, </a:t>
            </a:r>
            <a:r>
              <a:rPr lang="en-US" sz="2400" dirty="0" err="1">
                <a:solidFill>
                  <a:schemeClr val="tx2"/>
                </a:solidFill>
              </a:rPr>
              <a:t>Qthreads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41" name="Title 1">
            <a:extLst>
              <a:ext uri="{FF2B5EF4-FFF2-40B4-BE49-F238E27FC236}">
                <a16:creationId xmlns:a16="http://schemas.microsoft.com/office/drawing/2014/main" id="{327992E6-9EDC-46A3-A51F-5249EBF96D7C}"/>
              </a:ext>
            </a:extLst>
          </p:cNvPr>
          <p:cNvSpPr txBox="1">
            <a:spLocks/>
          </p:cNvSpPr>
          <p:nvPr/>
        </p:nvSpPr>
        <p:spPr>
          <a:xfrm>
            <a:off x="18247160" y="19149234"/>
            <a:ext cx="9955303" cy="1656712"/>
          </a:xfrm>
          <a:prstGeom prst="rect">
            <a:avLst/>
          </a:prstGeom>
        </p:spPr>
        <p:txBody>
          <a:bodyPr vert="horz" wrap="square" lIns="543410" tIns="271705" rIns="543410" bIns="271705" rtlCol="0" anchor="t" anchorCtr="0">
            <a:spAutoFit/>
          </a:bodyPr>
          <a:lstStyle>
            <a:lvl1pPr algn="ctr" defTabSz="58219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14" kern="1200">
                <a:solidFill>
                  <a:schemeClr val="tx1"/>
                </a:solidFill>
                <a:latin typeface="Arial Black" pitchFamily="34" charset="0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3600" dirty="0"/>
              <a:t>MPI </a:t>
            </a:r>
            <a:r>
              <a:rPr lang="en-US" sz="3600" dirty="0" err="1"/>
              <a:t>Finepoints</a:t>
            </a:r>
            <a:r>
              <a:rPr lang="en-US" sz="3600" dirty="0"/>
              <a:t> - Partitioned Multi-threaded MPI Communication </a:t>
            </a: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04500511-0B17-413F-8CB6-CD4B22B33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27838" y="20281037"/>
            <a:ext cx="6407630" cy="5334642"/>
          </a:xfrm>
        </p:spPr>
        <p:txBody>
          <a:bodyPr wrap="square">
            <a:spAutoFit/>
          </a:bodyPr>
          <a:lstStyle/>
          <a:p>
            <a:r>
              <a:rPr lang="en-US" sz="2400" dirty="0" err="1"/>
              <a:t>Finepoints</a:t>
            </a:r>
            <a:r>
              <a:rPr lang="en-US" sz="2400" dirty="0"/>
              <a:t> </a:t>
            </a:r>
          </a:p>
          <a:p>
            <a:pPr lvl="1"/>
            <a:r>
              <a:rPr lang="en-US" sz="2000" dirty="0"/>
              <a:t>New MPI multi-threading interface</a:t>
            </a:r>
          </a:p>
          <a:p>
            <a:pPr lvl="1"/>
            <a:r>
              <a:rPr lang="en-US" sz="2000" dirty="0"/>
              <a:t>Better efficiency with minimal app changes</a:t>
            </a:r>
          </a:p>
          <a:p>
            <a:r>
              <a:rPr lang="en-US" sz="2400" dirty="0"/>
              <a:t>Leverages hardware capabilities </a:t>
            </a:r>
          </a:p>
          <a:p>
            <a:r>
              <a:rPr lang="en-US" sz="2400" dirty="0"/>
              <a:t>Allows new type of overlap in communication</a:t>
            </a:r>
          </a:p>
          <a:p>
            <a:r>
              <a:rPr lang="en-US" sz="2400" dirty="0"/>
              <a:t>Early prototype demonstrated with ECP mini-app</a:t>
            </a:r>
          </a:p>
          <a:p>
            <a:pPr lvl="1"/>
            <a:r>
              <a:rPr lang="en-US" sz="2000" dirty="0"/>
              <a:t>~5% improvement in runtime</a:t>
            </a:r>
          </a:p>
          <a:p>
            <a:pPr lvl="1"/>
            <a:r>
              <a:rPr lang="en-US" sz="2000" dirty="0"/>
              <a:t>~25% improvement in communication</a:t>
            </a:r>
          </a:p>
          <a:p>
            <a:r>
              <a:rPr lang="en-US" sz="2400" dirty="0"/>
              <a:t>Using </a:t>
            </a:r>
            <a:r>
              <a:rPr lang="en-US" sz="2400" dirty="0" err="1"/>
              <a:t>Qthreads</a:t>
            </a:r>
            <a:r>
              <a:rPr lang="en-US" sz="2400" dirty="0"/>
              <a:t> with MPI </a:t>
            </a:r>
            <a:r>
              <a:rPr lang="en-US" sz="2400" dirty="0" err="1"/>
              <a:t>Finepoints</a:t>
            </a:r>
            <a:r>
              <a:rPr lang="en-US" sz="2400" dirty="0"/>
              <a:t> </a:t>
            </a:r>
          </a:p>
          <a:p>
            <a:r>
              <a:rPr lang="en-US" sz="2400" dirty="0"/>
              <a:t>Collaborations with EU Intertwine project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378B58C-B31F-7646-A184-6A9089103584}"/>
              </a:ext>
            </a:extLst>
          </p:cNvPr>
          <p:cNvGrpSpPr/>
          <p:nvPr/>
        </p:nvGrpSpPr>
        <p:grpSpPr>
          <a:xfrm>
            <a:off x="22834918" y="20518597"/>
            <a:ext cx="6121082" cy="5233866"/>
            <a:chOff x="17118880" y="20817019"/>
            <a:chExt cx="6121082" cy="5233866"/>
          </a:xfrm>
        </p:grpSpPr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174B15DF-5876-458D-8D04-3ABC0E34CC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7118880" y="20817019"/>
              <a:ext cx="5809657" cy="3834833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9EC404E-A6A7-49E4-9062-59DB4DBBB84A}"/>
                </a:ext>
              </a:extLst>
            </p:cNvPr>
            <p:cNvSpPr txBox="1"/>
            <p:nvPr/>
          </p:nvSpPr>
          <p:spPr>
            <a:xfrm>
              <a:off x="17192891" y="24573557"/>
              <a:ext cx="6047071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90000"/>
                </a:lnSpc>
              </a:pPr>
              <a:r>
                <a:rPr lang="en-US" sz="2000" dirty="0"/>
                <a:t>ECP </a:t>
              </a:r>
              <a:r>
                <a:rPr lang="en-US" sz="2000" dirty="0" err="1"/>
                <a:t>miniapp</a:t>
              </a:r>
              <a:r>
                <a:rPr lang="en-US" sz="2000" dirty="0"/>
                <a:t> running on a KNL with MPI procs x threads, with 4 MPI procs to 1 MPI proc. The </a:t>
              </a:r>
              <a:r>
                <a:rPr lang="en-US" sz="2000" dirty="0" err="1"/>
                <a:t>miniapp</a:t>
              </a:r>
              <a:r>
                <a:rPr lang="en-US" sz="2000" dirty="0"/>
                <a:t> is controlled for noise and artificial noise injected to demonstrate good performance in practice (real noise on systems is in the 3% range). 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1F328EC6-CD0A-48D0-8CC7-787BA368D01B}"/>
              </a:ext>
            </a:extLst>
          </p:cNvPr>
          <p:cNvSpPr txBox="1"/>
          <p:nvPr/>
        </p:nvSpPr>
        <p:spPr>
          <a:xfrm>
            <a:off x="20489036" y="25831800"/>
            <a:ext cx="483978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400" dirty="0">
                <a:solidFill>
                  <a:schemeClr val="tx2"/>
                </a:solidFill>
              </a:rPr>
              <a:t>Connections: </a:t>
            </a:r>
            <a:r>
              <a:rPr lang="en-US" sz="2400" dirty="0" err="1">
                <a:solidFill>
                  <a:schemeClr val="tx2"/>
                </a:solidFill>
              </a:rPr>
              <a:t>Qthreads</a:t>
            </a:r>
            <a:r>
              <a:rPr lang="en-US" sz="2400" dirty="0">
                <a:solidFill>
                  <a:schemeClr val="tx2"/>
                </a:solidFill>
              </a:rPr>
              <a:t>, Intertwine</a:t>
            </a:r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id="{96673C53-27DC-417B-A504-04B1FDEA810E}"/>
              </a:ext>
            </a:extLst>
          </p:cNvPr>
          <p:cNvSpPr txBox="1">
            <a:spLocks/>
          </p:cNvSpPr>
          <p:nvPr/>
        </p:nvSpPr>
        <p:spPr>
          <a:xfrm>
            <a:off x="331994" y="35250981"/>
            <a:ext cx="11375136" cy="1102715"/>
          </a:xfrm>
          <a:prstGeom prst="rect">
            <a:avLst/>
          </a:prstGeom>
        </p:spPr>
        <p:txBody>
          <a:bodyPr vert="horz" lIns="543410" tIns="271705" rIns="543410" bIns="271705" rtlCol="0" anchor="t" anchorCtr="0">
            <a:spAutoFit/>
          </a:bodyPr>
          <a:lstStyle>
            <a:lvl1pPr algn="ctr" defTabSz="58219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14" kern="1200">
                <a:solidFill>
                  <a:schemeClr val="tx1"/>
                </a:solidFill>
                <a:latin typeface="Arial Black" pitchFamily="34" charset="0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3600" dirty="0"/>
              <a:t>Open </a:t>
            </a:r>
            <a:r>
              <a:rPr lang="en-US" sz="3600" dirty="0" err="1"/>
              <a:t>MPI+PMIx+SCON</a:t>
            </a:r>
            <a:r>
              <a:rPr lang="en-US" sz="3600" dirty="0"/>
              <a:t> for Scalability</a:t>
            </a:r>
          </a:p>
        </p:txBody>
      </p:sp>
      <p:sp>
        <p:nvSpPr>
          <p:cNvPr id="55" name="Content Placeholder 5">
            <a:extLst>
              <a:ext uri="{FF2B5EF4-FFF2-40B4-BE49-F238E27FC236}">
                <a16:creationId xmlns:a16="http://schemas.microsoft.com/office/drawing/2014/main" id="{8B8270EC-74B0-4338-A359-CF287228F0B1}"/>
              </a:ext>
            </a:extLst>
          </p:cNvPr>
          <p:cNvSpPr txBox="1">
            <a:spLocks/>
          </p:cNvSpPr>
          <p:nvPr/>
        </p:nvSpPr>
        <p:spPr>
          <a:xfrm>
            <a:off x="1399786" y="36179556"/>
            <a:ext cx="9239551" cy="3373229"/>
          </a:xfrm>
          <a:prstGeom prst="rect">
            <a:avLst/>
          </a:prstGeom>
        </p:spPr>
        <p:txBody>
          <a:bodyPr/>
          <a:lstStyle>
            <a:lvl1pPr marL="190490" indent="-190490" algn="l" defTabSz="5821955" rtl="0" eaLnBrk="1" latinLnBrk="0" hangingPunct="1">
              <a:lnSpc>
                <a:spcPct val="100000"/>
              </a:lnSpc>
              <a:spcBef>
                <a:spcPts val="214"/>
              </a:spcBef>
              <a:buClrTx/>
              <a:buFont typeface="Arial" pitchFamily="34" charset="0"/>
              <a:buChar char="•"/>
              <a:defRPr sz="2571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65674" indent="-175184" algn="l" defTabSz="5821955" rtl="0" eaLnBrk="1" latinLnBrk="0" hangingPunct="1">
              <a:lnSpc>
                <a:spcPct val="100000"/>
              </a:lnSpc>
              <a:spcBef>
                <a:spcPts val="214"/>
              </a:spcBef>
              <a:buClrTx/>
              <a:buFont typeface="Arial" pitchFamily="34" charset="0"/>
              <a:buChar char="–"/>
              <a:defRPr sz="2143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56165" indent="-190490" algn="l" defTabSz="5821955" rtl="0" eaLnBrk="1" latinLnBrk="0" hangingPunct="1">
              <a:lnSpc>
                <a:spcPct val="100000"/>
              </a:lnSpc>
              <a:spcBef>
                <a:spcPts val="214"/>
              </a:spcBef>
              <a:buClrTx/>
              <a:buFont typeface="Arial" pitchFamily="34" charset="0"/>
              <a:buChar char="•"/>
              <a:defRPr sz="1929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671820" indent="-175184" algn="l" defTabSz="5821955" rtl="0" eaLnBrk="1" latinLnBrk="0" hangingPunct="1">
              <a:lnSpc>
                <a:spcPct val="100000"/>
              </a:lnSpc>
              <a:spcBef>
                <a:spcPts val="214"/>
              </a:spcBef>
              <a:buClrTx/>
              <a:buFont typeface="Arial" pitchFamily="34" charset="0"/>
              <a:buChar char="–"/>
              <a:defRPr sz="1929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862310" indent="-190490" algn="l" defTabSz="5821955" rtl="0" eaLnBrk="1" latinLnBrk="0" hangingPunct="1">
              <a:lnSpc>
                <a:spcPct val="100000"/>
              </a:lnSpc>
              <a:spcBef>
                <a:spcPts val="214"/>
              </a:spcBef>
              <a:buClrTx/>
              <a:buFont typeface="Arial" pitchFamily="34" charset="0"/>
              <a:buChar char="»"/>
              <a:defRPr sz="1929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6010376" indent="-1455489" algn="l" defTabSz="5821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7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921354" indent="-1455489" algn="l" defTabSz="5821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7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832331" indent="-1455489" algn="l" defTabSz="5821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7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743309" indent="-1455489" algn="l" defTabSz="5821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7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400" dirty="0"/>
              <a:t>Initial evaluation of scalable startup performance showing 3x improvement in launch time for </a:t>
            </a:r>
            <a:r>
              <a:rPr lang="en-US" sz="2400" dirty="0" err="1"/>
              <a:t>PMIx</a:t>
            </a:r>
            <a:r>
              <a:rPr lang="en-US" sz="2400" dirty="0"/>
              <a:t> Open MPI vs Cray ALPS Open MPI (presented during </a:t>
            </a:r>
            <a:r>
              <a:rPr lang="en-US" sz="2400" dirty="0" err="1"/>
              <a:t>PMIx</a:t>
            </a:r>
            <a:r>
              <a:rPr lang="en-US" sz="2400" dirty="0"/>
              <a:t> </a:t>
            </a:r>
            <a:r>
              <a:rPr lang="en-US" sz="2400" dirty="0" err="1"/>
              <a:t>BoF</a:t>
            </a:r>
            <a:r>
              <a:rPr lang="en-US" sz="2400" dirty="0"/>
              <a:t> at SC’17)</a:t>
            </a:r>
          </a:p>
          <a:p>
            <a:pPr fontAlgn="auto">
              <a:spcAft>
                <a:spcPts val="0"/>
              </a:spcAft>
            </a:pPr>
            <a:r>
              <a:rPr lang="en-US" sz="2400" dirty="0" err="1"/>
              <a:t>PMIx</a:t>
            </a:r>
            <a:r>
              <a:rPr lang="en-US" sz="2400" dirty="0"/>
              <a:t> event notification API in the </a:t>
            </a:r>
            <a:r>
              <a:rPr lang="en-US" sz="2400" dirty="0" err="1"/>
              <a:t>PMIx</a:t>
            </a:r>
            <a:r>
              <a:rPr lang="en-US" sz="2400" dirty="0"/>
              <a:t> standard document</a:t>
            </a:r>
          </a:p>
          <a:p>
            <a:pPr fontAlgn="auto">
              <a:spcAft>
                <a:spcPts val="0"/>
              </a:spcAft>
            </a:pPr>
            <a:r>
              <a:rPr lang="en-US" sz="2400" dirty="0"/>
              <a:t>Event notification API used in fault-tolerant Open MPI (ULFM)</a:t>
            </a:r>
          </a:p>
          <a:p>
            <a:pPr fontAlgn="auto">
              <a:spcAft>
                <a:spcPts val="0"/>
              </a:spcAft>
            </a:pPr>
            <a:r>
              <a:rPr lang="en-US" sz="2400" dirty="0"/>
              <a:t>Generic failure detector API defined</a:t>
            </a:r>
          </a:p>
          <a:p>
            <a:pPr lvl="1" fontAlgn="auto">
              <a:spcBef>
                <a:spcPts val="200"/>
              </a:spcBef>
              <a:spcAft>
                <a:spcPts val="0"/>
              </a:spcAft>
            </a:pPr>
            <a:r>
              <a:rPr lang="en-US" sz="1800" dirty="0"/>
              <a:t>Transfer failure detector capability from Open MPI to </a:t>
            </a:r>
            <a:r>
              <a:rPr lang="en-US" sz="1800" dirty="0" err="1"/>
              <a:t>PMIx</a:t>
            </a:r>
            <a:r>
              <a:rPr lang="en-US" sz="1800" dirty="0"/>
              <a:t> (prototyping started)</a:t>
            </a:r>
          </a:p>
          <a:p>
            <a:pPr fontAlgn="auto">
              <a:spcAft>
                <a:spcPts val="0"/>
              </a:spcAft>
            </a:pPr>
            <a:r>
              <a:rPr lang="en-US" sz="2400" dirty="0"/>
              <a:t>Implement SCON, scalable overlay network library that provides communication capabilities for </a:t>
            </a:r>
            <a:r>
              <a:rPr lang="en-US" sz="2400" dirty="0" err="1"/>
              <a:t>PMIx</a:t>
            </a:r>
            <a:r>
              <a:rPr lang="en-US" sz="2400" dirty="0"/>
              <a:t> (API design in progress)</a:t>
            </a:r>
          </a:p>
          <a:p>
            <a:pPr fontAlgn="auto">
              <a:spcAft>
                <a:spcPts val="0"/>
              </a:spcAft>
            </a:pPr>
            <a:endParaRPr lang="en-US" sz="2400" dirty="0"/>
          </a:p>
        </p:txBody>
      </p:sp>
      <p:sp>
        <p:nvSpPr>
          <p:cNvPr id="57" name="Title 1">
            <a:extLst>
              <a:ext uri="{FF2B5EF4-FFF2-40B4-BE49-F238E27FC236}">
                <a16:creationId xmlns:a16="http://schemas.microsoft.com/office/drawing/2014/main" id="{C07305BC-BAE3-4E8F-AA7B-6A9665A04A23}"/>
              </a:ext>
            </a:extLst>
          </p:cNvPr>
          <p:cNvSpPr txBox="1">
            <a:spLocks/>
          </p:cNvSpPr>
          <p:nvPr/>
        </p:nvSpPr>
        <p:spPr>
          <a:xfrm>
            <a:off x="18958621" y="26407266"/>
            <a:ext cx="10218478" cy="2210710"/>
          </a:xfrm>
          <a:prstGeom prst="rect">
            <a:avLst/>
          </a:prstGeom>
        </p:spPr>
        <p:txBody>
          <a:bodyPr vert="horz" wrap="square" lIns="543410" tIns="271705" rIns="543410" bIns="271705" rtlCol="0" anchor="t" anchorCtr="0">
            <a:spAutoFit/>
          </a:bodyPr>
          <a:lstStyle>
            <a:lvl1pPr algn="ctr" defTabSz="58219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14" kern="1200">
                <a:solidFill>
                  <a:schemeClr val="tx1"/>
                </a:solidFill>
                <a:latin typeface="Arial Black" pitchFamily="34" charset="0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3600" dirty="0"/>
              <a:t>MPI Performance and Scalability Improvements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58" name="Content Placeholder 2">
            <a:extLst>
              <a:ext uri="{FF2B5EF4-FFF2-40B4-BE49-F238E27FC236}">
                <a16:creationId xmlns:a16="http://schemas.microsoft.com/office/drawing/2014/main" id="{B0EEBFAC-FE18-4F6E-A861-67118FF146D7}"/>
              </a:ext>
            </a:extLst>
          </p:cNvPr>
          <p:cNvSpPr txBox="1">
            <a:spLocks/>
          </p:cNvSpPr>
          <p:nvPr/>
        </p:nvSpPr>
        <p:spPr>
          <a:xfrm>
            <a:off x="18288000" y="28858038"/>
            <a:ext cx="6407630" cy="4315004"/>
          </a:xfrm>
          <a:prstGeom prst="rect">
            <a:avLst/>
          </a:prstGeom>
        </p:spPr>
        <p:txBody>
          <a:bodyPr vert="horz" wrap="square" lIns="543410" tIns="271705" rIns="543410" bIns="271705" rtlCol="0">
            <a:spAutoFit/>
          </a:bodyPr>
          <a:lstStyle>
            <a:lvl1pPr marL="190490" indent="-190490" algn="l" defTabSz="5821955" rtl="0" eaLnBrk="1" latinLnBrk="0" hangingPunct="1">
              <a:lnSpc>
                <a:spcPct val="100000"/>
              </a:lnSpc>
              <a:spcBef>
                <a:spcPts val="214"/>
              </a:spcBef>
              <a:buClrTx/>
              <a:buFont typeface="Arial" pitchFamily="34" charset="0"/>
              <a:buChar char="•"/>
              <a:defRPr sz="2571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65674" indent="-175184" algn="l" defTabSz="5821955" rtl="0" eaLnBrk="1" latinLnBrk="0" hangingPunct="1">
              <a:lnSpc>
                <a:spcPct val="100000"/>
              </a:lnSpc>
              <a:spcBef>
                <a:spcPts val="214"/>
              </a:spcBef>
              <a:buClrTx/>
              <a:buFont typeface="Arial" pitchFamily="34" charset="0"/>
              <a:buChar char="–"/>
              <a:defRPr sz="2143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56165" indent="-190490" algn="l" defTabSz="5821955" rtl="0" eaLnBrk="1" latinLnBrk="0" hangingPunct="1">
              <a:lnSpc>
                <a:spcPct val="100000"/>
              </a:lnSpc>
              <a:spcBef>
                <a:spcPts val="214"/>
              </a:spcBef>
              <a:buClrTx/>
              <a:buFont typeface="Arial" pitchFamily="34" charset="0"/>
              <a:buChar char="•"/>
              <a:defRPr sz="1929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671820" indent="-175184" algn="l" defTabSz="5821955" rtl="0" eaLnBrk="1" latinLnBrk="0" hangingPunct="1">
              <a:lnSpc>
                <a:spcPct val="100000"/>
              </a:lnSpc>
              <a:spcBef>
                <a:spcPts val="214"/>
              </a:spcBef>
              <a:buClrTx/>
              <a:buFont typeface="Arial" pitchFamily="34" charset="0"/>
              <a:buChar char="–"/>
              <a:defRPr sz="1929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862310" indent="-190490" algn="l" defTabSz="5821955" rtl="0" eaLnBrk="1" latinLnBrk="0" hangingPunct="1">
              <a:lnSpc>
                <a:spcPct val="100000"/>
              </a:lnSpc>
              <a:spcBef>
                <a:spcPts val="214"/>
              </a:spcBef>
              <a:buClrTx/>
              <a:buFont typeface="Arial" pitchFamily="34" charset="0"/>
              <a:buChar char="»"/>
              <a:defRPr sz="1929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6010376" indent="-1455489" algn="l" defTabSz="5821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7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921354" indent="-1455489" algn="l" defTabSz="5821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7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832331" indent="-1455489" algn="l" defTabSz="5821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7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743309" indent="-1455489" algn="l" defTabSz="5821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7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dirty="0"/>
              <a:t>Remote Memory Access</a:t>
            </a:r>
          </a:p>
          <a:p>
            <a:pPr lvl="1" fontAlgn="auto">
              <a:spcAft>
                <a:spcPts val="0"/>
              </a:spcAft>
            </a:pPr>
            <a:r>
              <a:rPr lang="en-US" dirty="0"/>
              <a:t>New RMA implementation allows scaling</a:t>
            </a:r>
          </a:p>
          <a:p>
            <a:pPr lvl="1" fontAlgn="auto">
              <a:spcAft>
                <a:spcPts val="0"/>
              </a:spcAft>
            </a:pPr>
            <a:r>
              <a:rPr lang="en-US" dirty="0"/>
              <a:t>Application performance similar to highly tuned vendor </a:t>
            </a:r>
            <a:r>
              <a:rPr lang="en-US" dirty="0" err="1"/>
              <a:t>implentations</a:t>
            </a:r>
            <a:endParaRPr lang="en-US" dirty="0"/>
          </a:p>
          <a:p>
            <a:pPr fontAlgn="auto">
              <a:spcAft>
                <a:spcPts val="0"/>
              </a:spcAft>
            </a:pPr>
            <a:r>
              <a:rPr lang="en-US" dirty="0"/>
              <a:t>MPI Message Matching</a:t>
            </a:r>
          </a:p>
          <a:p>
            <a:pPr lvl="1" fontAlgn="auto">
              <a:spcAft>
                <a:spcPts val="0"/>
              </a:spcAft>
            </a:pPr>
            <a:r>
              <a:rPr lang="en-US" dirty="0"/>
              <a:t>Initial prototype perf. up to 2X</a:t>
            </a:r>
          </a:p>
          <a:p>
            <a:pPr lvl="1" fontAlgn="auto">
              <a:spcAft>
                <a:spcPts val="0"/>
              </a:spcAft>
            </a:pPr>
            <a:r>
              <a:rPr lang="en-US" dirty="0"/>
              <a:t>Integration plan underway</a:t>
            </a:r>
          </a:p>
          <a:p>
            <a:pPr fontAlgn="auto">
              <a:spcAft>
                <a:spcPts val="0"/>
              </a:spcAft>
            </a:pPr>
            <a:r>
              <a:rPr lang="en-US" dirty="0"/>
              <a:t>Multi-threading</a:t>
            </a:r>
          </a:p>
          <a:p>
            <a:pPr lvl="1" fontAlgn="auto">
              <a:spcAft>
                <a:spcPts val="0"/>
              </a:spcAft>
            </a:pPr>
            <a:r>
              <a:rPr lang="en-US" dirty="0"/>
              <a:t>Multiple improvements completed</a:t>
            </a:r>
          </a:p>
          <a:p>
            <a:pPr fontAlgn="auto">
              <a:spcAft>
                <a:spcPts val="0"/>
              </a:spcAft>
            </a:pPr>
            <a:r>
              <a:rPr lang="en-US" dirty="0"/>
              <a:t>Non-blocking Collectives</a:t>
            </a: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D0423BD7-13DC-4BEC-BE6B-C19F7BF082A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4817589" y="27822378"/>
            <a:ext cx="4617760" cy="3358371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F72676E8-C108-4C37-979F-A8D5B032CC7D}"/>
              </a:ext>
            </a:extLst>
          </p:cNvPr>
          <p:cNvPicPr>
            <a:picLocks noChangeAspect="1"/>
          </p:cNvPicPr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5115560" y="31180749"/>
            <a:ext cx="4021818" cy="2728251"/>
          </a:xfrm>
          <a:prstGeom prst="rect">
            <a:avLst/>
          </a:prstGeom>
        </p:spPr>
      </p:pic>
      <p:sp>
        <p:nvSpPr>
          <p:cNvPr id="61" name="Title 1">
            <a:extLst>
              <a:ext uri="{FF2B5EF4-FFF2-40B4-BE49-F238E27FC236}">
                <a16:creationId xmlns:a16="http://schemas.microsoft.com/office/drawing/2014/main" id="{1CA64717-E4B1-4557-A56B-367239CDEDE0}"/>
              </a:ext>
            </a:extLst>
          </p:cNvPr>
          <p:cNvSpPr txBox="1">
            <a:spLocks/>
          </p:cNvSpPr>
          <p:nvPr/>
        </p:nvSpPr>
        <p:spPr>
          <a:xfrm>
            <a:off x="11990001" y="35224088"/>
            <a:ext cx="6935238" cy="1656712"/>
          </a:xfrm>
          <a:prstGeom prst="rect">
            <a:avLst/>
          </a:prstGeom>
        </p:spPr>
        <p:txBody>
          <a:bodyPr vert="horz" wrap="square" lIns="543410" tIns="271705" rIns="543410" bIns="271705" rtlCol="0" anchor="t" anchorCtr="0">
            <a:spAutoFit/>
          </a:bodyPr>
          <a:lstStyle>
            <a:lvl1pPr algn="ctr" defTabSz="58219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14" kern="1200">
                <a:solidFill>
                  <a:schemeClr val="tx1"/>
                </a:solidFill>
                <a:latin typeface="Arial Black" pitchFamily="34" charset="0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3600" dirty="0"/>
              <a:t>Topology and Congestion Awareness	</a:t>
            </a:r>
          </a:p>
        </p:txBody>
      </p:sp>
      <p:sp>
        <p:nvSpPr>
          <p:cNvPr id="65" name="Content Placeholder 11">
            <a:extLst>
              <a:ext uri="{FF2B5EF4-FFF2-40B4-BE49-F238E27FC236}">
                <a16:creationId xmlns:a16="http://schemas.microsoft.com/office/drawing/2014/main" id="{D3EC7D83-4070-4344-8723-65BCE96612A2}"/>
              </a:ext>
            </a:extLst>
          </p:cNvPr>
          <p:cNvSpPr txBox="1">
            <a:spLocks/>
          </p:cNvSpPr>
          <p:nvPr/>
        </p:nvSpPr>
        <p:spPr>
          <a:xfrm>
            <a:off x="11083898" y="36779555"/>
            <a:ext cx="8432298" cy="3373229"/>
          </a:xfrm>
          <a:prstGeom prst="rect">
            <a:avLst/>
          </a:prstGeom>
        </p:spPr>
        <p:txBody>
          <a:bodyPr/>
          <a:lstStyle>
            <a:lvl1pPr marL="190490" indent="-190490" algn="l" defTabSz="5821955" rtl="0" eaLnBrk="1" latinLnBrk="0" hangingPunct="1">
              <a:lnSpc>
                <a:spcPct val="100000"/>
              </a:lnSpc>
              <a:spcBef>
                <a:spcPts val="214"/>
              </a:spcBef>
              <a:buClrTx/>
              <a:buFont typeface="Arial" pitchFamily="34" charset="0"/>
              <a:buChar char="•"/>
              <a:defRPr sz="2571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65674" indent="-175184" algn="l" defTabSz="5821955" rtl="0" eaLnBrk="1" latinLnBrk="0" hangingPunct="1">
              <a:lnSpc>
                <a:spcPct val="100000"/>
              </a:lnSpc>
              <a:spcBef>
                <a:spcPts val="214"/>
              </a:spcBef>
              <a:buClrTx/>
              <a:buFont typeface="Arial" pitchFamily="34" charset="0"/>
              <a:buChar char="–"/>
              <a:defRPr sz="2143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56165" indent="-190490" algn="l" defTabSz="5821955" rtl="0" eaLnBrk="1" latinLnBrk="0" hangingPunct="1">
              <a:lnSpc>
                <a:spcPct val="100000"/>
              </a:lnSpc>
              <a:spcBef>
                <a:spcPts val="214"/>
              </a:spcBef>
              <a:buClrTx/>
              <a:buFont typeface="Arial" pitchFamily="34" charset="0"/>
              <a:buChar char="•"/>
              <a:defRPr sz="1929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671820" indent="-175184" algn="l" defTabSz="5821955" rtl="0" eaLnBrk="1" latinLnBrk="0" hangingPunct="1">
              <a:lnSpc>
                <a:spcPct val="100000"/>
              </a:lnSpc>
              <a:spcBef>
                <a:spcPts val="214"/>
              </a:spcBef>
              <a:buClrTx/>
              <a:buFont typeface="Arial" pitchFamily="34" charset="0"/>
              <a:buChar char="–"/>
              <a:defRPr sz="1929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862310" indent="-190490" algn="l" defTabSz="5821955" rtl="0" eaLnBrk="1" latinLnBrk="0" hangingPunct="1">
              <a:lnSpc>
                <a:spcPct val="100000"/>
              </a:lnSpc>
              <a:spcBef>
                <a:spcPts val="214"/>
              </a:spcBef>
              <a:buClrTx/>
              <a:buFont typeface="Arial" pitchFamily="34" charset="0"/>
              <a:buChar char="»"/>
              <a:defRPr sz="1929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6010376" indent="-1455489" algn="l" defTabSz="5821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7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921354" indent="-1455489" algn="l" defTabSz="5821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7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832331" indent="-1455489" algn="l" defTabSz="5821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7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743309" indent="-1455489" algn="l" defTabSz="5821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7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400" dirty="0"/>
              <a:t>Developing module to gather the communication weights between processes</a:t>
            </a:r>
          </a:p>
          <a:p>
            <a:pPr lvl="1" fontAlgn="auto">
              <a:spcBef>
                <a:spcPts val="200"/>
              </a:spcBef>
              <a:spcAft>
                <a:spcPts val="0"/>
              </a:spcAft>
            </a:pPr>
            <a:r>
              <a:rPr lang="en-US" sz="2000" dirty="0"/>
              <a:t>Capability to distinguish between pt2pt collective file IO or RMA) </a:t>
            </a:r>
          </a:p>
          <a:p>
            <a:pPr fontAlgn="auto">
              <a:spcAft>
                <a:spcPts val="0"/>
              </a:spcAft>
            </a:pPr>
            <a:r>
              <a:rPr lang="en-US" sz="2400" dirty="0"/>
              <a:t>Developing module to reorder processes based on weights</a:t>
            </a:r>
          </a:p>
          <a:p>
            <a:pPr fontAlgn="auto">
              <a:spcAft>
                <a:spcPts val="0"/>
              </a:spcAft>
            </a:pPr>
            <a:r>
              <a:rPr lang="en-US" sz="2400" dirty="0"/>
              <a:t>Initial implementation available in Open MPI GitHub master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4BAFCC9-89AE-4A05-B324-1B512AF39CC8}"/>
              </a:ext>
            </a:extLst>
          </p:cNvPr>
          <p:cNvSpPr txBox="1"/>
          <p:nvPr/>
        </p:nvSpPr>
        <p:spPr>
          <a:xfrm>
            <a:off x="7350356" y="34353060"/>
            <a:ext cx="376160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400" dirty="0">
                <a:solidFill>
                  <a:schemeClr val="tx2"/>
                </a:solidFill>
              </a:rPr>
              <a:t>Connections: </a:t>
            </a:r>
            <a:r>
              <a:rPr lang="en-US" sz="2400" dirty="0" err="1">
                <a:solidFill>
                  <a:schemeClr val="tx2"/>
                </a:solidFill>
              </a:rPr>
              <a:t>PMIx</a:t>
            </a:r>
            <a:r>
              <a:rPr lang="en-US" sz="2400" dirty="0">
                <a:solidFill>
                  <a:schemeClr val="tx2"/>
                </a:solidFill>
              </a:rPr>
              <a:t>, </a:t>
            </a:r>
            <a:r>
              <a:rPr lang="en-US" sz="2400" dirty="0" err="1">
                <a:solidFill>
                  <a:schemeClr val="tx2"/>
                </a:solidFill>
              </a:rPr>
              <a:t>VeloC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D4A748-ADB3-4558-83E9-97EDDD622AD5}"/>
              </a:ext>
            </a:extLst>
          </p:cNvPr>
          <p:cNvSpPr txBox="1"/>
          <p:nvPr/>
        </p:nvSpPr>
        <p:spPr>
          <a:xfrm>
            <a:off x="4777223" y="39657638"/>
            <a:ext cx="276870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400" dirty="0">
                <a:solidFill>
                  <a:schemeClr val="tx2"/>
                </a:solidFill>
              </a:rPr>
              <a:t>Connections: </a:t>
            </a:r>
            <a:r>
              <a:rPr lang="en-US" sz="2400" dirty="0" err="1">
                <a:solidFill>
                  <a:schemeClr val="tx2"/>
                </a:solidFill>
              </a:rPr>
              <a:t>PMIx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84" name="Title 1">
            <a:extLst>
              <a:ext uri="{FF2B5EF4-FFF2-40B4-BE49-F238E27FC236}">
                <a16:creationId xmlns:a16="http://schemas.microsoft.com/office/drawing/2014/main" id="{E4EA32D7-2B5D-4A94-A089-CE008018DF94}"/>
              </a:ext>
            </a:extLst>
          </p:cNvPr>
          <p:cNvSpPr txBox="1">
            <a:spLocks/>
          </p:cNvSpPr>
          <p:nvPr/>
        </p:nvSpPr>
        <p:spPr>
          <a:xfrm>
            <a:off x="20327356" y="35224088"/>
            <a:ext cx="8860536" cy="1656712"/>
          </a:xfrm>
          <a:prstGeom prst="rect">
            <a:avLst/>
          </a:prstGeom>
        </p:spPr>
        <p:txBody>
          <a:bodyPr vert="horz" wrap="square" lIns="543410" tIns="271705" rIns="543410" bIns="271705" rtlCol="0" anchor="t" anchorCtr="0">
            <a:spAutoFit/>
          </a:bodyPr>
          <a:lstStyle>
            <a:lvl1pPr algn="ctr" defTabSz="58219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14" kern="1200">
                <a:solidFill>
                  <a:schemeClr val="tx1"/>
                </a:solidFill>
                <a:latin typeface="Arial Black" pitchFamily="34" charset="0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3600" dirty="0"/>
              <a:t>Continuous Integration/Nightly Testing</a:t>
            </a:r>
          </a:p>
        </p:txBody>
      </p:sp>
      <p:sp>
        <p:nvSpPr>
          <p:cNvPr id="88" name="Content Placeholder 5">
            <a:extLst>
              <a:ext uri="{FF2B5EF4-FFF2-40B4-BE49-F238E27FC236}">
                <a16:creationId xmlns:a16="http://schemas.microsoft.com/office/drawing/2014/main" id="{377ED03F-35F4-4D4E-AE42-A2A7D31B3E39}"/>
              </a:ext>
            </a:extLst>
          </p:cNvPr>
          <p:cNvSpPr txBox="1">
            <a:spLocks/>
          </p:cNvSpPr>
          <p:nvPr/>
        </p:nvSpPr>
        <p:spPr>
          <a:xfrm>
            <a:off x="19929592" y="36631771"/>
            <a:ext cx="9656064" cy="3373229"/>
          </a:xfrm>
          <a:prstGeom prst="rect">
            <a:avLst/>
          </a:prstGeom>
        </p:spPr>
        <p:txBody>
          <a:bodyPr/>
          <a:lstStyle>
            <a:lvl1pPr marL="190490" indent="-190490" algn="l" defTabSz="5821955" rtl="0" eaLnBrk="1" latinLnBrk="0" hangingPunct="1">
              <a:lnSpc>
                <a:spcPct val="100000"/>
              </a:lnSpc>
              <a:spcBef>
                <a:spcPts val="214"/>
              </a:spcBef>
              <a:buClrTx/>
              <a:buFont typeface="Arial" pitchFamily="34" charset="0"/>
              <a:buChar char="•"/>
              <a:defRPr sz="2571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65674" indent="-175184" algn="l" defTabSz="5821955" rtl="0" eaLnBrk="1" latinLnBrk="0" hangingPunct="1">
              <a:lnSpc>
                <a:spcPct val="100000"/>
              </a:lnSpc>
              <a:spcBef>
                <a:spcPts val="214"/>
              </a:spcBef>
              <a:buClrTx/>
              <a:buFont typeface="Arial" pitchFamily="34" charset="0"/>
              <a:buChar char="–"/>
              <a:defRPr sz="2143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56165" indent="-190490" algn="l" defTabSz="5821955" rtl="0" eaLnBrk="1" latinLnBrk="0" hangingPunct="1">
              <a:lnSpc>
                <a:spcPct val="100000"/>
              </a:lnSpc>
              <a:spcBef>
                <a:spcPts val="214"/>
              </a:spcBef>
              <a:buClrTx/>
              <a:buFont typeface="Arial" pitchFamily="34" charset="0"/>
              <a:buChar char="•"/>
              <a:defRPr sz="1929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671820" indent="-175184" algn="l" defTabSz="5821955" rtl="0" eaLnBrk="1" latinLnBrk="0" hangingPunct="1">
              <a:lnSpc>
                <a:spcPct val="100000"/>
              </a:lnSpc>
              <a:spcBef>
                <a:spcPts val="214"/>
              </a:spcBef>
              <a:buClrTx/>
              <a:buFont typeface="Arial" pitchFamily="34" charset="0"/>
              <a:buChar char="–"/>
              <a:defRPr sz="1929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862310" indent="-190490" algn="l" defTabSz="5821955" rtl="0" eaLnBrk="1" latinLnBrk="0" hangingPunct="1">
              <a:lnSpc>
                <a:spcPct val="100000"/>
              </a:lnSpc>
              <a:spcBef>
                <a:spcPts val="214"/>
              </a:spcBef>
              <a:buClrTx/>
              <a:buFont typeface="Arial" pitchFamily="34" charset="0"/>
              <a:buChar char="»"/>
              <a:defRPr sz="1929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6010376" indent="-1455489" algn="l" defTabSz="5821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7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921354" indent="-1455489" algn="l" defTabSz="5821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7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832331" indent="-1455489" algn="l" defTabSz="5821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7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743309" indent="-1455489" algn="l" defTabSz="5821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7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400" dirty="0"/>
              <a:t>Resolved issues with next generation Nightly tester (MTT) reporting results to community database at AWS</a:t>
            </a:r>
          </a:p>
          <a:p>
            <a:pPr fontAlgn="auto">
              <a:spcAft>
                <a:spcPts val="0"/>
              </a:spcAft>
            </a:pPr>
            <a:r>
              <a:rPr lang="en-US" sz="2400" dirty="0"/>
              <a:t>Added plugin to next generation MTT to test nightly </a:t>
            </a:r>
            <a:r>
              <a:rPr lang="en-US" sz="2400" dirty="0" err="1"/>
              <a:t>tarball</a:t>
            </a:r>
            <a:r>
              <a:rPr lang="en-US" sz="2400" dirty="0"/>
              <a:t> bills from </a:t>
            </a:r>
            <a:r>
              <a:rPr lang="en-US" sz="2400" dirty="0">
                <a:hlinkClick r:id="rId13"/>
              </a:rPr>
              <a:t>https://open-mpi.org/downloads</a:t>
            </a:r>
            <a:endParaRPr lang="en-US" sz="2400" dirty="0"/>
          </a:p>
          <a:p>
            <a:pPr fontAlgn="auto">
              <a:spcAft>
                <a:spcPts val="0"/>
              </a:spcAft>
            </a:pPr>
            <a:r>
              <a:rPr lang="en-US" sz="2400" dirty="0"/>
              <a:t>Deployed current MTT on ORNL summit-dev platform</a:t>
            </a:r>
          </a:p>
          <a:p>
            <a:pPr fontAlgn="auto">
              <a:spcAft>
                <a:spcPts val="0"/>
              </a:spcAft>
            </a:pPr>
            <a:r>
              <a:rPr lang="en-US" sz="2400" dirty="0"/>
              <a:t>Participating in the ECP ST facilities WG evaluation of CI RFP responses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7E9BA2E-C648-4C3C-976B-18E637C3765F}"/>
              </a:ext>
            </a:extLst>
          </p:cNvPr>
          <p:cNvSpPr txBox="1"/>
          <p:nvPr/>
        </p:nvSpPr>
        <p:spPr>
          <a:xfrm>
            <a:off x="22039101" y="39237522"/>
            <a:ext cx="551266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400" dirty="0">
                <a:solidFill>
                  <a:schemeClr val="tx2"/>
                </a:solidFill>
              </a:rPr>
              <a:t>Connections: ECP CI Testing, Facilities</a:t>
            </a:r>
          </a:p>
        </p:txBody>
      </p:sp>
      <p:sp>
        <p:nvSpPr>
          <p:cNvPr id="123" name="Title 1">
            <a:extLst>
              <a:ext uri="{FF2B5EF4-FFF2-40B4-BE49-F238E27FC236}">
                <a16:creationId xmlns:a16="http://schemas.microsoft.com/office/drawing/2014/main" id="{B33CA08C-2D30-47B6-97B6-FF6D91472983}"/>
              </a:ext>
            </a:extLst>
          </p:cNvPr>
          <p:cNvSpPr txBox="1">
            <a:spLocks/>
          </p:cNvSpPr>
          <p:nvPr/>
        </p:nvSpPr>
        <p:spPr>
          <a:xfrm>
            <a:off x="2924306" y="26414819"/>
            <a:ext cx="13281760" cy="1102715"/>
          </a:xfrm>
          <a:prstGeom prst="rect">
            <a:avLst/>
          </a:prstGeom>
        </p:spPr>
        <p:txBody>
          <a:bodyPr vert="horz" wrap="square" lIns="543410" tIns="271705" rIns="543410" bIns="271705" rtlCol="0" anchor="t" anchorCtr="0">
            <a:spAutoFit/>
          </a:bodyPr>
          <a:lstStyle>
            <a:lvl1pPr algn="ctr" defTabSz="58219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14" kern="1200">
                <a:solidFill>
                  <a:schemeClr val="tx1"/>
                </a:solidFill>
                <a:latin typeface="Arial Black" pitchFamily="34" charset="0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3600" dirty="0"/>
              <a:t>User-Level Fault Mitigation (ULFM) in Open MPI</a:t>
            </a:r>
          </a:p>
        </p:txBody>
      </p:sp>
      <p:sp>
        <p:nvSpPr>
          <p:cNvPr id="124" name="Content Placeholder 11">
            <a:extLst>
              <a:ext uri="{FF2B5EF4-FFF2-40B4-BE49-F238E27FC236}">
                <a16:creationId xmlns:a16="http://schemas.microsoft.com/office/drawing/2014/main" id="{E288E36C-F323-4E6A-BCFF-F437EAD9391C}"/>
              </a:ext>
            </a:extLst>
          </p:cNvPr>
          <p:cNvSpPr txBox="1">
            <a:spLocks/>
          </p:cNvSpPr>
          <p:nvPr/>
        </p:nvSpPr>
        <p:spPr>
          <a:xfrm>
            <a:off x="1040088" y="27354972"/>
            <a:ext cx="9958949" cy="6190500"/>
          </a:xfrm>
          <a:prstGeom prst="rect">
            <a:avLst/>
          </a:prstGeom>
        </p:spPr>
        <p:txBody>
          <a:bodyPr/>
          <a:lstStyle>
            <a:lvl1pPr marL="190490" indent="-190490" algn="l" defTabSz="5821955" rtl="0" eaLnBrk="1" latinLnBrk="0" hangingPunct="1">
              <a:lnSpc>
                <a:spcPct val="100000"/>
              </a:lnSpc>
              <a:spcBef>
                <a:spcPts val="214"/>
              </a:spcBef>
              <a:buClrTx/>
              <a:buFont typeface="Arial" pitchFamily="34" charset="0"/>
              <a:buChar char="•"/>
              <a:defRPr sz="2571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65674" indent="-175184" algn="l" defTabSz="5821955" rtl="0" eaLnBrk="1" latinLnBrk="0" hangingPunct="1">
              <a:lnSpc>
                <a:spcPct val="100000"/>
              </a:lnSpc>
              <a:spcBef>
                <a:spcPts val="214"/>
              </a:spcBef>
              <a:buClrTx/>
              <a:buFont typeface="Arial" pitchFamily="34" charset="0"/>
              <a:buChar char="–"/>
              <a:defRPr sz="2143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56165" indent="-190490" algn="l" defTabSz="5821955" rtl="0" eaLnBrk="1" latinLnBrk="0" hangingPunct="1">
              <a:lnSpc>
                <a:spcPct val="100000"/>
              </a:lnSpc>
              <a:spcBef>
                <a:spcPts val="214"/>
              </a:spcBef>
              <a:buClrTx/>
              <a:buFont typeface="Arial" pitchFamily="34" charset="0"/>
              <a:buChar char="•"/>
              <a:defRPr sz="1929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671820" indent="-175184" algn="l" defTabSz="5821955" rtl="0" eaLnBrk="1" latinLnBrk="0" hangingPunct="1">
              <a:lnSpc>
                <a:spcPct val="100000"/>
              </a:lnSpc>
              <a:spcBef>
                <a:spcPts val="214"/>
              </a:spcBef>
              <a:buClrTx/>
              <a:buFont typeface="Arial" pitchFamily="34" charset="0"/>
              <a:buChar char="–"/>
              <a:defRPr sz="1929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862310" indent="-190490" algn="l" defTabSz="5821955" rtl="0" eaLnBrk="1" latinLnBrk="0" hangingPunct="1">
              <a:lnSpc>
                <a:spcPct val="100000"/>
              </a:lnSpc>
              <a:spcBef>
                <a:spcPts val="214"/>
              </a:spcBef>
              <a:buClrTx/>
              <a:buFont typeface="Arial" pitchFamily="34" charset="0"/>
              <a:buChar char="»"/>
              <a:defRPr sz="1929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6010376" indent="-1455489" algn="l" defTabSz="5821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7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921354" indent="-1455489" algn="l" defTabSz="5821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7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832331" indent="-1455489" algn="l" defTabSz="5821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7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743309" indent="-1455489" algn="l" defTabSz="5821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7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9865" indent="-189865" fontAlgn="auto">
              <a:spcAft>
                <a:spcPts val="0"/>
              </a:spcAft>
            </a:pPr>
            <a:r>
              <a:rPr lang="en-US" sz="2400" dirty="0"/>
              <a:t>Resilience in varied application types</a:t>
            </a:r>
            <a:endParaRPr lang="en-US" dirty="0"/>
          </a:p>
          <a:p>
            <a:pPr marL="365125" lvl="1" indent="-174625" fontAlgn="auto">
              <a:spcAft>
                <a:spcPts val="0"/>
              </a:spcAft>
            </a:pPr>
            <a:r>
              <a:rPr lang="en-US" sz="1972" dirty="0"/>
              <a:t>Malleable applications enjoy a </a:t>
            </a:r>
            <a:r>
              <a:rPr lang="en-US" sz="1972" b="1" dirty="0"/>
              <a:t>cheap, tailored recovery procedure</a:t>
            </a:r>
          </a:p>
          <a:p>
            <a:pPr marL="365125" lvl="1" indent="-174625" fontAlgn="auto">
              <a:spcAft>
                <a:spcPts val="0"/>
              </a:spcAft>
            </a:pPr>
            <a:r>
              <a:rPr lang="en-US" sz="1972" dirty="0"/>
              <a:t>Non-malleable applications can </a:t>
            </a:r>
            <a:r>
              <a:rPr lang="en-US" sz="1972" b="1" dirty="0"/>
              <a:t>restore complete MPI </a:t>
            </a:r>
            <a:r>
              <a:rPr lang="en-US" sz="1972" dirty="0"/>
              <a:t>capabilities without redeployment</a:t>
            </a:r>
          </a:p>
          <a:p>
            <a:pPr marL="189865" indent="-189865" fontAlgn="auto">
              <a:spcAft>
                <a:spcPts val="0"/>
              </a:spcAft>
            </a:pPr>
            <a:r>
              <a:rPr lang="en-US" sz="2400" dirty="0"/>
              <a:t>Integration of ULFM resilience shows no overhead on raw communication performance  on ECP hardware</a:t>
            </a:r>
          </a:p>
          <a:p>
            <a:pPr marL="365125" lvl="1" indent="-174625" fontAlgn="auto">
              <a:spcAft>
                <a:spcPts val="0"/>
              </a:spcAft>
            </a:pPr>
            <a:r>
              <a:rPr lang="en-US" sz="2000" b="1" dirty="0"/>
              <a:t>Stable resilience; tested</a:t>
            </a:r>
            <a:r>
              <a:rPr lang="en-US" sz="2000" dirty="0"/>
              <a:t> deployments on ECP hardware with support for job schedulers and accelerated networks</a:t>
            </a:r>
          </a:p>
          <a:p>
            <a:pPr marL="365125" lvl="1" indent="-174625" fontAlgn="auto">
              <a:spcAft>
                <a:spcPts val="0"/>
              </a:spcAft>
            </a:pPr>
            <a:r>
              <a:rPr lang="en-US" sz="2000" dirty="0"/>
              <a:t>Support for </a:t>
            </a:r>
            <a:r>
              <a:rPr lang="en-US" sz="2000" b="1" dirty="0"/>
              <a:t>resilience with threads, non-blocking collective operations, RMA operations</a:t>
            </a:r>
          </a:p>
          <a:p>
            <a:pPr marL="189865" indent="-189865" fontAlgn="auto">
              <a:spcAft>
                <a:spcPts val="0"/>
              </a:spcAft>
            </a:pPr>
            <a:r>
              <a:rPr lang="en-US" sz="2428" dirty="0"/>
              <a:t>Recent Progress</a:t>
            </a:r>
          </a:p>
          <a:p>
            <a:pPr marL="365125" lvl="1" indent="-174625" fontAlgn="auto">
              <a:spcAft>
                <a:spcPts val="0"/>
              </a:spcAft>
            </a:pPr>
            <a:r>
              <a:rPr lang="en-US" sz="2000" b="1" dirty="0" err="1"/>
              <a:t>PMIx</a:t>
            </a:r>
            <a:r>
              <a:rPr lang="en-US" sz="2000" b="1" dirty="0"/>
              <a:t>/SCON </a:t>
            </a:r>
            <a:r>
              <a:rPr lang="en-US" sz="2000" dirty="0"/>
              <a:t>failure </a:t>
            </a:r>
            <a:r>
              <a:rPr lang="en-US" sz="2000" b="1" dirty="0"/>
              <a:t>detection</a:t>
            </a:r>
            <a:r>
              <a:rPr lang="en-US" sz="2000" dirty="0"/>
              <a:t> and </a:t>
            </a:r>
            <a:r>
              <a:rPr lang="en-US" sz="2000" b="1" dirty="0"/>
              <a:t>reliable information propagation</a:t>
            </a:r>
            <a:r>
              <a:rPr lang="en-US" sz="2000" dirty="0"/>
              <a:t> </a:t>
            </a:r>
            <a:endParaRPr lang="en-US" sz="2000" b="1" dirty="0"/>
          </a:p>
          <a:p>
            <a:pPr marL="365125" lvl="1" indent="-174625" fontAlgn="auto">
              <a:spcAft>
                <a:spcPts val="0"/>
              </a:spcAft>
            </a:pPr>
            <a:r>
              <a:rPr lang="en-US" sz="2000" b="1" dirty="0"/>
              <a:t>Asynchronous recovery: ISHRINK </a:t>
            </a:r>
            <a:r>
              <a:rPr lang="en-US" sz="2000" dirty="0"/>
              <a:t>repairs a communicator asynchronously</a:t>
            </a:r>
          </a:p>
          <a:p>
            <a:pPr marL="365125" lvl="1" indent="-174625" fontAlgn="auto">
              <a:spcAft>
                <a:spcPts val="0"/>
              </a:spcAft>
            </a:pPr>
            <a:r>
              <a:rPr lang="en-US" sz="2000" b="1" dirty="0"/>
              <a:t>Scoped error management: </a:t>
            </a:r>
            <a:r>
              <a:rPr lang="en-US" sz="2000" dirty="0"/>
              <a:t>user-controlled scope for error reporting: uniform reporting in collective operations; report for errors at any rank, etc.</a:t>
            </a:r>
            <a:endParaRPr lang="en-US" sz="2000" b="1" dirty="0"/>
          </a:p>
          <a:p>
            <a:pPr marL="189865" indent="-189865" fontAlgn="auto">
              <a:spcAft>
                <a:spcPts val="0"/>
              </a:spcAft>
            </a:pPr>
            <a:r>
              <a:rPr lang="en-US" sz="2428" dirty="0"/>
              <a:t>Impacts</a:t>
            </a:r>
          </a:p>
          <a:p>
            <a:pPr marL="365125" lvl="1" indent="-174625" fontAlgn="auto">
              <a:spcAft>
                <a:spcPts val="0"/>
              </a:spcAft>
            </a:pPr>
            <a:r>
              <a:rPr lang="en-US" sz="2000" b="1" dirty="0"/>
              <a:t>Large application community</a:t>
            </a:r>
            <a:r>
              <a:rPr lang="en-US" sz="2000" dirty="0"/>
              <a:t> using Open MPI ULFM to explore resilience in HPC</a:t>
            </a:r>
          </a:p>
          <a:p>
            <a:pPr marL="365125" lvl="1" indent="-174625" fontAlgn="auto">
              <a:spcAft>
                <a:spcPts val="0"/>
              </a:spcAft>
            </a:pPr>
            <a:r>
              <a:rPr lang="en-US" sz="2000" b="1" dirty="0"/>
              <a:t>Industry users </a:t>
            </a:r>
            <a:r>
              <a:rPr lang="en-US" sz="2000" dirty="0"/>
              <a:t>(databases, MapReduce) also use Open MPI ULFM to explore non-HPC workloads over MPI</a:t>
            </a:r>
          </a:p>
          <a:p>
            <a:pPr marL="365125" lvl="1" indent="-174625" fontAlgn="auto">
              <a:spcAft>
                <a:spcPts val="0"/>
              </a:spcAft>
            </a:pPr>
            <a:r>
              <a:rPr lang="en-US" sz="2000" b="1" dirty="0"/>
              <a:t>User documentation and education </a:t>
            </a:r>
            <a:r>
              <a:rPr lang="en-US" sz="2000" dirty="0"/>
              <a:t>helps ECP applications move forward on resilience</a:t>
            </a:r>
          </a:p>
        </p:txBody>
      </p:sp>
      <p:sp>
        <p:nvSpPr>
          <p:cNvPr id="50" name="Content Placeholder 11">
            <a:extLst>
              <a:ext uri="{FF2B5EF4-FFF2-40B4-BE49-F238E27FC236}">
                <a16:creationId xmlns:a16="http://schemas.microsoft.com/office/drawing/2014/main" id="{D3EC7D83-4070-4344-8723-65BCE96612A2}"/>
              </a:ext>
            </a:extLst>
          </p:cNvPr>
          <p:cNvSpPr txBox="1">
            <a:spLocks/>
          </p:cNvSpPr>
          <p:nvPr/>
        </p:nvSpPr>
        <p:spPr>
          <a:xfrm>
            <a:off x="20345399" y="14225401"/>
            <a:ext cx="3309696" cy="3815595"/>
          </a:xfrm>
          <a:prstGeom prst="rect">
            <a:avLst/>
          </a:prstGeom>
        </p:spPr>
        <p:txBody>
          <a:bodyPr/>
          <a:lstStyle>
            <a:lvl1pPr marL="190490" indent="-190490" algn="l" defTabSz="5821955" rtl="0" eaLnBrk="1" latinLnBrk="0" hangingPunct="1">
              <a:lnSpc>
                <a:spcPct val="100000"/>
              </a:lnSpc>
              <a:spcBef>
                <a:spcPts val="214"/>
              </a:spcBef>
              <a:buClrTx/>
              <a:buFont typeface="Arial" pitchFamily="34" charset="0"/>
              <a:buChar char="•"/>
              <a:defRPr sz="2571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65674" indent="-175184" algn="l" defTabSz="5821955" rtl="0" eaLnBrk="1" latinLnBrk="0" hangingPunct="1">
              <a:lnSpc>
                <a:spcPct val="100000"/>
              </a:lnSpc>
              <a:spcBef>
                <a:spcPts val="214"/>
              </a:spcBef>
              <a:buClrTx/>
              <a:buFont typeface="Arial" pitchFamily="34" charset="0"/>
              <a:buChar char="–"/>
              <a:defRPr sz="2143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56165" indent="-190490" algn="l" defTabSz="5821955" rtl="0" eaLnBrk="1" latinLnBrk="0" hangingPunct="1">
              <a:lnSpc>
                <a:spcPct val="100000"/>
              </a:lnSpc>
              <a:spcBef>
                <a:spcPts val="214"/>
              </a:spcBef>
              <a:buClrTx/>
              <a:buFont typeface="Arial" pitchFamily="34" charset="0"/>
              <a:buChar char="•"/>
              <a:defRPr sz="1929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671820" indent="-175184" algn="l" defTabSz="5821955" rtl="0" eaLnBrk="1" latinLnBrk="0" hangingPunct="1">
              <a:lnSpc>
                <a:spcPct val="100000"/>
              </a:lnSpc>
              <a:spcBef>
                <a:spcPts val="214"/>
              </a:spcBef>
              <a:buClrTx/>
              <a:buFont typeface="Arial" pitchFamily="34" charset="0"/>
              <a:buChar char="–"/>
              <a:defRPr sz="1929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862310" indent="-190490" algn="l" defTabSz="5821955" rtl="0" eaLnBrk="1" latinLnBrk="0" hangingPunct="1">
              <a:lnSpc>
                <a:spcPct val="100000"/>
              </a:lnSpc>
              <a:spcBef>
                <a:spcPts val="214"/>
              </a:spcBef>
              <a:buClrTx/>
              <a:buFont typeface="Arial" pitchFamily="34" charset="0"/>
              <a:buChar char="»"/>
              <a:defRPr sz="1929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6010376" indent="-1455489" algn="l" defTabSz="5821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7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921354" indent="-1455489" algn="l" defTabSz="5821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7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832331" indent="-1455489" algn="l" defTabSz="5821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7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743309" indent="-1455489" algn="l" defTabSz="5821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7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endParaRPr lang="en-US" sz="24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1D2FDDA-45B3-F04A-BE61-23F220228C00}"/>
              </a:ext>
            </a:extLst>
          </p:cNvPr>
          <p:cNvGrpSpPr/>
          <p:nvPr/>
        </p:nvGrpSpPr>
        <p:grpSpPr>
          <a:xfrm>
            <a:off x="9982200" y="20327138"/>
            <a:ext cx="5564735" cy="5196802"/>
            <a:chOff x="23674729" y="13108202"/>
            <a:chExt cx="5564735" cy="5196802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74729" y="13108202"/>
              <a:ext cx="5564735" cy="393700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24155400" y="16981565"/>
              <a:ext cx="483717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 baseline test shows the </a:t>
              </a:r>
              <a:r>
                <a:rPr lang="en-US" sz="2000" dirty="0" err="1"/>
                <a:t>Finepoints</a:t>
              </a:r>
              <a:r>
                <a:rPr lang="en-US" sz="2000" dirty="0"/>
                <a:t> library performing similarly with Qthreads and with OpenMP (2 nodes, 1 process / node , 64 threads / MPI process).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415C6837-9C4A-FB4A-B489-84BF81F0066E}"/>
              </a:ext>
            </a:extLst>
          </p:cNvPr>
          <p:cNvSpPr txBox="1"/>
          <p:nvPr/>
        </p:nvSpPr>
        <p:spPr>
          <a:xfrm>
            <a:off x="11273594" y="33699271"/>
            <a:ext cx="6172200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dirty="0"/>
              <a:t>Distribution of latency (top) and bandwidth (bottom) on </a:t>
            </a:r>
            <a:r>
              <a:rPr lang="en-US" dirty="0" err="1"/>
              <a:t>uGNI</a:t>
            </a:r>
            <a:r>
              <a:rPr lang="en-US" dirty="0"/>
              <a:t> (NERSC Cori) without fault tolerance (blue) and with fault tolerance active (orange): mean and variance are similar, demonstrating no overhead for enabling resilience.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8209C2C-49AB-3D40-869A-30CE5F043EFB}"/>
              </a:ext>
            </a:extLst>
          </p:cNvPr>
          <p:cNvGrpSpPr/>
          <p:nvPr/>
        </p:nvGrpSpPr>
        <p:grpSpPr>
          <a:xfrm>
            <a:off x="10484763" y="27352267"/>
            <a:ext cx="7600956" cy="6463010"/>
            <a:chOff x="9408417" y="27746454"/>
            <a:chExt cx="7600956" cy="6463010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1C14298B-A343-BC41-83C9-6459755E9850}"/>
                </a:ext>
              </a:extLst>
            </p:cNvPr>
            <p:cNvGrpSpPr/>
            <p:nvPr/>
          </p:nvGrpSpPr>
          <p:grpSpPr>
            <a:xfrm>
              <a:off x="9408417" y="29395727"/>
              <a:ext cx="7600956" cy="4813737"/>
              <a:chOff x="31121635" y="22280119"/>
              <a:chExt cx="7600956" cy="4813737"/>
            </a:xfrm>
          </p:grpSpPr>
          <p:pic>
            <p:nvPicPr>
              <p:cNvPr id="62" name="Picture 61">
                <a:extLst>
                  <a:ext uri="{FF2B5EF4-FFF2-40B4-BE49-F238E27FC236}">
                    <a16:creationId xmlns:a16="http://schemas.microsoft.com/office/drawing/2014/main" id="{A4B263CF-88FC-F44D-BF6F-DFDDCE9FBEF8}"/>
                  </a:ext>
                </a:extLst>
              </p:cNvPr>
              <p:cNvPicPr/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121635" y="24529785"/>
                <a:ext cx="7600949" cy="2564071"/>
              </a:xfrm>
              <a:prstGeom prst="rect">
                <a:avLst/>
              </a:prstGeom>
            </p:spPr>
          </p:pic>
          <p:pic>
            <p:nvPicPr>
              <p:cNvPr id="63" name="Picture 62">
                <a:extLst>
                  <a:ext uri="{FF2B5EF4-FFF2-40B4-BE49-F238E27FC236}">
                    <a16:creationId xmlns:a16="http://schemas.microsoft.com/office/drawing/2014/main" id="{7AAEF0E0-56B3-9341-B2CF-AEC8590D5D7A}"/>
                  </a:ext>
                </a:extLst>
              </p:cNvPr>
              <p:cNvPicPr/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121642" y="22280119"/>
                <a:ext cx="7600949" cy="2373671"/>
              </a:xfrm>
              <a:prstGeom prst="rect">
                <a:avLst/>
              </a:prstGeom>
            </p:spPr>
          </p:pic>
        </p:grpSp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B64AEEF3-1E6C-7C43-8E2A-D33F43651BD5}"/>
                </a:ext>
              </a:extLst>
            </p:cNvPr>
            <p:cNvPicPr/>
            <p:nvPr/>
          </p:nvPicPr>
          <p:blipFill>
            <a:blip r:embed="rId17"/>
            <a:stretch>
              <a:fillRect/>
            </a:stretch>
          </p:blipFill>
          <p:spPr>
            <a:xfrm>
              <a:off x="10197248" y="27746454"/>
              <a:ext cx="3594952" cy="147860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RNL 0812 new">
      <a:dk1>
        <a:sysClr val="windowText" lastClr="000000"/>
      </a:dk1>
      <a:lt1>
        <a:sysClr val="window" lastClr="FFFFFF"/>
      </a:lt1>
      <a:dk2>
        <a:srgbClr val="006C3A"/>
      </a:dk2>
      <a:lt2>
        <a:srgbClr val="FFFFFF"/>
      </a:lt2>
      <a:accent1>
        <a:srgbClr val="4F81BD"/>
      </a:accent1>
      <a:accent2>
        <a:srgbClr val="C0504D"/>
      </a:accent2>
      <a:accent3>
        <a:srgbClr val="00B274"/>
      </a:accent3>
      <a:accent4>
        <a:srgbClr val="F79646"/>
      </a:accent4>
      <a:accent5>
        <a:srgbClr val="4BACC6"/>
      </a:accent5>
      <a:accent6>
        <a:srgbClr val="8064A2"/>
      </a:accent6>
      <a:hlink>
        <a:srgbClr val="1F497D"/>
      </a:hlink>
      <a:folHlink>
        <a:srgbClr val="006C3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7AF66F0BBC41B4FA16034DE579662C1" ma:contentTypeVersion="0" ma:contentTypeDescription="Create a new document." ma:contentTypeScope="" ma:versionID="7edc96c80a20dbf6733ae014c1e78edb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AE8500D6-A21F-425E-AB5F-4A3D6C9D86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1A6618DA-75FB-43C3-8596-AE041716C80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5ACB192-C0D1-432C-8AA6-4249EB48F793}">
  <ds:schemaRefs>
    <ds:schemaRef ds:uri="http://schemas.openxmlformats.org/package/2006/metadata/core-properties"/>
    <ds:schemaRef ds:uri="http://purl.org/dc/elements/1.1/"/>
    <ds:schemaRef ds:uri="http://purl.org/dc/dcmitype/"/>
    <ds:schemaRef ds:uri="http://schemas.microsoft.com/office/2006/documentManagement/types"/>
    <ds:schemaRef ds:uri="http://purl.org/dc/terms/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20085</TotalTime>
  <Words>877</Words>
  <Application>Microsoft Macintosh PowerPoint</Application>
  <PresentationFormat>Custom</PresentationFormat>
  <Paragraphs>123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Arial Black</vt:lpstr>
      <vt:lpstr>Calibri</vt:lpstr>
      <vt:lpstr>Default Theme</vt:lpstr>
      <vt:lpstr>Interoperability for MPI-X and Beyond</vt:lpstr>
    </vt:vector>
  </TitlesOfParts>
  <Company>ORNL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Donna Jo Roy</dc:creator>
  <cp:lastModifiedBy>geoffroy vallee</cp:lastModifiedBy>
  <cp:revision>1862</cp:revision>
  <cp:lastPrinted>2014-07-14T22:43:19Z</cp:lastPrinted>
  <dcterms:created xsi:type="dcterms:W3CDTF">2008-12-10T13:33:36Z</dcterms:created>
  <dcterms:modified xsi:type="dcterms:W3CDTF">2018-12-19T21:26:27Z</dcterms:modified>
</cp:coreProperties>
</file>