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DFD078-B647-41A2-85AF-023E9EFB7001}" type="datetimeFigureOut">
              <a:rPr lang="en-US" smtClean="0"/>
              <a:t>9/24/2024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5ED9AA-608C-49F2-BE92-245E4F920D6D}" type="slidenum">
              <a:rPr lang="en-US" smtClean="0"/>
              <a:t>‹#›</a:t>
            </a:fld>
            <a:endParaRPr lang="en-US"/>
          </a:p>
        </p:txBody>
      </p:sp>
    </p:spTree>
    <p:extLst>
      <p:ext uri="{BB962C8B-B14F-4D97-AF65-F5344CB8AC3E}">
        <p14:creationId xmlns:p14="http://schemas.microsoft.com/office/powerpoint/2010/main" val="177417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815F7-1EEC-C25E-D490-C3589B4E3A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5FA1C9-575F-3EE7-D0F4-C40521AB49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14EE45-23F3-8F7C-2B71-0A3E4DAE8A76}"/>
              </a:ext>
            </a:extLst>
          </p:cNvPr>
          <p:cNvSpPr>
            <a:spLocks noGrp="1"/>
          </p:cNvSpPr>
          <p:nvPr>
            <p:ph type="dt" sz="half" idx="10"/>
          </p:nvPr>
        </p:nvSpPr>
        <p:spPr/>
        <p:txBody>
          <a:bodyPr/>
          <a:lstStyle/>
          <a:p>
            <a:fld id="{32241B02-7B0F-4739-A15C-C2AAD6C34A24}" type="datetime1">
              <a:rPr lang="en-US" smtClean="0"/>
              <a:t>9/24/2024</a:t>
            </a:fld>
            <a:endParaRPr lang="en-US"/>
          </a:p>
        </p:txBody>
      </p:sp>
      <p:sp>
        <p:nvSpPr>
          <p:cNvPr id="5" name="Footer Placeholder 4">
            <a:extLst>
              <a:ext uri="{FF2B5EF4-FFF2-40B4-BE49-F238E27FC236}">
                <a16:creationId xmlns:a16="http://schemas.microsoft.com/office/drawing/2014/main" id="{06B69FC6-69D5-AE88-06E0-55753D419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ACED78-F7C5-2540-8F97-9344AA1780B3}"/>
              </a:ext>
            </a:extLst>
          </p:cNvPr>
          <p:cNvSpPr>
            <a:spLocks noGrp="1"/>
          </p:cNvSpPr>
          <p:nvPr>
            <p:ph type="sldNum" sz="quarter" idx="12"/>
          </p:nvPr>
        </p:nvSpPr>
        <p:spPr/>
        <p:txBody>
          <a:bodyPr/>
          <a:lstStyle/>
          <a:p>
            <a:fld id="{4469CFA4-2E82-498D-B091-DDEE6A856D54}" type="slidenum">
              <a:rPr lang="en-US" smtClean="0"/>
              <a:t>‹#›</a:t>
            </a:fld>
            <a:endParaRPr lang="en-US"/>
          </a:p>
        </p:txBody>
      </p:sp>
    </p:spTree>
    <p:extLst>
      <p:ext uri="{BB962C8B-B14F-4D97-AF65-F5344CB8AC3E}">
        <p14:creationId xmlns:p14="http://schemas.microsoft.com/office/powerpoint/2010/main" val="641761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8515C-972C-E0BC-CFC6-F52A4429B3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902550-0966-768A-4435-A1C6185BE9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94A9DE-D2C3-BBE2-75FA-D32100690CD4}"/>
              </a:ext>
            </a:extLst>
          </p:cNvPr>
          <p:cNvSpPr>
            <a:spLocks noGrp="1"/>
          </p:cNvSpPr>
          <p:nvPr>
            <p:ph type="dt" sz="half" idx="10"/>
          </p:nvPr>
        </p:nvSpPr>
        <p:spPr/>
        <p:txBody>
          <a:bodyPr/>
          <a:lstStyle/>
          <a:p>
            <a:fld id="{073DE0C2-9B2E-4C7C-B2EB-AA237A3E3417}" type="datetime1">
              <a:rPr lang="en-US" smtClean="0"/>
              <a:t>9/24/2024</a:t>
            </a:fld>
            <a:endParaRPr lang="en-US"/>
          </a:p>
        </p:txBody>
      </p:sp>
      <p:sp>
        <p:nvSpPr>
          <p:cNvPr id="5" name="Footer Placeholder 4">
            <a:extLst>
              <a:ext uri="{FF2B5EF4-FFF2-40B4-BE49-F238E27FC236}">
                <a16:creationId xmlns:a16="http://schemas.microsoft.com/office/drawing/2014/main" id="{79E889E9-1B94-2721-BC78-14345CA625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2B2683-327D-C0D9-8271-2EEFD67BF146}"/>
              </a:ext>
            </a:extLst>
          </p:cNvPr>
          <p:cNvSpPr>
            <a:spLocks noGrp="1"/>
          </p:cNvSpPr>
          <p:nvPr>
            <p:ph type="sldNum" sz="quarter" idx="12"/>
          </p:nvPr>
        </p:nvSpPr>
        <p:spPr/>
        <p:txBody>
          <a:bodyPr/>
          <a:lstStyle/>
          <a:p>
            <a:fld id="{4469CFA4-2E82-498D-B091-DDEE6A856D54}" type="slidenum">
              <a:rPr lang="en-US" smtClean="0"/>
              <a:t>‹#›</a:t>
            </a:fld>
            <a:endParaRPr lang="en-US"/>
          </a:p>
        </p:txBody>
      </p:sp>
    </p:spTree>
    <p:extLst>
      <p:ext uri="{BB962C8B-B14F-4D97-AF65-F5344CB8AC3E}">
        <p14:creationId xmlns:p14="http://schemas.microsoft.com/office/powerpoint/2010/main" val="4194551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B9603F-67BA-507D-3320-36F625FC43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A4F2E9-CFAE-EF6B-1B4F-9A8D491FDE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3A704A-B58D-ADFA-692B-778E19286804}"/>
              </a:ext>
            </a:extLst>
          </p:cNvPr>
          <p:cNvSpPr>
            <a:spLocks noGrp="1"/>
          </p:cNvSpPr>
          <p:nvPr>
            <p:ph type="dt" sz="half" idx="10"/>
          </p:nvPr>
        </p:nvSpPr>
        <p:spPr/>
        <p:txBody>
          <a:bodyPr/>
          <a:lstStyle/>
          <a:p>
            <a:fld id="{23D63061-5761-4B12-9856-81BE1552A9EB}" type="datetime1">
              <a:rPr lang="en-US" smtClean="0"/>
              <a:t>9/24/2024</a:t>
            </a:fld>
            <a:endParaRPr lang="en-US"/>
          </a:p>
        </p:txBody>
      </p:sp>
      <p:sp>
        <p:nvSpPr>
          <p:cNvPr id="5" name="Footer Placeholder 4">
            <a:extLst>
              <a:ext uri="{FF2B5EF4-FFF2-40B4-BE49-F238E27FC236}">
                <a16:creationId xmlns:a16="http://schemas.microsoft.com/office/drawing/2014/main" id="{E5432CFB-D9AF-998C-3B4A-0E38EF5115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83884B-7EF7-6C5B-AE97-254935C05769}"/>
              </a:ext>
            </a:extLst>
          </p:cNvPr>
          <p:cNvSpPr>
            <a:spLocks noGrp="1"/>
          </p:cNvSpPr>
          <p:nvPr>
            <p:ph type="sldNum" sz="quarter" idx="12"/>
          </p:nvPr>
        </p:nvSpPr>
        <p:spPr/>
        <p:txBody>
          <a:bodyPr/>
          <a:lstStyle/>
          <a:p>
            <a:fld id="{4469CFA4-2E82-498D-B091-DDEE6A856D54}" type="slidenum">
              <a:rPr lang="en-US" smtClean="0"/>
              <a:t>‹#›</a:t>
            </a:fld>
            <a:endParaRPr lang="en-US"/>
          </a:p>
        </p:txBody>
      </p:sp>
    </p:spTree>
    <p:extLst>
      <p:ext uri="{BB962C8B-B14F-4D97-AF65-F5344CB8AC3E}">
        <p14:creationId xmlns:p14="http://schemas.microsoft.com/office/powerpoint/2010/main" val="563332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2AB49-96A9-5A2F-AE1C-30641C78E8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BFD161-F9F0-4547-2188-0026745FD1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87E6E6-08A7-5CEA-2491-D106C2EC3661}"/>
              </a:ext>
            </a:extLst>
          </p:cNvPr>
          <p:cNvSpPr>
            <a:spLocks noGrp="1"/>
          </p:cNvSpPr>
          <p:nvPr>
            <p:ph type="dt" sz="half" idx="10"/>
          </p:nvPr>
        </p:nvSpPr>
        <p:spPr/>
        <p:txBody>
          <a:bodyPr/>
          <a:lstStyle/>
          <a:p>
            <a:fld id="{A7556CAC-B109-433F-BF1A-8BC3F94EA2B2}" type="datetime1">
              <a:rPr lang="en-US" smtClean="0"/>
              <a:t>9/24/2024</a:t>
            </a:fld>
            <a:endParaRPr lang="en-US"/>
          </a:p>
        </p:txBody>
      </p:sp>
      <p:sp>
        <p:nvSpPr>
          <p:cNvPr id="5" name="Footer Placeholder 4">
            <a:extLst>
              <a:ext uri="{FF2B5EF4-FFF2-40B4-BE49-F238E27FC236}">
                <a16:creationId xmlns:a16="http://schemas.microsoft.com/office/drawing/2014/main" id="{6CD721F4-01AB-76E9-7F21-A51A29C89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158B4B-4DB4-C276-7B55-B06EB233786C}"/>
              </a:ext>
            </a:extLst>
          </p:cNvPr>
          <p:cNvSpPr>
            <a:spLocks noGrp="1"/>
          </p:cNvSpPr>
          <p:nvPr>
            <p:ph type="sldNum" sz="quarter" idx="12"/>
          </p:nvPr>
        </p:nvSpPr>
        <p:spPr/>
        <p:txBody>
          <a:bodyPr/>
          <a:lstStyle/>
          <a:p>
            <a:fld id="{4469CFA4-2E82-498D-B091-DDEE6A856D54}" type="slidenum">
              <a:rPr lang="en-US" smtClean="0"/>
              <a:t>‹#›</a:t>
            </a:fld>
            <a:endParaRPr lang="en-US"/>
          </a:p>
        </p:txBody>
      </p:sp>
    </p:spTree>
    <p:extLst>
      <p:ext uri="{BB962C8B-B14F-4D97-AF65-F5344CB8AC3E}">
        <p14:creationId xmlns:p14="http://schemas.microsoft.com/office/powerpoint/2010/main" val="1665361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E502A-0CD9-2361-6EAE-33FAB6EB02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F94EFF-E388-3DAD-AE82-245E048C0A4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68B44-C869-6A89-1AEE-7E6CAF675749}"/>
              </a:ext>
            </a:extLst>
          </p:cNvPr>
          <p:cNvSpPr>
            <a:spLocks noGrp="1"/>
          </p:cNvSpPr>
          <p:nvPr>
            <p:ph type="dt" sz="half" idx="10"/>
          </p:nvPr>
        </p:nvSpPr>
        <p:spPr/>
        <p:txBody>
          <a:bodyPr/>
          <a:lstStyle/>
          <a:p>
            <a:fld id="{BA31BE5C-31FE-43E4-82A4-14628FBAF664}" type="datetime1">
              <a:rPr lang="en-US" smtClean="0"/>
              <a:t>9/24/2024</a:t>
            </a:fld>
            <a:endParaRPr lang="en-US"/>
          </a:p>
        </p:txBody>
      </p:sp>
      <p:sp>
        <p:nvSpPr>
          <p:cNvPr id="5" name="Footer Placeholder 4">
            <a:extLst>
              <a:ext uri="{FF2B5EF4-FFF2-40B4-BE49-F238E27FC236}">
                <a16:creationId xmlns:a16="http://schemas.microsoft.com/office/drawing/2014/main" id="{C4076971-88D3-5554-4032-6B08F75B80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376A62-4FD3-6E20-7D3A-3F1B9D76A71A}"/>
              </a:ext>
            </a:extLst>
          </p:cNvPr>
          <p:cNvSpPr>
            <a:spLocks noGrp="1"/>
          </p:cNvSpPr>
          <p:nvPr>
            <p:ph type="sldNum" sz="quarter" idx="12"/>
          </p:nvPr>
        </p:nvSpPr>
        <p:spPr/>
        <p:txBody>
          <a:bodyPr/>
          <a:lstStyle/>
          <a:p>
            <a:fld id="{4469CFA4-2E82-498D-B091-DDEE6A856D54}" type="slidenum">
              <a:rPr lang="en-US" smtClean="0"/>
              <a:t>‹#›</a:t>
            </a:fld>
            <a:endParaRPr lang="en-US"/>
          </a:p>
        </p:txBody>
      </p:sp>
    </p:spTree>
    <p:extLst>
      <p:ext uri="{BB962C8B-B14F-4D97-AF65-F5344CB8AC3E}">
        <p14:creationId xmlns:p14="http://schemas.microsoft.com/office/powerpoint/2010/main" val="2887717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24483-D60C-C9F0-676C-21E8AC4F20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0953CD-088C-7031-D1D8-BF4B68F8DA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F3ED25-90E3-5EFD-07DF-2A18ABA3FE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5AF48C-F8D3-11F5-50AA-FC6597323D8D}"/>
              </a:ext>
            </a:extLst>
          </p:cNvPr>
          <p:cNvSpPr>
            <a:spLocks noGrp="1"/>
          </p:cNvSpPr>
          <p:nvPr>
            <p:ph type="dt" sz="half" idx="10"/>
          </p:nvPr>
        </p:nvSpPr>
        <p:spPr/>
        <p:txBody>
          <a:bodyPr/>
          <a:lstStyle/>
          <a:p>
            <a:fld id="{B7CA8B05-2A1E-4288-95BA-D3272D4C20B8}" type="datetime1">
              <a:rPr lang="en-US" smtClean="0"/>
              <a:t>9/24/2024</a:t>
            </a:fld>
            <a:endParaRPr lang="en-US"/>
          </a:p>
        </p:txBody>
      </p:sp>
      <p:sp>
        <p:nvSpPr>
          <p:cNvPr id="6" name="Footer Placeholder 5">
            <a:extLst>
              <a:ext uri="{FF2B5EF4-FFF2-40B4-BE49-F238E27FC236}">
                <a16:creationId xmlns:a16="http://schemas.microsoft.com/office/drawing/2014/main" id="{17C54721-EAF3-92DC-5DD1-CC69A732B1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AC9952-E51F-C1A8-035D-E2A76108648E}"/>
              </a:ext>
            </a:extLst>
          </p:cNvPr>
          <p:cNvSpPr>
            <a:spLocks noGrp="1"/>
          </p:cNvSpPr>
          <p:nvPr>
            <p:ph type="sldNum" sz="quarter" idx="12"/>
          </p:nvPr>
        </p:nvSpPr>
        <p:spPr/>
        <p:txBody>
          <a:bodyPr/>
          <a:lstStyle/>
          <a:p>
            <a:fld id="{4469CFA4-2E82-498D-B091-DDEE6A856D54}" type="slidenum">
              <a:rPr lang="en-US" smtClean="0"/>
              <a:t>‹#›</a:t>
            </a:fld>
            <a:endParaRPr lang="en-US"/>
          </a:p>
        </p:txBody>
      </p:sp>
    </p:spTree>
    <p:extLst>
      <p:ext uri="{BB962C8B-B14F-4D97-AF65-F5344CB8AC3E}">
        <p14:creationId xmlns:p14="http://schemas.microsoft.com/office/powerpoint/2010/main" val="3972226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15AAD-C87A-8BD9-7EB5-25291287FF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309750-DE50-DB13-1DD6-BB6C49BB35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1669FF-B104-5251-20D3-179B0B120D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515637-0E98-DAA8-BEC8-008B6A8323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2A6590-1EE3-95EF-295F-ED804F5270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B75C88-A9D1-4C73-6433-9C38394427EE}"/>
              </a:ext>
            </a:extLst>
          </p:cNvPr>
          <p:cNvSpPr>
            <a:spLocks noGrp="1"/>
          </p:cNvSpPr>
          <p:nvPr>
            <p:ph type="dt" sz="half" idx="10"/>
          </p:nvPr>
        </p:nvSpPr>
        <p:spPr/>
        <p:txBody>
          <a:bodyPr/>
          <a:lstStyle/>
          <a:p>
            <a:fld id="{905126A6-7656-4E1B-8931-0A79CB1731B6}" type="datetime1">
              <a:rPr lang="en-US" smtClean="0"/>
              <a:t>9/24/2024</a:t>
            </a:fld>
            <a:endParaRPr lang="en-US"/>
          </a:p>
        </p:txBody>
      </p:sp>
      <p:sp>
        <p:nvSpPr>
          <p:cNvPr id="8" name="Footer Placeholder 7">
            <a:extLst>
              <a:ext uri="{FF2B5EF4-FFF2-40B4-BE49-F238E27FC236}">
                <a16:creationId xmlns:a16="http://schemas.microsoft.com/office/drawing/2014/main" id="{368D4619-82AA-5FB1-A427-AF4BA30F5B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C85A67-D43F-800C-F24E-931634F4CA10}"/>
              </a:ext>
            </a:extLst>
          </p:cNvPr>
          <p:cNvSpPr>
            <a:spLocks noGrp="1"/>
          </p:cNvSpPr>
          <p:nvPr>
            <p:ph type="sldNum" sz="quarter" idx="12"/>
          </p:nvPr>
        </p:nvSpPr>
        <p:spPr/>
        <p:txBody>
          <a:bodyPr/>
          <a:lstStyle/>
          <a:p>
            <a:fld id="{4469CFA4-2E82-498D-B091-DDEE6A856D54}" type="slidenum">
              <a:rPr lang="en-US" smtClean="0"/>
              <a:t>‹#›</a:t>
            </a:fld>
            <a:endParaRPr lang="en-US"/>
          </a:p>
        </p:txBody>
      </p:sp>
    </p:spTree>
    <p:extLst>
      <p:ext uri="{BB962C8B-B14F-4D97-AF65-F5344CB8AC3E}">
        <p14:creationId xmlns:p14="http://schemas.microsoft.com/office/powerpoint/2010/main" val="1800810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3A629-7E3A-3812-DC4B-1187006546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4CC2E4-252B-6ACE-FDE6-44BD3D40602D}"/>
              </a:ext>
            </a:extLst>
          </p:cNvPr>
          <p:cNvSpPr>
            <a:spLocks noGrp="1"/>
          </p:cNvSpPr>
          <p:nvPr>
            <p:ph type="dt" sz="half" idx="10"/>
          </p:nvPr>
        </p:nvSpPr>
        <p:spPr/>
        <p:txBody>
          <a:bodyPr/>
          <a:lstStyle/>
          <a:p>
            <a:fld id="{DDC211A7-04D9-490B-88F4-9C89AD27AFAF}" type="datetime1">
              <a:rPr lang="en-US" smtClean="0"/>
              <a:t>9/24/2024</a:t>
            </a:fld>
            <a:endParaRPr lang="en-US"/>
          </a:p>
        </p:txBody>
      </p:sp>
      <p:sp>
        <p:nvSpPr>
          <p:cNvPr id="4" name="Footer Placeholder 3">
            <a:extLst>
              <a:ext uri="{FF2B5EF4-FFF2-40B4-BE49-F238E27FC236}">
                <a16:creationId xmlns:a16="http://schemas.microsoft.com/office/drawing/2014/main" id="{DB4C23E9-AB8A-795A-79EB-B268E88946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8CF713-1188-DA3C-5D2A-52A0ECB29980}"/>
              </a:ext>
            </a:extLst>
          </p:cNvPr>
          <p:cNvSpPr>
            <a:spLocks noGrp="1"/>
          </p:cNvSpPr>
          <p:nvPr>
            <p:ph type="sldNum" sz="quarter" idx="12"/>
          </p:nvPr>
        </p:nvSpPr>
        <p:spPr/>
        <p:txBody>
          <a:bodyPr/>
          <a:lstStyle/>
          <a:p>
            <a:fld id="{4469CFA4-2E82-498D-B091-DDEE6A856D54}" type="slidenum">
              <a:rPr lang="en-US" smtClean="0"/>
              <a:t>‹#›</a:t>
            </a:fld>
            <a:endParaRPr lang="en-US"/>
          </a:p>
        </p:txBody>
      </p:sp>
    </p:spTree>
    <p:extLst>
      <p:ext uri="{BB962C8B-B14F-4D97-AF65-F5344CB8AC3E}">
        <p14:creationId xmlns:p14="http://schemas.microsoft.com/office/powerpoint/2010/main" val="2772333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119DF-B95C-A4E7-7E88-20B390B4E780}"/>
              </a:ext>
            </a:extLst>
          </p:cNvPr>
          <p:cNvSpPr>
            <a:spLocks noGrp="1"/>
          </p:cNvSpPr>
          <p:nvPr>
            <p:ph type="dt" sz="half" idx="10"/>
          </p:nvPr>
        </p:nvSpPr>
        <p:spPr/>
        <p:txBody>
          <a:bodyPr/>
          <a:lstStyle/>
          <a:p>
            <a:fld id="{73675246-E81F-4775-BE10-BCA581574117}" type="datetime1">
              <a:rPr lang="en-US" smtClean="0"/>
              <a:t>9/24/2024</a:t>
            </a:fld>
            <a:endParaRPr lang="en-US"/>
          </a:p>
        </p:txBody>
      </p:sp>
      <p:sp>
        <p:nvSpPr>
          <p:cNvPr id="3" name="Footer Placeholder 2">
            <a:extLst>
              <a:ext uri="{FF2B5EF4-FFF2-40B4-BE49-F238E27FC236}">
                <a16:creationId xmlns:a16="http://schemas.microsoft.com/office/drawing/2014/main" id="{9F57EC2D-CCC8-C710-FD19-212D867676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4DCCEE-F12F-F084-6859-E2ECC8ABE963}"/>
              </a:ext>
            </a:extLst>
          </p:cNvPr>
          <p:cNvSpPr>
            <a:spLocks noGrp="1"/>
          </p:cNvSpPr>
          <p:nvPr>
            <p:ph type="sldNum" sz="quarter" idx="12"/>
          </p:nvPr>
        </p:nvSpPr>
        <p:spPr/>
        <p:txBody>
          <a:bodyPr/>
          <a:lstStyle/>
          <a:p>
            <a:fld id="{4469CFA4-2E82-498D-B091-DDEE6A856D54}" type="slidenum">
              <a:rPr lang="en-US" smtClean="0"/>
              <a:t>‹#›</a:t>
            </a:fld>
            <a:endParaRPr lang="en-US"/>
          </a:p>
        </p:txBody>
      </p:sp>
    </p:spTree>
    <p:extLst>
      <p:ext uri="{BB962C8B-B14F-4D97-AF65-F5344CB8AC3E}">
        <p14:creationId xmlns:p14="http://schemas.microsoft.com/office/powerpoint/2010/main" val="2994132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A9F85-FF45-2750-1F83-D4ED2CB83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651791-48C3-7E8B-C496-D3387384BC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5C01A7-F164-63F8-156C-765A2B08FE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493761-9954-A1D5-6C1D-A2BC8CADCEC7}"/>
              </a:ext>
            </a:extLst>
          </p:cNvPr>
          <p:cNvSpPr>
            <a:spLocks noGrp="1"/>
          </p:cNvSpPr>
          <p:nvPr>
            <p:ph type="dt" sz="half" idx="10"/>
          </p:nvPr>
        </p:nvSpPr>
        <p:spPr/>
        <p:txBody>
          <a:bodyPr/>
          <a:lstStyle/>
          <a:p>
            <a:fld id="{3BB249CD-1A5D-47C3-9B46-8E06B1967718}" type="datetime1">
              <a:rPr lang="en-US" smtClean="0"/>
              <a:t>9/24/2024</a:t>
            </a:fld>
            <a:endParaRPr lang="en-US"/>
          </a:p>
        </p:txBody>
      </p:sp>
      <p:sp>
        <p:nvSpPr>
          <p:cNvPr id="6" name="Footer Placeholder 5">
            <a:extLst>
              <a:ext uri="{FF2B5EF4-FFF2-40B4-BE49-F238E27FC236}">
                <a16:creationId xmlns:a16="http://schemas.microsoft.com/office/drawing/2014/main" id="{F3B8B6B4-77B4-F0CA-252A-AB71D30DEC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D3CC90-0F5E-3542-A081-52E053F4B43D}"/>
              </a:ext>
            </a:extLst>
          </p:cNvPr>
          <p:cNvSpPr>
            <a:spLocks noGrp="1"/>
          </p:cNvSpPr>
          <p:nvPr>
            <p:ph type="sldNum" sz="quarter" idx="12"/>
          </p:nvPr>
        </p:nvSpPr>
        <p:spPr/>
        <p:txBody>
          <a:bodyPr/>
          <a:lstStyle/>
          <a:p>
            <a:fld id="{4469CFA4-2E82-498D-B091-DDEE6A856D54}" type="slidenum">
              <a:rPr lang="en-US" smtClean="0"/>
              <a:t>‹#›</a:t>
            </a:fld>
            <a:endParaRPr lang="en-US"/>
          </a:p>
        </p:txBody>
      </p:sp>
    </p:spTree>
    <p:extLst>
      <p:ext uri="{BB962C8B-B14F-4D97-AF65-F5344CB8AC3E}">
        <p14:creationId xmlns:p14="http://schemas.microsoft.com/office/powerpoint/2010/main" val="2777263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B85C4-EE24-D6F9-A03D-25DF6AAE2B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565A53-55D9-F2C0-70D3-AA31FB26F3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F86CEB-E1D9-B7F3-4A54-619B45545E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3D264B-208F-E67F-F60A-F275542E0263}"/>
              </a:ext>
            </a:extLst>
          </p:cNvPr>
          <p:cNvSpPr>
            <a:spLocks noGrp="1"/>
          </p:cNvSpPr>
          <p:nvPr>
            <p:ph type="dt" sz="half" idx="10"/>
          </p:nvPr>
        </p:nvSpPr>
        <p:spPr/>
        <p:txBody>
          <a:bodyPr/>
          <a:lstStyle/>
          <a:p>
            <a:fld id="{A58D45FF-8766-48A5-9DE2-F39AFD037266}" type="datetime1">
              <a:rPr lang="en-US" smtClean="0"/>
              <a:t>9/24/2024</a:t>
            </a:fld>
            <a:endParaRPr lang="en-US"/>
          </a:p>
        </p:txBody>
      </p:sp>
      <p:sp>
        <p:nvSpPr>
          <p:cNvPr id="6" name="Footer Placeholder 5">
            <a:extLst>
              <a:ext uri="{FF2B5EF4-FFF2-40B4-BE49-F238E27FC236}">
                <a16:creationId xmlns:a16="http://schemas.microsoft.com/office/drawing/2014/main" id="{18E45D87-03E9-D7F9-9173-BBF3305DDA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320E9B-9D0F-746E-2752-8AC3EF265692}"/>
              </a:ext>
            </a:extLst>
          </p:cNvPr>
          <p:cNvSpPr>
            <a:spLocks noGrp="1"/>
          </p:cNvSpPr>
          <p:nvPr>
            <p:ph type="sldNum" sz="quarter" idx="12"/>
          </p:nvPr>
        </p:nvSpPr>
        <p:spPr/>
        <p:txBody>
          <a:bodyPr/>
          <a:lstStyle/>
          <a:p>
            <a:fld id="{4469CFA4-2E82-498D-B091-DDEE6A856D54}" type="slidenum">
              <a:rPr lang="en-US" smtClean="0"/>
              <a:t>‹#›</a:t>
            </a:fld>
            <a:endParaRPr lang="en-US"/>
          </a:p>
        </p:txBody>
      </p:sp>
    </p:spTree>
    <p:extLst>
      <p:ext uri="{BB962C8B-B14F-4D97-AF65-F5344CB8AC3E}">
        <p14:creationId xmlns:p14="http://schemas.microsoft.com/office/powerpoint/2010/main" val="1853540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E98A7D-7845-C8DD-3089-78832B21EB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49E006-86A0-B7F7-CD4C-D29360515A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1E63AF-0C07-BD0C-C3D0-FD8A74B22B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E6ECF2E-D2D9-42DD-86FD-A33DF2388A08}" type="datetime1">
              <a:rPr lang="en-US" smtClean="0"/>
              <a:t>9/24/2024</a:t>
            </a:fld>
            <a:endParaRPr lang="en-US"/>
          </a:p>
        </p:txBody>
      </p:sp>
      <p:sp>
        <p:nvSpPr>
          <p:cNvPr id="5" name="Footer Placeholder 4">
            <a:extLst>
              <a:ext uri="{FF2B5EF4-FFF2-40B4-BE49-F238E27FC236}">
                <a16:creationId xmlns:a16="http://schemas.microsoft.com/office/drawing/2014/main" id="{0886703E-1377-9A27-8E06-93F1AA2D1F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937588F-A61A-30E5-AB0B-02C025FC7A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469CFA4-2E82-498D-B091-DDEE6A856D54}" type="slidenum">
              <a:rPr lang="en-US" smtClean="0"/>
              <a:t>‹#›</a:t>
            </a:fld>
            <a:endParaRPr lang="en-US"/>
          </a:p>
        </p:txBody>
      </p:sp>
    </p:spTree>
    <p:extLst>
      <p:ext uri="{BB962C8B-B14F-4D97-AF65-F5344CB8AC3E}">
        <p14:creationId xmlns:p14="http://schemas.microsoft.com/office/powerpoint/2010/main" val="1085170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and white logo&#10;&#10;Description automatically generated">
            <a:extLst>
              <a:ext uri="{FF2B5EF4-FFF2-40B4-BE49-F238E27FC236}">
                <a16:creationId xmlns:a16="http://schemas.microsoft.com/office/drawing/2014/main" id="{8FDD9692-A2B6-B053-BB90-5EB6FD0CD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2375" y="487337"/>
            <a:ext cx="4667250" cy="666750"/>
          </a:xfrm>
          <a:prstGeom prst="rect">
            <a:avLst/>
          </a:prstGeom>
        </p:spPr>
      </p:pic>
      <p:sp>
        <p:nvSpPr>
          <p:cNvPr id="6" name="TextBox 5">
            <a:extLst>
              <a:ext uri="{FF2B5EF4-FFF2-40B4-BE49-F238E27FC236}">
                <a16:creationId xmlns:a16="http://schemas.microsoft.com/office/drawing/2014/main" id="{33BEB759-B028-93DF-48EA-A74D75DF7A5B}"/>
              </a:ext>
            </a:extLst>
          </p:cNvPr>
          <p:cNvSpPr txBox="1"/>
          <p:nvPr/>
        </p:nvSpPr>
        <p:spPr>
          <a:xfrm>
            <a:off x="1966210" y="2459504"/>
            <a:ext cx="8259580" cy="1938992"/>
          </a:xfrm>
          <a:prstGeom prst="rect">
            <a:avLst/>
          </a:prstGeom>
          <a:noFill/>
        </p:spPr>
        <p:txBody>
          <a:bodyPr wrap="square" rtlCol="0" anchor="ctr">
            <a:spAutoFit/>
          </a:bodyPr>
          <a:lstStyle/>
          <a:p>
            <a:r>
              <a:rPr lang="en-US" sz="2400" dirty="0">
                <a:latin typeface="Arial Black" panose="020B0A04020102020204" pitchFamily="34" charset="0"/>
              </a:rPr>
              <a:t>NAME : OM RAMESHBHAI GAJJAR</a:t>
            </a:r>
          </a:p>
          <a:p>
            <a:r>
              <a:rPr lang="en-US" sz="2400" dirty="0">
                <a:latin typeface="Arial Black" panose="020B0A04020102020204" pitchFamily="34" charset="0"/>
              </a:rPr>
              <a:t>COURSE NAME : MERN STTACK DEVELOPER</a:t>
            </a:r>
          </a:p>
          <a:p>
            <a:r>
              <a:rPr lang="en-US" sz="2400" dirty="0">
                <a:latin typeface="Arial Black" panose="020B0A04020102020204" pitchFamily="34" charset="0"/>
              </a:rPr>
              <a:t>JOINING DATE : 12/09/2024</a:t>
            </a:r>
          </a:p>
          <a:p>
            <a:r>
              <a:rPr lang="en-US" sz="2400" dirty="0">
                <a:latin typeface="Arial Black" panose="020B0A04020102020204" pitchFamily="34" charset="0"/>
              </a:rPr>
              <a:t>CLASS TIMINGS : 08:00 TO 10:00 AM </a:t>
            </a:r>
          </a:p>
          <a:p>
            <a:r>
              <a:rPr lang="en-US" sz="2400" dirty="0">
                <a:latin typeface="Arial Black" panose="020B0A04020102020204" pitchFamily="34" charset="0"/>
              </a:rPr>
              <a:t>CLASS DAY : TUESDAY, THURSDAY, SATURDAY</a:t>
            </a:r>
          </a:p>
        </p:txBody>
      </p:sp>
    </p:spTree>
    <p:extLst>
      <p:ext uri="{BB962C8B-B14F-4D97-AF65-F5344CB8AC3E}">
        <p14:creationId xmlns:p14="http://schemas.microsoft.com/office/powerpoint/2010/main" val="655642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7DDCDC-B34C-9B65-8454-B1AE79FCC5AE}"/>
              </a:ext>
            </a:extLst>
          </p:cNvPr>
          <p:cNvSpPr txBox="1"/>
          <p:nvPr/>
        </p:nvSpPr>
        <p:spPr>
          <a:xfrm>
            <a:off x="227351" y="179005"/>
            <a:ext cx="11737298" cy="461665"/>
          </a:xfrm>
          <a:prstGeom prst="rect">
            <a:avLst/>
          </a:prstGeom>
          <a:noFill/>
        </p:spPr>
        <p:txBody>
          <a:bodyPr wrap="square">
            <a:spAutoFit/>
          </a:bodyPr>
          <a:lstStyle/>
          <a:p>
            <a:r>
              <a:rPr lang="en-US" sz="2400" b="0" i="0" u="none" strike="noStrike" baseline="0" dirty="0">
                <a:solidFill>
                  <a:srgbClr val="000000"/>
                </a:solidFill>
                <a:latin typeface="Arial Black" panose="020B0A04020102020204" pitchFamily="34" charset="0"/>
              </a:rPr>
              <a:t>5(2). CREATE A FLOWCHART TO MAKE ADDITION OF TWO NUMBERS </a:t>
            </a:r>
            <a:endParaRPr lang="en-US" sz="2400" dirty="0"/>
          </a:p>
        </p:txBody>
      </p:sp>
      <p:pic>
        <p:nvPicPr>
          <p:cNvPr id="7" name="Picture 6" descr="A diagram of a function&#10;&#10;Description automatically generated">
            <a:extLst>
              <a:ext uri="{FF2B5EF4-FFF2-40B4-BE49-F238E27FC236}">
                <a16:creationId xmlns:a16="http://schemas.microsoft.com/office/drawing/2014/main" id="{7348904B-FD9D-69A1-32B8-0CDAA9492B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4937" y="776287"/>
            <a:ext cx="1762125" cy="5305425"/>
          </a:xfrm>
          <a:prstGeom prst="rect">
            <a:avLst/>
          </a:prstGeom>
        </p:spPr>
      </p:pic>
      <p:sp>
        <p:nvSpPr>
          <p:cNvPr id="2" name="Slide Number Placeholder 1">
            <a:extLst>
              <a:ext uri="{FF2B5EF4-FFF2-40B4-BE49-F238E27FC236}">
                <a16:creationId xmlns:a16="http://schemas.microsoft.com/office/drawing/2014/main" id="{0F372762-A9E2-C4CB-EDF8-3DC4D5B3D344}"/>
              </a:ext>
            </a:extLst>
          </p:cNvPr>
          <p:cNvSpPr>
            <a:spLocks noGrp="1"/>
          </p:cNvSpPr>
          <p:nvPr>
            <p:ph type="sldNum" sz="quarter" idx="12"/>
          </p:nvPr>
        </p:nvSpPr>
        <p:spPr/>
        <p:txBody>
          <a:bodyPr/>
          <a:lstStyle/>
          <a:p>
            <a:fld id="{4469CFA4-2E82-498D-B091-DDEE6A856D54}" type="slidenum">
              <a:rPr lang="en-US" smtClean="0"/>
              <a:t>10</a:t>
            </a:fld>
            <a:endParaRPr lang="en-US"/>
          </a:p>
        </p:txBody>
      </p:sp>
    </p:spTree>
    <p:extLst>
      <p:ext uri="{BB962C8B-B14F-4D97-AF65-F5344CB8AC3E}">
        <p14:creationId xmlns:p14="http://schemas.microsoft.com/office/powerpoint/2010/main" val="178623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16D605A-27B0-A471-04DC-1BBFAAD38898}"/>
              </a:ext>
            </a:extLst>
          </p:cNvPr>
          <p:cNvSpPr txBox="1"/>
          <p:nvPr/>
        </p:nvSpPr>
        <p:spPr>
          <a:xfrm>
            <a:off x="2942758" y="253956"/>
            <a:ext cx="6306484" cy="461665"/>
          </a:xfrm>
          <a:prstGeom prst="rect">
            <a:avLst/>
          </a:prstGeom>
          <a:noFill/>
        </p:spPr>
        <p:txBody>
          <a:bodyPr wrap="square">
            <a:spAutoFit/>
          </a:bodyPr>
          <a:lstStyle/>
          <a:p>
            <a:pPr algn="ctr"/>
            <a:r>
              <a:rPr lang="en-US" sz="2400" b="0" i="0" u="none" strike="noStrike" baseline="0" dirty="0">
                <a:latin typeface="Arial Black" panose="020B0A04020102020204" pitchFamily="34" charset="0"/>
              </a:rPr>
              <a:t>6(1). WHAT IS USE CASE DIAGRAM? </a:t>
            </a:r>
          </a:p>
        </p:txBody>
      </p:sp>
      <p:sp>
        <p:nvSpPr>
          <p:cNvPr id="9" name="TextBox 8">
            <a:extLst>
              <a:ext uri="{FF2B5EF4-FFF2-40B4-BE49-F238E27FC236}">
                <a16:creationId xmlns:a16="http://schemas.microsoft.com/office/drawing/2014/main" id="{1CF8C46B-397A-4B2B-9329-31DB16C00161}"/>
              </a:ext>
            </a:extLst>
          </p:cNvPr>
          <p:cNvSpPr txBox="1"/>
          <p:nvPr/>
        </p:nvSpPr>
        <p:spPr>
          <a:xfrm>
            <a:off x="414728" y="766732"/>
            <a:ext cx="11362543" cy="5324535"/>
          </a:xfrm>
          <a:prstGeom prst="rect">
            <a:avLst/>
          </a:prstGeom>
          <a:noFill/>
        </p:spPr>
        <p:txBody>
          <a:bodyPr wrap="square">
            <a:spAutoFit/>
          </a:bodyPr>
          <a:lstStyle/>
          <a:p>
            <a:r>
              <a:rPr lang="en-US" sz="2000" dirty="0">
                <a:latin typeface="Arial" panose="020B0604020202020204" pitchFamily="34" charset="0"/>
                <a:cs typeface="Arial" panose="020B0604020202020204" pitchFamily="34" charset="0"/>
              </a:rPr>
              <a:t>A </a:t>
            </a:r>
            <a:r>
              <a:rPr lang="en-US" sz="2000" b="1" dirty="0">
                <a:latin typeface="Arial" panose="020B0604020202020204" pitchFamily="34" charset="0"/>
                <a:cs typeface="Arial" panose="020B0604020202020204" pitchFamily="34" charset="0"/>
              </a:rPr>
              <a:t>use case diagram</a:t>
            </a:r>
            <a:r>
              <a:rPr lang="en-US" sz="2000" dirty="0">
                <a:latin typeface="Arial" panose="020B0604020202020204" pitchFamily="34" charset="0"/>
                <a:cs typeface="Arial" panose="020B0604020202020204" pitchFamily="34" charset="0"/>
              </a:rPr>
              <a:t> is a simple way to show how people (called actors) interact with a system. Think of it like a map that shows what different users can do with a system, like an app or a website.</a:t>
            </a:r>
          </a:p>
          <a:p>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Key Points:</a:t>
            </a:r>
          </a:p>
          <a:p>
            <a:pPr>
              <a:buFont typeface="Arial" panose="020B0604020202020204" pitchFamily="34" charset="0"/>
              <a:buChar char="•"/>
            </a:pPr>
            <a:r>
              <a:rPr lang="en-US" sz="2000" b="1" dirty="0">
                <a:latin typeface="Arial" panose="020B0604020202020204" pitchFamily="34" charset="0"/>
                <a:cs typeface="Arial" panose="020B0604020202020204" pitchFamily="34" charset="0"/>
              </a:rPr>
              <a:t>Actors</a:t>
            </a:r>
            <a:r>
              <a:rPr lang="en-US" sz="2000" dirty="0">
                <a:latin typeface="Arial" panose="020B0604020202020204" pitchFamily="34" charset="0"/>
                <a:cs typeface="Arial" panose="020B0604020202020204" pitchFamily="34" charset="0"/>
              </a:rPr>
              <a:t>: These are the users or other systems that use the main system. For example, a "Customer" or an "Admin."</a:t>
            </a:r>
          </a:p>
          <a:p>
            <a:pPr>
              <a:buFont typeface="Arial" panose="020B0604020202020204" pitchFamily="34" charset="0"/>
              <a:buChar char="•"/>
            </a:pPr>
            <a:r>
              <a:rPr lang="en-US" sz="2000" b="1" dirty="0">
                <a:latin typeface="Arial" panose="020B0604020202020204" pitchFamily="34" charset="0"/>
                <a:cs typeface="Arial" panose="020B0604020202020204" pitchFamily="34" charset="0"/>
              </a:rPr>
              <a:t>Use Cases</a:t>
            </a:r>
            <a:r>
              <a:rPr lang="en-US" sz="2000" dirty="0">
                <a:latin typeface="Arial" panose="020B0604020202020204" pitchFamily="34" charset="0"/>
                <a:cs typeface="Arial" panose="020B0604020202020204" pitchFamily="34" charset="0"/>
              </a:rPr>
              <a:t>: These are the actions or tasks that the actors can perform. For example, "Place Order" or "Update Profile."</a:t>
            </a:r>
          </a:p>
          <a:p>
            <a:pPr>
              <a:buFont typeface="Arial" panose="020B0604020202020204" pitchFamily="34" charset="0"/>
              <a:buChar char="•"/>
            </a:pPr>
            <a:r>
              <a:rPr lang="en-US" sz="2000" b="1" dirty="0">
                <a:latin typeface="Arial" panose="020B0604020202020204" pitchFamily="34" charset="0"/>
                <a:cs typeface="Arial" panose="020B0604020202020204" pitchFamily="34" charset="0"/>
              </a:rPr>
              <a:t>System Boundary</a:t>
            </a:r>
            <a:r>
              <a:rPr lang="en-US" sz="2000" dirty="0">
                <a:latin typeface="Arial" panose="020B0604020202020204" pitchFamily="34" charset="0"/>
                <a:cs typeface="Arial" panose="020B0604020202020204" pitchFamily="34" charset="0"/>
              </a:rPr>
              <a:t>: This is just a box that shows what’s inside the system and what’s outside.</a:t>
            </a:r>
          </a:p>
          <a:p>
            <a:r>
              <a:rPr lang="en-US" sz="2000" b="1" dirty="0">
                <a:latin typeface="Arial" panose="020B0604020202020204" pitchFamily="34" charset="0"/>
                <a:cs typeface="Arial" panose="020B0604020202020204" pitchFamily="34" charset="0"/>
              </a:rPr>
              <a:t>Purpose:</a:t>
            </a:r>
          </a:p>
          <a:p>
            <a:r>
              <a:rPr lang="en-US" sz="2000" dirty="0">
                <a:latin typeface="Arial" panose="020B0604020202020204" pitchFamily="34" charset="0"/>
                <a:cs typeface="Arial" panose="020B0604020202020204" pitchFamily="34" charset="0"/>
              </a:rPr>
              <a:t>Use case diagrams help everyone understand what the system can do and how users will interact with it. They're useful for planning and making sure the right features are included.</a:t>
            </a:r>
          </a:p>
          <a:p>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Example:</a:t>
            </a:r>
          </a:p>
          <a:p>
            <a:r>
              <a:rPr lang="en-US" sz="2000" dirty="0">
                <a:latin typeface="Arial" panose="020B0604020202020204" pitchFamily="34" charset="0"/>
                <a:cs typeface="Arial" panose="020B0604020202020204" pitchFamily="34" charset="0"/>
              </a:rPr>
              <a:t>Imagine an online shopping site. A use case diagram would show actions like "Browse Products," "Add to Cart," and "Checkout," with lines connecting these actions to the actors like "Customer."</a:t>
            </a:r>
          </a:p>
        </p:txBody>
      </p:sp>
      <p:sp>
        <p:nvSpPr>
          <p:cNvPr id="2" name="Slide Number Placeholder 1">
            <a:extLst>
              <a:ext uri="{FF2B5EF4-FFF2-40B4-BE49-F238E27FC236}">
                <a16:creationId xmlns:a16="http://schemas.microsoft.com/office/drawing/2014/main" id="{AE83E078-43FD-62E0-F87A-276547C7E783}"/>
              </a:ext>
            </a:extLst>
          </p:cNvPr>
          <p:cNvSpPr>
            <a:spLocks noGrp="1"/>
          </p:cNvSpPr>
          <p:nvPr>
            <p:ph type="sldNum" sz="quarter" idx="12"/>
          </p:nvPr>
        </p:nvSpPr>
        <p:spPr/>
        <p:txBody>
          <a:bodyPr/>
          <a:lstStyle/>
          <a:p>
            <a:fld id="{4469CFA4-2E82-498D-B091-DDEE6A856D54}" type="slidenum">
              <a:rPr lang="en-US" smtClean="0"/>
              <a:t>11</a:t>
            </a:fld>
            <a:endParaRPr lang="en-US"/>
          </a:p>
        </p:txBody>
      </p:sp>
    </p:spTree>
    <p:extLst>
      <p:ext uri="{BB962C8B-B14F-4D97-AF65-F5344CB8AC3E}">
        <p14:creationId xmlns:p14="http://schemas.microsoft.com/office/powerpoint/2010/main" val="749539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E4B4EA5-1005-E95C-6D7F-C408D6440BF2}"/>
              </a:ext>
            </a:extLst>
          </p:cNvPr>
          <p:cNvSpPr txBox="1"/>
          <p:nvPr/>
        </p:nvSpPr>
        <p:spPr>
          <a:xfrm>
            <a:off x="1206708" y="347484"/>
            <a:ext cx="9778584" cy="461665"/>
          </a:xfrm>
          <a:prstGeom prst="rect">
            <a:avLst/>
          </a:prstGeom>
          <a:noFill/>
        </p:spPr>
        <p:txBody>
          <a:bodyPr wrap="square">
            <a:spAutoFit/>
          </a:bodyPr>
          <a:lstStyle/>
          <a:p>
            <a:r>
              <a:rPr lang="en-US" sz="2400" b="0" i="0" u="none" strike="noStrike" baseline="0" dirty="0">
                <a:latin typeface="Arial Black" panose="020B0A04020102020204" pitchFamily="34" charset="0"/>
              </a:rPr>
              <a:t>6(2). CREATE A USE-CASE ON BILL PAYMENT ON PAYTM.</a:t>
            </a:r>
            <a:endParaRPr lang="en-US" sz="2400" dirty="0">
              <a:latin typeface="Arial Black" panose="020B0A04020102020204" pitchFamily="34" charset="0"/>
            </a:endParaRPr>
          </a:p>
        </p:txBody>
      </p:sp>
      <p:pic>
        <p:nvPicPr>
          <p:cNvPr id="5" name="Picture 4" descr="A diagram of a payment system&#10;&#10;Description automatically generated">
            <a:extLst>
              <a:ext uri="{FF2B5EF4-FFF2-40B4-BE49-F238E27FC236}">
                <a16:creationId xmlns:a16="http://schemas.microsoft.com/office/drawing/2014/main" id="{A5AB3B76-03CF-9C49-5711-31CBBDA0B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5731" y="888847"/>
            <a:ext cx="7420538" cy="5080305"/>
          </a:xfrm>
          <a:prstGeom prst="rect">
            <a:avLst/>
          </a:prstGeom>
        </p:spPr>
      </p:pic>
      <p:sp>
        <p:nvSpPr>
          <p:cNvPr id="2" name="Slide Number Placeholder 1">
            <a:extLst>
              <a:ext uri="{FF2B5EF4-FFF2-40B4-BE49-F238E27FC236}">
                <a16:creationId xmlns:a16="http://schemas.microsoft.com/office/drawing/2014/main" id="{76F4F31E-3E89-31E6-1528-8025A0DA7D7A}"/>
              </a:ext>
            </a:extLst>
          </p:cNvPr>
          <p:cNvSpPr>
            <a:spLocks noGrp="1"/>
          </p:cNvSpPr>
          <p:nvPr>
            <p:ph type="sldNum" sz="quarter" idx="12"/>
          </p:nvPr>
        </p:nvSpPr>
        <p:spPr/>
        <p:txBody>
          <a:bodyPr/>
          <a:lstStyle/>
          <a:p>
            <a:fld id="{4469CFA4-2E82-498D-B091-DDEE6A856D54}" type="slidenum">
              <a:rPr lang="en-US" smtClean="0"/>
              <a:t>12</a:t>
            </a:fld>
            <a:endParaRPr lang="en-US"/>
          </a:p>
        </p:txBody>
      </p:sp>
    </p:spTree>
    <p:extLst>
      <p:ext uri="{BB962C8B-B14F-4D97-AF65-F5344CB8AC3E}">
        <p14:creationId xmlns:p14="http://schemas.microsoft.com/office/powerpoint/2010/main" val="245290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2A4CF1-1526-C841-C560-EECB3999C0A8}"/>
              </a:ext>
            </a:extLst>
          </p:cNvPr>
          <p:cNvSpPr txBox="1"/>
          <p:nvPr/>
        </p:nvSpPr>
        <p:spPr>
          <a:xfrm>
            <a:off x="2243528" y="723513"/>
            <a:ext cx="7704944" cy="523220"/>
          </a:xfrm>
          <a:prstGeom prst="rect">
            <a:avLst/>
          </a:prstGeom>
          <a:noFill/>
        </p:spPr>
        <p:txBody>
          <a:bodyPr wrap="square" anchor="ctr">
            <a:spAutoFit/>
          </a:bodyPr>
          <a:lstStyle/>
          <a:p>
            <a:pPr algn="ctr"/>
            <a:r>
              <a:rPr lang="en-US" sz="2800" b="1" i="0" u="none" strike="noStrike" baseline="0" dirty="0">
                <a:solidFill>
                  <a:srgbClr val="000000"/>
                </a:solidFill>
                <a:latin typeface="Tahoma" panose="020B0604030504040204" pitchFamily="34" charset="0"/>
              </a:rPr>
              <a:t>SOFTWARE ENGINEERING ASSIGNMENT </a:t>
            </a:r>
            <a:endParaRPr lang="en-US" sz="2800" dirty="0"/>
          </a:p>
        </p:txBody>
      </p:sp>
      <p:sp>
        <p:nvSpPr>
          <p:cNvPr id="6" name="TextBox 5">
            <a:extLst>
              <a:ext uri="{FF2B5EF4-FFF2-40B4-BE49-F238E27FC236}">
                <a16:creationId xmlns:a16="http://schemas.microsoft.com/office/drawing/2014/main" id="{0BCEE9A5-D381-DED3-8E60-600961ED4DA1}"/>
              </a:ext>
            </a:extLst>
          </p:cNvPr>
          <p:cNvSpPr txBox="1"/>
          <p:nvPr/>
        </p:nvSpPr>
        <p:spPr>
          <a:xfrm>
            <a:off x="5503888" y="200293"/>
            <a:ext cx="1526498" cy="523220"/>
          </a:xfrm>
          <a:prstGeom prst="rect">
            <a:avLst/>
          </a:prstGeom>
          <a:noFill/>
        </p:spPr>
        <p:txBody>
          <a:bodyPr wrap="square" rtlCol="0" anchor="ctr">
            <a:spAutoFit/>
          </a:bodyPr>
          <a:lstStyle/>
          <a:p>
            <a:pPr algn="ctr"/>
            <a:r>
              <a:rPr lang="en-US" sz="2800" dirty="0">
                <a:latin typeface="Arial Black" panose="020B0A04020102020204" pitchFamily="34" charset="0"/>
              </a:rPr>
              <a:t>INDEX</a:t>
            </a:r>
          </a:p>
        </p:txBody>
      </p:sp>
      <p:graphicFrame>
        <p:nvGraphicFramePr>
          <p:cNvPr id="7" name="Table 6">
            <a:extLst>
              <a:ext uri="{FF2B5EF4-FFF2-40B4-BE49-F238E27FC236}">
                <a16:creationId xmlns:a16="http://schemas.microsoft.com/office/drawing/2014/main" id="{BD4889D2-2A9D-34D2-6026-538E380D3350}"/>
              </a:ext>
            </a:extLst>
          </p:cNvPr>
          <p:cNvGraphicFramePr>
            <a:graphicFrameLocks noGrp="1"/>
          </p:cNvGraphicFramePr>
          <p:nvPr>
            <p:extLst>
              <p:ext uri="{D42A27DB-BD31-4B8C-83A1-F6EECF244321}">
                <p14:modId xmlns:p14="http://schemas.microsoft.com/office/powerpoint/2010/main" val="1422043997"/>
              </p:ext>
            </p:extLst>
          </p:nvPr>
        </p:nvGraphicFramePr>
        <p:xfrm>
          <a:off x="744539" y="2131060"/>
          <a:ext cx="11045196" cy="2595880"/>
        </p:xfrm>
        <a:graphic>
          <a:graphicData uri="http://schemas.openxmlformats.org/drawingml/2006/table">
            <a:tbl>
              <a:tblPr firstRow="1" bandRow="1">
                <a:tableStyleId>{D7AC3CCA-C797-4891-BE02-D94E43425B78}</a:tableStyleId>
              </a:tblPr>
              <a:tblGrid>
                <a:gridCol w="978091">
                  <a:extLst>
                    <a:ext uri="{9D8B030D-6E8A-4147-A177-3AD203B41FA5}">
                      <a16:colId xmlns:a16="http://schemas.microsoft.com/office/drawing/2014/main" val="1408947577"/>
                    </a:ext>
                  </a:extLst>
                </a:gridCol>
                <a:gridCol w="8644191">
                  <a:extLst>
                    <a:ext uri="{9D8B030D-6E8A-4147-A177-3AD203B41FA5}">
                      <a16:colId xmlns:a16="http://schemas.microsoft.com/office/drawing/2014/main" val="2144179605"/>
                    </a:ext>
                  </a:extLst>
                </a:gridCol>
                <a:gridCol w="1422914">
                  <a:extLst>
                    <a:ext uri="{9D8B030D-6E8A-4147-A177-3AD203B41FA5}">
                      <a16:colId xmlns:a16="http://schemas.microsoft.com/office/drawing/2014/main" val="521436939"/>
                    </a:ext>
                  </a:extLst>
                </a:gridCol>
              </a:tblGrid>
              <a:tr h="370840">
                <a:tc>
                  <a:txBody>
                    <a:bodyPr/>
                    <a:lstStyle/>
                    <a:p>
                      <a:pPr algn="ctr"/>
                      <a:r>
                        <a:rPr lang="en-US" sz="1600" dirty="0"/>
                        <a:t>Sr. No.</a:t>
                      </a:r>
                      <a:endParaRPr lang="en-US" sz="1600" dirty="0">
                        <a:latin typeface="Arial Black" panose="020B0A04020102020204" pitchFamily="34" charset="0"/>
                      </a:endParaRPr>
                    </a:p>
                  </a:txBody>
                  <a:tcPr/>
                </a:tc>
                <a:tc>
                  <a:txBody>
                    <a:bodyPr/>
                    <a:lstStyle/>
                    <a:p>
                      <a:pPr algn="ctr"/>
                      <a:r>
                        <a:rPr lang="en-US" sz="1600" dirty="0"/>
                        <a:t>Title</a:t>
                      </a:r>
                      <a:endParaRPr lang="en-US" sz="1600" dirty="0">
                        <a:latin typeface="Arial Black" panose="020B0A04020102020204" pitchFamily="34" charset="0"/>
                      </a:endParaRPr>
                    </a:p>
                  </a:txBody>
                  <a:tcPr/>
                </a:tc>
                <a:tc>
                  <a:txBody>
                    <a:bodyPr/>
                    <a:lstStyle/>
                    <a:p>
                      <a:pPr algn="ctr"/>
                      <a:r>
                        <a:rPr lang="en-US" sz="1600" dirty="0"/>
                        <a:t>Slide No.</a:t>
                      </a:r>
                      <a:endParaRPr lang="en-US" sz="1600" dirty="0">
                        <a:latin typeface="Arial Black" panose="020B0A04020102020204" pitchFamily="34" charset="0"/>
                      </a:endParaRPr>
                    </a:p>
                  </a:txBody>
                  <a:tcPr/>
                </a:tc>
                <a:extLst>
                  <a:ext uri="{0D108BD9-81ED-4DB2-BD59-A6C34878D82A}">
                    <a16:rowId xmlns:a16="http://schemas.microsoft.com/office/drawing/2014/main" val="3046724209"/>
                  </a:ext>
                </a:extLst>
              </a:tr>
              <a:tr h="370840">
                <a:tc>
                  <a:txBody>
                    <a:bodyPr/>
                    <a:lstStyle/>
                    <a:p>
                      <a:pPr algn="ctr"/>
                      <a:r>
                        <a:rPr lang="en-US" sz="1600" dirty="0"/>
                        <a:t>1.</a:t>
                      </a:r>
                      <a:endParaRPr lang="en-US" sz="1600" dirty="0">
                        <a:latin typeface="Arial Black" panose="020B0A04020102020204" pitchFamily="34" charset="0"/>
                      </a:endParaRPr>
                    </a:p>
                  </a:txBody>
                  <a:tcPr/>
                </a:tc>
                <a:tc>
                  <a:txBody>
                    <a:bodyPr/>
                    <a:lstStyle/>
                    <a:p>
                      <a:pPr algn="ctr"/>
                      <a:r>
                        <a:rPr lang="en-US" sz="1600" dirty="0"/>
                        <a:t>What Is Software? What Is Software Engineering?</a:t>
                      </a:r>
                      <a:endParaRPr lang="en-US" sz="1600" dirty="0">
                        <a:latin typeface="Arial Black" panose="020B0A04020102020204" pitchFamily="34" charset="0"/>
                      </a:endParaRPr>
                    </a:p>
                  </a:txBody>
                  <a:tcPr/>
                </a:tc>
                <a:tc>
                  <a:txBody>
                    <a:bodyPr/>
                    <a:lstStyle/>
                    <a:p>
                      <a:pPr algn="ctr"/>
                      <a:r>
                        <a:rPr lang="en-US" sz="1600" dirty="0"/>
                        <a:t>3-4</a:t>
                      </a:r>
                      <a:endParaRPr lang="en-US" sz="1600" dirty="0">
                        <a:latin typeface="Arial Black" panose="020B0A04020102020204" pitchFamily="34" charset="0"/>
                      </a:endParaRPr>
                    </a:p>
                  </a:txBody>
                  <a:tcPr/>
                </a:tc>
                <a:extLst>
                  <a:ext uri="{0D108BD9-81ED-4DB2-BD59-A6C34878D82A}">
                    <a16:rowId xmlns:a16="http://schemas.microsoft.com/office/drawing/2014/main" val="3734146732"/>
                  </a:ext>
                </a:extLst>
              </a:tr>
              <a:tr h="370840">
                <a:tc>
                  <a:txBody>
                    <a:bodyPr/>
                    <a:lstStyle/>
                    <a:p>
                      <a:pPr algn="ctr"/>
                      <a:r>
                        <a:rPr lang="en-US" sz="1600" dirty="0"/>
                        <a:t>2.</a:t>
                      </a:r>
                      <a:endParaRPr lang="en-US" sz="1600" dirty="0">
                        <a:latin typeface="Arial Black" panose="020B0A04020102020204" pitchFamily="34" charset="0"/>
                      </a:endParaRPr>
                    </a:p>
                  </a:txBody>
                  <a:tcPr/>
                </a:tc>
                <a:tc>
                  <a:txBody>
                    <a:bodyPr/>
                    <a:lstStyle/>
                    <a:p>
                      <a:pPr algn="ctr"/>
                      <a:r>
                        <a:rPr lang="en-US" sz="1600" dirty="0"/>
                        <a:t>Explain Types Of Software</a:t>
                      </a:r>
                      <a:endParaRPr lang="en-US" sz="1600" dirty="0">
                        <a:latin typeface="Arial Black" panose="020B0A04020102020204" pitchFamily="34" charset="0"/>
                      </a:endParaRPr>
                    </a:p>
                  </a:txBody>
                  <a:tcPr/>
                </a:tc>
                <a:tc>
                  <a:txBody>
                    <a:bodyPr/>
                    <a:lstStyle/>
                    <a:p>
                      <a:pPr algn="ctr"/>
                      <a:r>
                        <a:rPr lang="en-US" sz="1600" dirty="0"/>
                        <a:t>5</a:t>
                      </a:r>
                      <a:endParaRPr lang="en-US" sz="1600" dirty="0">
                        <a:latin typeface="Arial Black" panose="020B0A04020102020204" pitchFamily="34" charset="0"/>
                      </a:endParaRPr>
                    </a:p>
                  </a:txBody>
                  <a:tcPr/>
                </a:tc>
                <a:extLst>
                  <a:ext uri="{0D108BD9-81ED-4DB2-BD59-A6C34878D82A}">
                    <a16:rowId xmlns:a16="http://schemas.microsoft.com/office/drawing/2014/main" val="4201665849"/>
                  </a:ext>
                </a:extLst>
              </a:tr>
              <a:tr h="370840">
                <a:tc>
                  <a:txBody>
                    <a:bodyPr/>
                    <a:lstStyle/>
                    <a:p>
                      <a:pPr algn="ctr"/>
                      <a:r>
                        <a:rPr lang="en-US" sz="1600" dirty="0"/>
                        <a:t>3.</a:t>
                      </a:r>
                      <a:endParaRPr lang="en-US" sz="1600" dirty="0">
                        <a:latin typeface="Arial Black" panose="020B0A04020102020204" pitchFamily="34" charset="0"/>
                      </a:endParaRPr>
                    </a:p>
                  </a:txBody>
                  <a:tcPr/>
                </a:tc>
                <a:tc>
                  <a:txBody>
                    <a:bodyPr/>
                    <a:lstStyle/>
                    <a:p>
                      <a:pPr algn="ctr"/>
                      <a:r>
                        <a:rPr lang="en-US" sz="1600" dirty="0"/>
                        <a:t>What Is SDLC? Explain Each Phase Of SDLC</a:t>
                      </a:r>
                      <a:endParaRPr lang="en-US" sz="1600" dirty="0">
                        <a:latin typeface="Arial Black" panose="020B0A04020102020204" pitchFamily="34" charset="0"/>
                      </a:endParaRPr>
                    </a:p>
                  </a:txBody>
                  <a:tcPr/>
                </a:tc>
                <a:tc>
                  <a:txBody>
                    <a:bodyPr/>
                    <a:lstStyle/>
                    <a:p>
                      <a:pPr algn="ctr"/>
                      <a:r>
                        <a:rPr lang="en-US" sz="1600" dirty="0"/>
                        <a:t>6</a:t>
                      </a:r>
                      <a:endParaRPr lang="en-US" sz="1600" dirty="0">
                        <a:latin typeface="Arial Black" panose="020B0A04020102020204" pitchFamily="34" charset="0"/>
                      </a:endParaRPr>
                    </a:p>
                  </a:txBody>
                  <a:tcPr/>
                </a:tc>
                <a:extLst>
                  <a:ext uri="{0D108BD9-81ED-4DB2-BD59-A6C34878D82A}">
                    <a16:rowId xmlns:a16="http://schemas.microsoft.com/office/drawing/2014/main" val="1656522244"/>
                  </a:ext>
                </a:extLst>
              </a:tr>
              <a:tr h="370840">
                <a:tc>
                  <a:txBody>
                    <a:bodyPr/>
                    <a:lstStyle/>
                    <a:p>
                      <a:pPr algn="ctr"/>
                      <a:r>
                        <a:rPr lang="en-US" sz="1600" dirty="0"/>
                        <a:t>4.</a:t>
                      </a:r>
                      <a:endParaRPr lang="en-US" sz="1600" dirty="0">
                        <a:latin typeface="Arial Black" panose="020B0A04020102020204" pitchFamily="34" charset="0"/>
                      </a:endParaRPr>
                    </a:p>
                  </a:txBody>
                  <a:tcPr/>
                </a:tc>
                <a:tc>
                  <a:txBody>
                    <a:bodyPr/>
                    <a:lstStyle/>
                    <a:p>
                      <a:pPr algn="ctr"/>
                      <a:r>
                        <a:rPr lang="en-US" sz="1600" dirty="0"/>
                        <a:t>What Is DFD? Create A DFD Diagram On Flipkart</a:t>
                      </a:r>
                      <a:endParaRPr lang="en-US" sz="1600" dirty="0">
                        <a:latin typeface="Arial Black" panose="020B0A04020102020204" pitchFamily="34" charset="0"/>
                      </a:endParaRPr>
                    </a:p>
                  </a:txBody>
                  <a:tcPr/>
                </a:tc>
                <a:tc>
                  <a:txBody>
                    <a:bodyPr/>
                    <a:lstStyle/>
                    <a:p>
                      <a:pPr algn="ctr"/>
                      <a:r>
                        <a:rPr lang="en-US" sz="1600" dirty="0"/>
                        <a:t>7-8</a:t>
                      </a:r>
                      <a:endParaRPr lang="en-US" sz="1600" dirty="0">
                        <a:latin typeface="Arial Black" panose="020B0A04020102020204" pitchFamily="34" charset="0"/>
                      </a:endParaRPr>
                    </a:p>
                  </a:txBody>
                  <a:tcPr/>
                </a:tc>
                <a:extLst>
                  <a:ext uri="{0D108BD9-81ED-4DB2-BD59-A6C34878D82A}">
                    <a16:rowId xmlns:a16="http://schemas.microsoft.com/office/drawing/2014/main" val="3703367584"/>
                  </a:ext>
                </a:extLst>
              </a:tr>
              <a:tr h="370840">
                <a:tc>
                  <a:txBody>
                    <a:bodyPr/>
                    <a:lstStyle/>
                    <a:p>
                      <a:pPr algn="ctr"/>
                      <a:r>
                        <a:rPr lang="en-US" sz="1600" dirty="0"/>
                        <a:t>5.</a:t>
                      </a:r>
                      <a:endParaRPr lang="en-US" sz="1600" dirty="0">
                        <a:latin typeface="Arial Black" panose="020B0A04020102020204" pitchFamily="34" charset="0"/>
                      </a:endParaRPr>
                    </a:p>
                  </a:txBody>
                  <a:tcPr/>
                </a:tc>
                <a:tc>
                  <a:txBody>
                    <a:bodyPr/>
                    <a:lstStyle/>
                    <a:p>
                      <a:pPr algn="ctr"/>
                      <a:r>
                        <a:rPr lang="en-US" sz="1600" dirty="0"/>
                        <a:t>What Is Flow Chart? Create A Flowchart To Make Addition Of Two Numbers</a:t>
                      </a:r>
                      <a:endParaRPr lang="en-US" sz="1600" dirty="0">
                        <a:latin typeface="Arial Black" panose="020B0A04020102020204" pitchFamily="34" charset="0"/>
                      </a:endParaRPr>
                    </a:p>
                  </a:txBody>
                  <a:tcPr/>
                </a:tc>
                <a:tc>
                  <a:txBody>
                    <a:bodyPr/>
                    <a:lstStyle/>
                    <a:p>
                      <a:pPr algn="ctr"/>
                      <a:r>
                        <a:rPr lang="en-US" sz="1600" dirty="0"/>
                        <a:t>9-10</a:t>
                      </a:r>
                      <a:endParaRPr lang="en-US" sz="1600" dirty="0">
                        <a:latin typeface="Arial Black" panose="020B0A04020102020204" pitchFamily="34" charset="0"/>
                      </a:endParaRPr>
                    </a:p>
                  </a:txBody>
                  <a:tcPr/>
                </a:tc>
                <a:extLst>
                  <a:ext uri="{0D108BD9-81ED-4DB2-BD59-A6C34878D82A}">
                    <a16:rowId xmlns:a16="http://schemas.microsoft.com/office/drawing/2014/main" val="2918953520"/>
                  </a:ext>
                </a:extLst>
              </a:tr>
              <a:tr h="370840">
                <a:tc>
                  <a:txBody>
                    <a:bodyPr/>
                    <a:lstStyle/>
                    <a:p>
                      <a:pPr algn="ctr"/>
                      <a:r>
                        <a:rPr lang="en-US" sz="1600" dirty="0"/>
                        <a:t>6.</a:t>
                      </a:r>
                      <a:endParaRPr lang="en-US" sz="1600" dirty="0">
                        <a:latin typeface="Arial Black" panose="020B0A04020102020204" pitchFamily="34" charset="0"/>
                      </a:endParaRPr>
                    </a:p>
                  </a:txBody>
                  <a:tcPr/>
                </a:tc>
                <a:tc>
                  <a:txBody>
                    <a:bodyPr/>
                    <a:lstStyle/>
                    <a:p>
                      <a:pPr algn="ctr"/>
                      <a:r>
                        <a:rPr lang="en-US" sz="1600" dirty="0"/>
                        <a:t>What Is Use Case Diagram? Create A Use-case On Bill Payment On Paytm</a:t>
                      </a:r>
                      <a:endParaRPr lang="en-US" sz="1600" dirty="0">
                        <a:latin typeface="Arial Black" panose="020B0A04020102020204" pitchFamily="34" charset="0"/>
                      </a:endParaRPr>
                    </a:p>
                  </a:txBody>
                  <a:tcPr/>
                </a:tc>
                <a:tc>
                  <a:txBody>
                    <a:bodyPr/>
                    <a:lstStyle/>
                    <a:p>
                      <a:pPr algn="ctr"/>
                      <a:r>
                        <a:rPr lang="en-US" sz="1600" dirty="0"/>
                        <a:t>11-12</a:t>
                      </a:r>
                      <a:endParaRPr lang="en-US" sz="1600" dirty="0">
                        <a:latin typeface="Arial Black" panose="020B0A04020102020204" pitchFamily="34" charset="0"/>
                      </a:endParaRPr>
                    </a:p>
                  </a:txBody>
                  <a:tcPr/>
                </a:tc>
                <a:extLst>
                  <a:ext uri="{0D108BD9-81ED-4DB2-BD59-A6C34878D82A}">
                    <a16:rowId xmlns:a16="http://schemas.microsoft.com/office/drawing/2014/main" val="2512762536"/>
                  </a:ext>
                </a:extLst>
              </a:tr>
            </a:tbl>
          </a:graphicData>
        </a:graphic>
      </p:graphicFrame>
      <p:sp>
        <p:nvSpPr>
          <p:cNvPr id="2" name="Slide Number Placeholder 1">
            <a:extLst>
              <a:ext uri="{FF2B5EF4-FFF2-40B4-BE49-F238E27FC236}">
                <a16:creationId xmlns:a16="http://schemas.microsoft.com/office/drawing/2014/main" id="{A6BA9BC2-672D-F87A-478C-BA2C6BF1178F}"/>
              </a:ext>
            </a:extLst>
          </p:cNvPr>
          <p:cNvSpPr>
            <a:spLocks noGrp="1"/>
          </p:cNvSpPr>
          <p:nvPr>
            <p:ph type="sldNum" sz="quarter" idx="12"/>
          </p:nvPr>
        </p:nvSpPr>
        <p:spPr/>
        <p:txBody>
          <a:bodyPr/>
          <a:lstStyle/>
          <a:p>
            <a:fld id="{4469CFA4-2E82-498D-B091-DDEE6A856D54}" type="slidenum">
              <a:rPr lang="en-US" smtClean="0"/>
              <a:t>2</a:t>
            </a:fld>
            <a:endParaRPr lang="en-US"/>
          </a:p>
        </p:txBody>
      </p:sp>
    </p:spTree>
    <p:extLst>
      <p:ext uri="{BB962C8B-B14F-4D97-AF65-F5344CB8AC3E}">
        <p14:creationId xmlns:p14="http://schemas.microsoft.com/office/powerpoint/2010/main" val="2773578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0CF869A-AD23-ABDD-C6C9-72A04580099A}"/>
              </a:ext>
            </a:extLst>
          </p:cNvPr>
          <p:cNvSpPr txBox="1"/>
          <p:nvPr/>
        </p:nvSpPr>
        <p:spPr>
          <a:xfrm>
            <a:off x="3767527" y="270817"/>
            <a:ext cx="4656943" cy="461665"/>
          </a:xfrm>
          <a:prstGeom prst="rect">
            <a:avLst/>
          </a:prstGeom>
          <a:noFill/>
        </p:spPr>
        <p:txBody>
          <a:bodyPr wrap="square" anchor="ctr">
            <a:spAutoFit/>
          </a:bodyPr>
          <a:lstStyle/>
          <a:p>
            <a:pPr algn="ctr"/>
            <a:r>
              <a:rPr lang="en-US" sz="2400" dirty="0">
                <a:latin typeface="Arial Black" panose="020B0A04020102020204" pitchFamily="34" charset="0"/>
              </a:rPr>
              <a:t>1(1). WHAT IS SOFTWARE? </a:t>
            </a:r>
          </a:p>
        </p:txBody>
      </p:sp>
      <p:sp>
        <p:nvSpPr>
          <p:cNvPr id="10" name="TextBox 9">
            <a:extLst>
              <a:ext uri="{FF2B5EF4-FFF2-40B4-BE49-F238E27FC236}">
                <a16:creationId xmlns:a16="http://schemas.microsoft.com/office/drawing/2014/main" id="{62D2C942-4F3C-3302-3EEC-2933786F94A0}"/>
              </a:ext>
            </a:extLst>
          </p:cNvPr>
          <p:cNvSpPr txBox="1"/>
          <p:nvPr/>
        </p:nvSpPr>
        <p:spPr>
          <a:xfrm>
            <a:off x="834452" y="1536174"/>
            <a:ext cx="10523095" cy="3785652"/>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What Is Software?</a:t>
            </a:r>
          </a:p>
          <a:p>
            <a:endParaRPr lang="en-US" sz="2400" b="1" dirty="0">
              <a:latin typeface="Arial" panose="020B0604020202020204" pitchFamily="34" charset="0"/>
              <a:cs typeface="Arial" panose="020B0604020202020204" pitchFamily="34" charset="0"/>
            </a:endParaRPr>
          </a:p>
          <a:p>
            <a:pPr>
              <a:buFont typeface="+mj-lt"/>
              <a:buAutoNum type="arabicPeriod"/>
            </a:pPr>
            <a:r>
              <a:rPr lang="en-US" sz="2400" b="1" dirty="0">
                <a:latin typeface="Arial" panose="020B0604020202020204" pitchFamily="34" charset="0"/>
                <a:cs typeface="Arial" panose="020B0604020202020204" pitchFamily="34" charset="0"/>
              </a:rPr>
              <a:t>Definition</a:t>
            </a:r>
            <a:r>
              <a:rPr lang="en-US" sz="2400" dirty="0">
                <a:latin typeface="Arial" panose="020B0604020202020204" pitchFamily="34" charset="0"/>
                <a:cs typeface="Arial" panose="020B0604020202020204" pitchFamily="34" charset="0"/>
              </a:rPr>
              <a:t>: Software Is A Set Of Instructions That Tells A Computer What To Do.</a:t>
            </a:r>
          </a:p>
          <a:p>
            <a:pPr>
              <a:buFont typeface="+mj-lt"/>
              <a:buAutoNum type="arabicPeriod"/>
            </a:pPr>
            <a:endParaRPr lang="en-US" sz="2400" dirty="0">
              <a:latin typeface="Arial" panose="020B0604020202020204" pitchFamily="34" charset="0"/>
              <a:cs typeface="Arial" panose="020B0604020202020204" pitchFamily="34" charset="0"/>
            </a:endParaRPr>
          </a:p>
          <a:p>
            <a:pPr>
              <a:buFont typeface="+mj-lt"/>
              <a:buAutoNum type="arabicPeriod"/>
            </a:pPr>
            <a:r>
              <a:rPr lang="en-US" sz="2400" b="1" dirty="0">
                <a:latin typeface="Arial" panose="020B0604020202020204" pitchFamily="34" charset="0"/>
                <a:cs typeface="Arial" panose="020B0604020202020204" pitchFamily="34" charset="0"/>
              </a:rPr>
              <a:t>Types</a:t>
            </a:r>
            <a:r>
              <a:rPr lang="en-US" sz="2400" dirty="0">
                <a:latin typeface="Arial" panose="020B0604020202020204" pitchFamily="34" charset="0"/>
                <a:cs typeface="Arial" panose="020B0604020202020204" pitchFamily="34" charset="0"/>
              </a:rPr>
              <a:t>: It Comes In Two Main Types: System Software (Like Operating Systems) And Application Software (Like Games Or Word Processors).</a:t>
            </a:r>
          </a:p>
          <a:p>
            <a:pPr>
              <a:buFont typeface="+mj-lt"/>
              <a:buAutoNum type="arabicPeriod"/>
            </a:pPr>
            <a:endParaRPr lang="en-US" sz="2400" dirty="0">
              <a:latin typeface="Arial" panose="020B0604020202020204" pitchFamily="34" charset="0"/>
              <a:cs typeface="Arial" panose="020B0604020202020204" pitchFamily="34" charset="0"/>
            </a:endParaRPr>
          </a:p>
          <a:p>
            <a:pPr>
              <a:buFont typeface="+mj-lt"/>
              <a:buAutoNum type="arabicPeriod"/>
            </a:pPr>
            <a:r>
              <a:rPr lang="en-US" sz="2400" b="1" dirty="0">
                <a:latin typeface="Arial" panose="020B0604020202020204" pitchFamily="34" charset="0"/>
                <a:cs typeface="Arial" panose="020B0604020202020204" pitchFamily="34" charset="0"/>
              </a:rPr>
              <a:t>Purpose</a:t>
            </a:r>
            <a:r>
              <a:rPr lang="en-US" sz="2400" dirty="0">
                <a:latin typeface="Arial" panose="020B0604020202020204" pitchFamily="34" charset="0"/>
                <a:cs typeface="Arial" panose="020B0604020202020204" pitchFamily="34" charset="0"/>
              </a:rPr>
              <a:t>: Software Helps Users Perform Tasks On Computers, From Browsing The Internet To Creating Documents.</a:t>
            </a:r>
          </a:p>
        </p:txBody>
      </p:sp>
      <p:sp>
        <p:nvSpPr>
          <p:cNvPr id="2" name="Slide Number Placeholder 1">
            <a:extLst>
              <a:ext uri="{FF2B5EF4-FFF2-40B4-BE49-F238E27FC236}">
                <a16:creationId xmlns:a16="http://schemas.microsoft.com/office/drawing/2014/main" id="{061EED48-83FC-2227-A2EF-D86849DD1C85}"/>
              </a:ext>
            </a:extLst>
          </p:cNvPr>
          <p:cNvSpPr>
            <a:spLocks noGrp="1"/>
          </p:cNvSpPr>
          <p:nvPr>
            <p:ph type="sldNum" sz="quarter" idx="12"/>
          </p:nvPr>
        </p:nvSpPr>
        <p:spPr/>
        <p:txBody>
          <a:bodyPr/>
          <a:lstStyle/>
          <a:p>
            <a:fld id="{4469CFA4-2E82-498D-B091-DDEE6A856D54}" type="slidenum">
              <a:rPr lang="en-US" smtClean="0"/>
              <a:t>3</a:t>
            </a:fld>
            <a:endParaRPr lang="en-US"/>
          </a:p>
        </p:txBody>
      </p:sp>
    </p:spTree>
    <p:extLst>
      <p:ext uri="{BB962C8B-B14F-4D97-AF65-F5344CB8AC3E}">
        <p14:creationId xmlns:p14="http://schemas.microsoft.com/office/powerpoint/2010/main" val="610105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95B01F5-CE10-DB28-6D8D-EABA2FE49E4B}"/>
              </a:ext>
            </a:extLst>
          </p:cNvPr>
          <p:cNvSpPr txBox="1"/>
          <p:nvPr/>
        </p:nvSpPr>
        <p:spPr>
          <a:xfrm>
            <a:off x="984354" y="1536174"/>
            <a:ext cx="10223291" cy="3785652"/>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What is Software Engineering?</a:t>
            </a:r>
          </a:p>
          <a:p>
            <a:endParaRPr lang="en-US" sz="2400" b="1" dirty="0">
              <a:latin typeface="Arial" panose="020B0604020202020204" pitchFamily="34" charset="0"/>
              <a:cs typeface="Arial" panose="020B0604020202020204" pitchFamily="34" charset="0"/>
            </a:endParaRPr>
          </a:p>
          <a:p>
            <a:pPr>
              <a:buFont typeface="+mj-lt"/>
              <a:buAutoNum type="arabicPeriod"/>
            </a:pPr>
            <a:r>
              <a:rPr lang="en-US" sz="2400" b="1" dirty="0">
                <a:latin typeface="Arial" panose="020B0604020202020204" pitchFamily="34" charset="0"/>
                <a:cs typeface="Arial" panose="020B0604020202020204" pitchFamily="34" charset="0"/>
              </a:rPr>
              <a:t>Definition</a:t>
            </a:r>
            <a:r>
              <a:rPr lang="en-US" sz="2400" dirty="0">
                <a:latin typeface="Arial" panose="020B0604020202020204" pitchFamily="34" charset="0"/>
                <a:cs typeface="Arial" panose="020B0604020202020204" pitchFamily="34" charset="0"/>
              </a:rPr>
              <a:t>: Software engineering is the process of designing and building software.</a:t>
            </a:r>
          </a:p>
          <a:p>
            <a:pPr>
              <a:buFont typeface="+mj-lt"/>
              <a:buAutoNum type="arabicPeriod"/>
            </a:pPr>
            <a:endParaRPr lang="en-US" sz="2400" dirty="0">
              <a:latin typeface="Arial" panose="020B0604020202020204" pitchFamily="34" charset="0"/>
              <a:cs typeface="Arial" panose="020B0604020202020204" pitchFamily="34" charset="0"/>
            </a:endParaRPr>
          </a:p>
          <a:p>
            <a:pPr>
              <a:buFont typeface="+mj-lt"/>
              <a:buAutoNum type="arabicPeriod"/>
            </a:pPr>
            <a:r>
              <a:rPr lang="en-US" sz="2400" b="1" dirty="0">
                <a:latin typeface="Arial" panose="020B0604020202020204" pitchFamily="34" charset="0"/>
                <a:cs typeface="Arial" panose="020B0604020202020204" pitchFamily="34" charset="0"/>
              </a:rPr>
              <a:t>Steps</a:t>
            </a:r>
            <a:r>
              <a:rPr lang="en-US" sz="2400" dirty="0">
                <a:latin typeface="Arial" panose="020B0604020202020204" pitchFamily="34" charset="0"/>
                <a:cs typeface="Arial" panose="020B0604020202020204" pitchFamily="34" charset="0"/>
              </a:rPr>
              <a:t>: It includes understanding what users need, planning the software, writing the code, testing it, and fixing any issues.</a:t>
            </a:r>
          </a:p>
          <a:p>
            <a:pPr>
              <a:buFont typeface="+mj-lt"/>
              <a:buAutoNum type="arabicPeriod"/>
            </a:pPr>
            <a:endParaRPr lang="en-US" sz="2400" dirty="0">
              <a:latin typeface="Arial" panose="020B0604020202020204" pitchFamily="34" charset="0"/>
              <a:cs typeface="Arial" panose="020B0604020202020204" pitchFamily="34" charset="0"/>
            </a:endParaRPr>
          </a:p>
          <a:p>
            <a:pPr>
              <a:buFont typeface="+mj-lt"/>
              <a:buAutoNum type="arabicPeriod"/>
            </a:pPr>
            <a:r>
              <a:rPr lang="en-US" sz="2400" b="1" dirty="0">
                <a:latin typeface="Arial" panose="020B0604020202020204" pitchFamily="34" charset="0"/>
                <a:cs typeface="Arial" panose="020B0604020202020204" pitchFamily="34" charset="0"/>
              </a:rPr>
              <a:t>Goal</a:t>
            </a:r>
            <a:r>
              <a:rPr lang="en-US" sz="2400" dirty="0">
                <a:latin typeface="Arial" panose="020B0604020202020204" pitchFamily="34" charset="0"/>
                <a:cs typeface="Arial" panose="020B0604020202020204" pitchFamily="34" charset="0"/>
              </a:rPr>
              <a:t>: The aim is to create software that works well, is easy to use, and meets the needs of users.</a:t>
            </a:r>
          </a:p>
        </p:txBody>
      </p:sp>
      <p:sp>
        <p:nvSpPr>
          <p:cNvPr id="2" name="Slide Number Placeholder 1">
            <a:extLst>
              <a:ext uri="{FF2B5EF4-FFF2-40B4-BE49-F238E27FC236}">
                <a16:creationId xmlns:a16="http://schemas.microsoft.com/office/drawing/2014/main" id="{EB975573-FF48-0BA7-C7D2-75454524578E}"/>
              </a:ext>
            </a:extLst>
          </p:cNvPr>
          <p:cNvSpPr>
            <a:spLocks noGrp="1"/>
          </p:cNvSpPr>
          <p:nvPr>
            <p:ph type="sldNum" sz="quarter" idx="12"/>
          </p:nvPr>
        </p:nvSpPr>
        <p:spPr/>
        <p:txBody>
          <a:bodyPr/>
          <a:lstStyle/>
          <a:p>
            <a:fld id="{4469CFA4-2E82-498D-B091-DDEE6A856D54}" type="slidenum">
              <a:rPr lang="en-US" smtClean="0"/>
              <a:t>4</a:t>
            </a:fld>
            <a:endParaRPr lang="en-US"/>
          </a:p>
        </p:txBody>
      </p:sp>
      <p:sp>
        <p:nvSpPr>
          <p:cNvPr id="4" name="TextBox 3">
            <a:extLst>
              <a:ext uri="{FF2B5EF4-FFF2-40B4-BE49-F238E27FC236}">
                <a16:creationId xmlns:a16="http://schemas.microsoft.com/office/drawing/2014/main" id="{CAEF20C5-6C6A-795A-69F4-C4E9E15D3D03}"/>
              </a:ext>
            </a:extLst>
          </p:cNvPr>
          <p:cNvSpPr txBox="1"/>
          <p:nvPr/>
        </p:nvSpPr>
        <p:spPr>
          <a:xfrm>
            <a:off x="2491489" y="501650"/>
            <a:ext cx="7209020" cy="461665"/>
          </a:xfrm>
          <a:prstGeom prst="rect">
            <a:avLst/>
          </a:prstGeom>
          <a:noFill/>
        </p:spPr>
        <p:txBody>
          <a:bodyPr wrap="square">
            <a:spAutoFit/>
          </a:bodyPr>
          <a:lstStyle/>
          <a:p>
            <a:pPr algn="ctr"/>
            <a:r>
              <a:rPr lang="en-US" sz="2400" dirty="0">
                <a:latin typeface="Arial Black" panose="020B0A04020102020204" pitchFamily="34" charset="0"/>
              </a:rPr>
              <a:t>1(2). WHAT IS SOFTWARE ENGINEERING?</a:t>
            </a:r>
            <a:endParaRPr lang="en-US" sz="2400" dirty="0"/>
          </a:p>
        </p:txBody>
      </p:sp>
    </p:spTree>
    <p:extLst>
      <p:ext uri="{BB962C8B-B14F-4D97-AF65-F5344CB8AC3E}">
        <p14:creationId xmlns:p14="http://schemas.microsoft.com/office/powerpoint/2010/main" val="2426842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CE8734-D176-6205-4D04-FBA28B43B134}"/>
              </a:ext>
            </a:extLst>
          </p:cNvPr>
          <p:cNvSpPr txBox="1"/>
          <p:nvPr/>
        </p:nvSpPr>
        <p:spPr>
          <a:xfrm>
            <a:off x="3049250" y="214491"/>
            <a:ext cx="6093500" cy="461665"/>
          </a:xfrm>
          <a:prstGeom prst="rect">
            <a:avLst/>
          </a:prstGeom>
          <a:noFill/>
        </p:spPr>
        <p:txBody>
          <a:bodyPr wrap="square">
            <a:spAutoFit/>
          </a:bodyPr>
          <a:lstStyle/>
          <a:p>
            <a:pPr algn="ctr"/>
            <a:r>
              <a:rPr lang="en-US" sz="2400" dirty="0">
                <a:latin typeface="Arial Black" panose="020B0A04020102020204" pitchFamily="34" charset="0"/>
              </a:rPr>
              <a:t>2. EXPLAIN TYPES OF SOFTWARE</a:t>
            </a:r>
          </a:p>
        </p:txBody>
      </p:sp>
      <p:sp>
        <p:nvSpPr>
          <p:cNvPr id="7" name="TextBox 6">
            <a:extLst>
              <a:ext uri="{FF2B5EF4-FFF2-40B4-BE49-F238E27FC236}">
                <a16:creationId xmlns:a16="http://schemas.microsoft.com/office/drawing/2014/main" id="{569E5471-B964-2488-2C65-181B9A419342}"/>
              </a:ext>
            </a:extLst>
          </p:cNvPr>
          <p:cNvSpPr txBox="1"/>
          <p:nvPr/>
        </p:nvSpPr>
        <p:spPr>
          <a:xfrm>
            <a:off x="886918" y="629990"/>
            <a:ext cx="10418164" cy="6001643"/>
          </a:xfrm>
          <a:prstGeom prst="rect">
            <a:avLst/>
          </a:prstGeom>
          <a:noFill/>
        </p:spPr>
        <p:txBody>
          <a:bodyPr wrap="square" anchor="ctr">
            <a:spAutoFit/>
          </a:bodyPr>
          <a:lstStyle/>
          <a:p>
            <a:pPr algn="ctr"/>
            <a:r>
              <a:rPr lang="en-US" sz="2200" b="1" dirty="0">
                <a:latin typeface="Arial" panose="020B0604020202020204" pitchFamily="34" charset="0"/>
                <a:cs typeface="Arial" panose="020B0604020202020204" pitchFamily="34" charset="0"/>
              </a:rPr>
              <a:t>Types of Software</a:t>
            </a:r>
          </a:p>
          <a:p>
            <a:endParaRPr lang="en-US" b="1" dirty="0">
              <a:latin typeface="Arial" panose="020B0604020202020204" pitchFamily="34" charset="0"/>
              <a:cs typeface="Arial" panose="020B0604020202020204" pitchFamily="34" charset="0"/>
            </a:endParaRPr>
          </a:p>
          <a:p>
            <a:pPr>
              <a:buFont typeface="+mj-lt"/>
              <a:buAutoNum type="arabicPeriod"/>
            </a:pPr>
            <a:r>
              <a:rPr lang="en-US" b="1" dirty="0">
                <a:latin typeface="Arial" panose="020B0604020202020204" pitchFamily="34" charset="0"/>
                <a:cs typeface="Arial" panose="020B0604020202020204" pitchFamily="34" charset="0"/>
              </a:rPr>
              <a:t>System Software</a:t>
            </a:r>
            <a:r>
              <a:rPr lang="en-US" dirty="0">
                <a:latin typeface="Arial" panose="020B0604020202020204" pitchFamily="34" charset="0"/>
                <a:cs typeface="Arial" panose="020B0604020202020204" pitchFamily="34" charset="0"/>
              </a:rPr>
              <a:t>: This is the foundational software that runs the computer. Examples include:</a:t>
            </a:r>
          </a:p>
          <a:p>
            <a:pPr marL="742950" lvl="1" indent="-285750">
              <a:buFont typeface="Arial" panose="020B0604020202020204" pitchFamily="34" charset="0"/>
              <a:buChar char="•"/>
            </a:pPr>
            <a:r>
              <a:rPr lang="en-US" b="1" dirty="0">
                <a:latin typeface="Arial" panose="020B0604020202020204" pitchFamily="34" charset="0"/>
                <a:cs typeface="Arial" panose="020B0604020202020204" pitchFamily="34" charset="0"/>
              </a:rPr>
              <a:t>Windows</a:t>
            </a:r>
            <a:r>
              <a:rPr lang="en-US" dirty="0">
                <a:latin typeface="Arial" panose="020B0604020202020204" pitchFamily="34" charset="0"/>
                <a:cs typeface="Arial" panose="020B0604020202020204" pitchFamily="34" charset="0"/>
              </a:rPr>
              <a:t>: A popular operating system for personal computers.</a:t>
            </a:r>
          </a:p>
          <a:p>
            <a:pPr marL="742950" lvl="1" indent="-285750">
              <a:buFont typeface="Arial" panose="020B0604020202020204" pitchFamily="34" charset="0"/>
              <a:buChar char="•"/>
            </a:pPr>
            <a:r>
              <a:rPr lang="en-US" b="1" dirty="0">
                <a:latin typeface="Arial" panose="020B0604020202020204" pitchFamily="34" charset="0"/>
                <a:cs typeface="Arial" panose="020B0604020202020204" pitchFamily="34" charset="0"/>
              </a:rPr>
              <a:t>macOS</a:t>
            </a:r>
            <a:r>
              <a:rPr lang="en-US" dirty="0">
                <a:latin typeface="Arial" panose="020B0604020202020204" pitchFamily="34" charset="0"/>
                <a:cs typeface="Arial" panose="020B0604020202020204" pitchFamily="34" charset="0"/>
              </a:rPr>
              <a:t>: The operating system for Apple computers.</a:t>
            </a:r>
          </a:p>
          <a:p>
            <a:pPr marL="742950" lvl="1" indent="-285750">
              <a:buFont typeface="Arial" panose="020B0604020202020204" pitchFamily="34" charset="0"/>
              <a:buChar char="•"/>
            </a:pPr>
            <a:r>
              <a:rPr lang="en-US" b="1" dirty="0">
                <a:latin typeface="Arial" panose="020B0604020202020204" pitchFamily="34" charset="0"/>
                <a:cs typeface="Arial" panose="020B0604020202020204" pitchFamily="34" charset="0"/>
              </a:rPr>
              <a:t>Linux</a:t>
            </a:r>
            <a:r>
              <a:rPr lang="en-US" dirty="0">
                <a:latin typeface="Arial" panose="020B0604020202020204" pitchFamily="34" charset="0"/>
                <a:cs typeface="Arial" panose="020B0604020202020204" pitchFamily="34" charset="0"/>
              </a:rPr>
              <a:t>: An open-source operating system used on various devices.</a:t>
            </a:r>
          </a:p>
          <a:p>
            <a:pPr marL="742950" lvl="1" indent="-285750">
              <a:buFont typeface="+mj-lt"/>
              <a:buAutoNum type="arabicPeriod"/>
            </a:pPr>
            <a:endParaRPr lang="en-US" dirty="0">
              <a:latin typeface="Arial" panose="020B0604020202020204" pitchFamily="34" charset="0"/>
              <a:cs typeface="Arial" panose="020B0604020202020204" pitchFamily="34" charset="0"/>
            </a:endParaRPr>
          </a:p>
          <a:p>
            <a:pPr>
              <a:buFont typeface="+mj-lt"/>
              <a:buAutoNum type="arabicPeriod"/>
            </a:pPr>
            <a:r>
              <a:rPr lang="en-US" b="1" dirty="0">
                <a:latin typeface="Arial" panose="020B0604020202020204" pitchFamily="34" charset="0"/>
                <a:cs typeface="Arial" panose="020B0604020202020204" pitchFamily="34" charset="0"/>
              </a:rPr>
              <a:t>Application Software</a:t>
            </a:r>
            <a:r>
              <a:rPr lang="en-US" dirty="0">
                <a:latin typeface="Arial" panose="020B0604020202020204" pitchFamily="34" charset="0"/>
                <a:cs typeface="Arial" panose="020B0604020202020204" pitchFamily="34" charset="0"/>
              </a:rPr>
              <a:t>: These programs are designed for specific tasks. Examples include:</a:t>
            </a:r>
          </a:p>
          <a:p>
            <a:pPr marL="742950" lvl="1" indent="-285750">
              <a:buFont typeface="Arial" panose="020B0604020202020204" pitchFamily="34" charset="0"/>
              <a:buChar char="•"/>
            </a:pPr>
            <a:r>
              <a:rPr lang="en-US" b="1" dirty="0">
                <a:latin typeface="Arial" panose="020B0604020202020204" pitchFamily="34" charset="0"/>
                <a:cs typeface="Arial" panose="020B0604020202020204" pitchFamily="34" charset="0"/>
              </a:rPr>
              <a:t>Microsoft Word</a:t>
            </a:r>
            <a:r>
              <a:rPr lang="en-US" dirty="0">
                <a:latin typeface="Arial" panose="020B0604020202020204" pitchFamily="34" charset="0"/>
                <a:cs typeface="Arial" panose="020B0604020202020204" pitchFamily="34" charset="0"/>
              </a:rPr>
              <a:t>: A word processor for creating documents.</a:t>
            </a:r>
          </a:p>
          <a:p>
            <a:pPr marL="742950" lvl="1" indent="-285750">
              <a:buFont typeface="Arial" panose="020B0604020202020204" pitchFamily="34" charset="0"/>
              <a:buChar char="•"/>
            </a:pPr>
            <a:r>
              <a:rPr lang="en-US" b="1" dirty="0">
                <a:latin typeface="Arial" panose="020B0604020202020204" pitchFamily="34" charset="0"/>
                <a:cs typeface="Arial" panose="020B0604020202020204" pitchFamily="34" charset="0"/>
              </a:rPr>
              <a:t>Google Chrome</a:t>
            </a:r>
            <a:r>
              <a:rPr lang="en-US" dirty="0">
                <a:latin typeface="Arial" panose="020B0604020202020204" pitchFamily="34" charset="0"/>
                <a:cs typeface="Arial" panose="020B0604020202020204" pitchFamily="34" charset="0"/>
              </a:rPr>
              <a:t>: A web browser for surfing the internet.</a:t>
            </a:r>
          </a:p>
          <a:p>
            <a:pPr marL="742950" lvl="1" indent="-285750">
              <a:buFont typeface="Arial" panose="020B0604020202020204" pitchFamily="34" charset="0"/>
              <a:buChar char="•"/>
            </a:pPr>
            <a:r>
              <a:rPr lang="en-US" b="1" dirty="0">
                <a:latin typeface="Arial" panose="020B0604020202020204" pitchFamily="34" charset="0"/>
                <a:cs typeface="Arial" panose="020B0604020202020204" pitchFamily="34" charset="0"/>
              </a:rPr>
              <a:t>Adobe Photoshop</a:t>
            </a:r>
            <a:r>
              <a:rPr lang="en-US" dirty="0">
                <a:latin typeface="Arial" panose="020B0604020202020204" pitchFamily="34" charset="0"/>
                <a:cs typeface="Arial" panose="020B0604020202020204" pitchFamily="34" charset="0"/>
              </a:rPr>
              <a:t>: Software for photo editing and graphic design.</a:t>
            </a:r>
          </a:p>
          <a:p>
            <a:pPr marL="742950" lvl="1" indent="-285750">
              <a:buFont typeface="+mj-lt"/>
              <a:buAutoNum type="arabicPeriod"/>
            </a:pPr>
            <a:endParaRPr lang="en-US" dirty="0">
              <a:latin typeface="Arial" panose="020B0604020202020204" pitchFamily="34" charset="0"/>
              <a:cs typeface="Arial" panose="020B0604020202020204" pitchFamily="34" charset="0"/>
            </a:endParaRPr>
          </a:p>
          <a:p>
            <a:pPr>
              <a:buFont typeface="+mj-lt"/>
              <a:buAutoNum type="arabicPeriod"/>
            </a:pPr>
            <a:r>
              <a:rPr lang="en-US" b="1" dirty="0">
                <a:latin typeface="Arial" panose="020B0604020202020204" pitchFamily="34" charset="0"/>
                <a:cs typeface="Arial" panose="020B0604020202020204" pitchFamily="34" charset="0"/>
              </a:rPr>
              <a:t>Utility Software</a:t>
            </a:r>
            <a:r>
              <a:rPr lang="en-US" dirty="0">
                <a:latin typeface="Arial" panose="020B0604020202020204" pitchFamily="34" charset="0"/>
                <a:cs typeface="Arial" panose="020B0604020202020204" pitchFamily="34" charset="0"/>
              </a:rPr>
              <a:t>: This helps manage and maintain your computer. Examples include:</a:t>
            </a:r>
          </a:p>
          <a:p>
            <a:pPr marL="742950" lvl="1" indent="-285750">
              <a:buFont typeface="Arial" panose="020B0604020202020204" pitchFamily="34" charset="0"/>
              <a:buChar char="•"/>
            </a:pPr>
            <a:r>
              <a:rPr lang="en-US" b="1" dirty="0">
                <a:latin typeface="Arial" panose="020B0604020202020204" pitchFamily="34" charset="0"/>
                <a:cs typeface="Arial" panose="020B0604020202020204" pitchFamily="34" charset="0"/>
              </a:rPr>
              <a:t>Norton Antivirus</a:t>
            </a:r>
            <a:r>
              <a:rPr lang="en-US" dirty="0">
                <a:latin typeface="Arial" panose="020B0604020202020204" pitchFamily="34" charset="0"/>
                <a:cs typeface="Arial" panose="020B0604020202020204" pitchFamily="34" charset="0"/>
              </a:rPr>
              <a:t>: Protects against malware and viruses.</a:t>
            </a:r>
          </a:p>
          <a:p>
            <a:pPr marL="742950" lvl="1" indent="-285750">
              <a:buFont typeface="Arial" panose="020B0604020202020204" pitchFamily="34" charset="0"/>
              <a:buChar char="•"/>
            </a:pPr>
            <a:r>
              <a:rPr lang="en-US" b="1" dirty="0">
                <a:latin typeface="Arial" panose="020B0604020202020204" pitchFamily="34" charset="0"/>
                <a:cs typeface="Arial" panose="020B0604020202020204" pitchFamily="34" charset="0"/>
              </a:rPr>
              <a:t>CCleaner</a:t>
            </a:r>
            <a:r>
              <a:rPr lang="en-US" dirty="0">
                <a:latin typeface="Arial" panose="020B0604020202020204" pitchFamily="34" charset="0"/>
                <a:cs typeface="Arial" panose="020B0604020202020204" pitchFamily="34" charset="0"/>
              </a:rPr>
              <a:t>: Cleans up unnecessary files to free up space.</a:t>
            </a:r>
          </a:p>
          <a:p>
            <a:pPr marL="742950" lvl="1" indent="-285750">
              <a:buFont typeface="Arial" panose="020B0604020202020204" pitchFamily="34" charset="0"/>
              <a:buChar char="•"/>
            </a:pPr>
            <a:r>
              <a:rPr lang="en-US" b="1" dirty="0">
                <a:latin typeface="Arial" panose="020B0604020202020204" pitchFamily="34" charset="0"/>
                <a:cs typeface="Arial" panose="020B0604020202020204" pitchFamily="34" charset="0"/>
              </a:rPr>
              <a:t>WinRAR</a:t>
            </a:r>
            <a:r>
              <a:rPr lang="en-US" dirty="0">
                <a:latin typeface="Arial" panose="020B0604020202020204" pitchFamily="34" charset="0"/>
                <a:cs typeface="Arial" panose="020B0604020202020204" pitchFamily="34" charset="0"/>
              </a:rPr>
              <a:t>: Compresses files and manages archives.</a:t>
            </a:r>
          </a:p>
          <a:p>
            <a:pPr marL="742950" lvl="1" indent="-285750">
              <a:buFont typeface="+mj-lt"/>
              <a:buAutoNum type="arabicPeriod"/>
            </a:pPr>
            <a:endParaRPr lang="en-US" dirty="0">
              <a:latin typeface="Arial" panose="020B0604020202020204" pitchFamily="34" charset="0"/>
              <a:cs typeface="Arial" panose="020B0604020202020204" pitchFamily="34" charset="0"/>
            </a:endParaRPr>
          </a:p>
          <a:p>
            <a:pPr>
              <a:buFont typeface="+mj-lt"/>
              <a:buAutoNum type="arabicPeriod"/>
            </a:pPr>
            <a:r>
              <a:rPr lang="en-US" b="1" dirty="0">
                <a:latin typeface="Arial" panose="020B0604020202020204" pitchFamily="34" charset="0"/>
                <a:cs typeface="Arial" panose="020B0604020202020204" pitchFamily="34" charset="0"/>
              </a:rPr>
              <a:t>Development Software</a:t>
            </a:r>
            <a:r>
              <a:rPr lang="en-US" dirty="0">
                <a:latin typeface="Arial" panose="020B0604020202020204" pitchFamily="34" charset="0"/>
                <a:cs typeface="Arial" panose="020B0604020202020204" pitchFamily="34" charset="0"/>
              </a:rPr>
              <a:t>: These tools assist programmers in creating software. Examples include:</a:t>
            </a:r>
          </a:p>
          <a:p>
            <a:pPr marL="742950" lvl="1" indent="-285750">
              <a:buFont typeface="Arial" panose="020B0604020202020204" pitchFamily="34" charset="0"/>
              <a:buChar char="•"/>
            </a:pPr>
            <a:r>
              <a:rPr lang="en-US" b="1" dirty="0">
                <a:latin typeface="Arial" panose="020B0604020202020204" pitchFamily="34" charset="0"/>
                <a:cs typeface="Arial" panose="020B0604020202020204" pitchFamily="34" charset="0"/>
              </a:rPr>
              <a:t>Visual Studio</a:t>
            </a:r>
            <a:r>
              <a:rPr lang="en-US" dirty="0">
                <a:latin typeface="Arial" panose="020B0604020202020204" pitchFamily="34" charset="0"/>
                <a:cs typeface="Arial" panose="020B0604020202020204" pitchFamily="34" charset="0"/>
              </a:rPr>
              <a:t>: An IDE for developing applications on Windows.</a:t>
            </a:r>
          </a:p>
          <a:p>
            <a:pPr marL="742950" lvl="1" indent="-285750">
              <a:buFont typeface="Arial" panose="020B0604020202020204" pitchFamily="34" charset="0"/>
              <a:buChar char="•"/>
            </a:pPr>
            <a:r>
              <a:rPr lang="en-US" b="1" dirty="0">
                <a:latin typeface="Arial" panose="020B0604020202020204" pitchFamily="34" charset="0"/>
                <a:cs typeface="Arial" panose="020B0604020202020204" pitchFamily="34" charset="0"/>
              </a:rPr>
              <a:t>Eclipse</a:t>
            </a:r>
            <a:r>
              <a:rPr lang="en-US" dirty="0">
                <a:latin typeface="Arial" panose="020B0604020202020204" pitchFamily="34" charset="0"/>
                <a:cs typeface="Arial" panose="020B0604020202020204" pitchFamily="34" charset="0"/>
              </a:rPr>
              <a:t>: An open-source IDE mainly for Java development.</a:t>
            </a:r>
          </a:p>
          <a:p>
            <a:pPr marL="742950" lvl="1" indent="-285750">
              <a:buFont typeface="Arial" panose="020B0604020202020204" pitchFamily="34" charset="0"/>
              <a:buChar char="•"/>
            </a:pPr>
            <a:r>
              <a:rPr lang="en-US" b="1" dirty="0">
                <a:latin typeface="Arial" panose="020B0604020202020204" pitchFamily="34" charset="0"/>
                <a:cs typeface="Arial" panose="020B0604020202020204" pitchFamily="34" charset="0"/>
              </a:rPr>
              <a:t>GitHub</a:t>
            </a:r>
            <a:r>
              <a:rPr lang="en-US" dirty="0">
                <a:latin typeface="Arial" panose="020B0604020202020204" pitchFamily="34" charset="0"/>
                <a:cs typeface="Arial" panose="020B0604020202020204" pitchFamily="34" charset="0"/>
              </a:rPr>
              <a:t>: A platform for version control and collaboration on coding projects.</a:t>
            </a:r>
          </a:p>
        </p:txBody>
      </p:sp>
      <p:sp>
        <p:nvSpPr>
          <p:cNvPr id="2" name="Slide Number Placeholder 1">
            <a:extLst>
              <a:ext uri="{FF2B5EF4-FFF2-40B4-BE49-F238E27FC236}">
                <a16:creationId xmlns:a16="http://schemas.microsoft.com/office/drawing/2014/main" id="{A011BCAB-A9B7-D8EC-E6DB-F6E6F3E3D69D}"/>
              </a:ext>
            </a:extLst>
          </p:cNvPr>
          <p:cNvSpPr>
            <a:spLocks noGrp="1"/>
          </p:cNvSpPr>
          <p:nvPr>
            <p:ph type="sldNum" sz="quarter" idx="12"/>
          </p:nvPr>
        </p:nvSpPr>
        <p:spPr/>
        <p:txBody>
          <a:bodyPr/>
          <a:lstStyle/>
          <a:p>
            <a:fld id="{4469CFA4-2E82-498D-B091-DDEE6A856D54}" type="slidenum">
              <a:rPr lang="en-US" smtClean="0"/>
              <a:t>5</a:t>
            </a:fld>
            <a:endParaRPr lang="en-US"/>
          </a:p>
        </p:txBody>
      </p:sp>
    </p:spTree>
    <p:extLst>
      <p:ext uri="{BB962C8B-B14F-4D97-AF65-F5344CB8AC3E}">
        <p14:creationId xmlns:p14="http://schemas.microsoft.com/office/powerpoint/2010/main" val="2496586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EA5639-B33F-7DF4-371E-2BC2978D3666}"/>
              </a:ext>
            </a:extLst>
          </p:cNvPr>
          <p:cNvSpPr txBox="1"/>
          <p:nvPr/>
        </p:nvSpPr>
        <p:spPr>
          <a:xfrm>
            <a:off x="1808813" y="239364"/>
            <a:ext cx="8574374" cy="461665"/>
          </a:xfrm>
          <a:prstGeom prst="rect">
            <a:avLst/>
          </a:prstGeom>
          <a:noFill/>
        </p:spPr>
        <p:txBody>
          <a:bodyPr wrap="square" anchor="ctr">
            <a:spAutoFit/>
          </a:bodyPr>
          <a:lstStyle/>
          <a:p>
            <a:pPr algn="ctr"/>
            <a:r>
              <a:rPr lang="en-US" sz="2400" b="0" i="0" u="none" strike="noStrike" baseline="0" dirty="0">
                <a:solidFill>
                  <a:srgbClr val="000000"/>
                </a:solidFill>
                <a:latin typeface="Arial Black" panose="020B0A04020102020204" pitchFamily="34" charset="0"/>
              </a:rPr>
              <a:t>3.WHAT IS SDLC? EXPLAIN EACH PHASE OF SDLC </a:t>
            </a:r>
          </a:p>
        </p:txBody>
      </p:sp>
      <p:sp>
        <p:nvSpPr>
          <p:cNvPr id="7" name="TextBox 6">
            <a:extLst>
              <a:ext uri="{FF2B5EF4-FFF2-40B4-BE49-F238E27FC236}">
                <a16:creationId xmlns:a16="http://schemas.microsoft.com/office/drawing/2014/main" id="{73AB233C-ED06-4500-1DD1-C2AA8CF205BC}"/>
              </a:ext>
            </a:extLst>
          </p:cNvPr>
          <p:cNvSpPr txBox="1"/>
          <p:nvPr/>
        </p:nvSpPr>
        <p:spPr>
          <a:xfrm>
            <a:off x="600230" y="1054734"/>
            <a:ext cx="10991539" cy="535531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What is SDLC?</a:t>
            </a:r>
          </a:p>
          <a:p>
            <a:r>
              <a:rPr lang="en-US" dirty="0">
                <a:latin typeface="Arial" panose="020B0604020202020204" pitchFamily="34" charset="0"/>
                <a:cs typeface="Arial" panose="020B0604020202020204" pitchFamily="34" charset="0"/>
              </a:rPr>
              <a:t>SDLC stands for Software Development Life Cycle. It’s a process that guides the development of software from start to finish.</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Phases of SDLC</a:t>
            </a:r>
          </a:p>
          <a:p>
            <a:pPr>
              <a:buFont typeface="+mj-lt"/>
              <a:buAutoNum type="arabicPeriod"/>
            </a:pPr>
            <a:r>
              <a:rPr lang="en-US" b="1" dirty="0">
                <a:latin typeface="Arial" panose="020B0604020202020204" pitchFamily="34" charset="0"/>
                <a:cs typeface="Arial" panose="020B0604020202020204" pitchFamily="34" charset="0"/>
              </a:rPr>
              <a:t>Planning</a:t>
            </a:r>
            <a:r>
              <a:rPr lang="en-US" dirty="0">
                <a:latin typeface="Arial" panose="020B0604020202020204" pitchFamily="34" charset="0"/>
                <a:cs typeface="Arial" panose="020B0604020202020204" pitchFamily="34" charset="0"/>
              </a:rPr>
              <a:t>: This is where the project starts. The team discusses what the software needs to do and sets goals and a budget.</a:t>
            </a:r>
          </a:p>
          <a:p>
            <a:pPr>
              <a:buFont typeface="+mj-lt"/>
              <a:buAutoNum type="arabicPeriod"/>
            </a:pPr>
            <a:r>
              <a:rPr lang="en-US" b="1" dirty="0">
                <a:latin typeface="Arial" panose="020B0604020202020204" pitchFamily="34" charset="0"/>
                <a:cs typeface="Arial" panose="020B0604020202020204" pitchFamily="34" charset="0"/>
              </a:rPr>
              <a:t>Requirements Analysis</a:t>
            </a:r>
            <a:r>
              <a:rPr lang="en-US" dirty="0">
                <a:latin typeface="Arial" panose="020B0604020202020204" pitchFamily="34" charset="0"/>
                <a:cs typeface="Arial" panose="020B0604020202020204" pitchFamily="34" charset="0"/>
              </a:rPr>
              <a:t>: In this phase, the team talks to users to find out what they want. They gather all the necessary details about the software features.</a:t>
            </a:r>
          </a:p>
          <a:p>
            <a:pPr>
              <a:buFont typeface="+mj-lt"/>
              <a:buAutoNum type="arabicPeriod"/>
            </a:pPr>
            <a:r>
              <a:rPr lang="en-US" b="1" dirty="0">
                <a:latin typeface="Arial" panose="020B0604020202020204" pitchFamily="34" charset="0"/>
                <a:cs typeface="Arial" panose="020B0604020202020204" pitchFamily="34" charset="0"/>
              </a:rPr>
              <a:t>Design</a:t>
            </a:r>
            <a:r>
              <a:rPr lang="en-US" dirty="0">
                <a:latin typeface="Arial" panose="020B0604020202020204" pitchFamily="34" charset="0"/>
                <a:cs typeface="Arial" panose="020B0604020202020204" pitchFamily="34" charset="0"/>
              </a:rPr>
              <a:t>: Here, the team outlines how the software will look and work. They create sketches or models to show the layout and functions.</a:t>
            </a:r>
          </a:p>
          <a:p>
            <a:pPr>
              <a:buFont typeface="+mj-lt"/>
              <a:buAutoNum type="arabicPeriod"/>
            </a:pPr>
            <a:r>
              <a:rPr lang="en-US" b="1" dirty="0">
                <a:latin typeface="Arial" panose="020B0604020202020204" pitchFamily="34" charset="0"/>
                <a:cs typeface="Arial" panose="020B0604020202020204" pitchFamily="34" charset="0"/>
              </a:rPr>
              <a:t>Implementation</a:t>
            </a:r>
            <a:r>
              <a:rPr lang="en-US" dirty="0">
                <a:latin typeface="Arial" panose="020B0604020202020204" pitchFamily="34" charset="0"/>
                <a:cs typeface="Arial" panose="020B0604020202020204" pitchFamily="34" charset="0"/>
              </a:rPr>
              <a:t>: This is when the actual coding happens. Developers write the code based on the design to build the software.</a:t>
            </a:r>
          </a:p>
          <a:p>
            <a:pPr>
              <a:buFont typeface="+mj-lt"/>
              <a:buAutoNum type="arabicPeriod"/>
            </a:pPr>
            <a:r>
              <a:rPr lang="en-US" b="1" dirty="0">
                <a:latin typeface="Arial" panose="020B0604020202020204" pitchFamily="34" charset="0"/>
                <a:cs typeface="Arial" panose="020B0604020202020204" pitchFamily="34" charset="0"/>
              </a:rPr>
              <a:t>Testing</a:t>
            </a:r>
            <a:r>
              <a:rPr lang="en-US" dirty="0">
                <a:latin typeface="Arial" panose="020B0604020202020204" pitchFamily="34" charset="0"/>
                <a:cs typeface="Arial" panose="020B0604020202020204" pitchFamily="34" charset="0"/>
              </a:rPr>
              <a:t>: After coding, the software is tested to find and fix any bugs or issues. This ensures it works as intended before it’s released.</a:t>
            </a:r>
          </a:p>
          <a:p>
            <a:pPr>
              <a:buFont typeface="+mj-lt"/>
              <a:buAutoNum type="arabicPeriod"/>
            </a:pPr>
            <a:r>
              <a:rPr lang="en-US" b="1" dirty="0">
                <a:latin typeface="Arial" panose="020B0604020202020204" pitchFamily="34" charset="0"/>
                <a:cs typeface="Arial" panose="020B0604020202020204" pitchFamily="34" charset="0"/>
              </a:rPr>
              <a:t>Deployment</a:t>
            </a:r>
            <a:r>
              <a:rPr lang="en-US" dirty="0">
                <a:latin typeface="Arial" panose="020B0604020202020204" pitchFamily="34" charset="0"/>
                <a:cs typeface="Arial" panose="020B0604020202020204" pitchFamily="34" charset="0"/>
              </a:rPr>
              <a:t>: Once testing is complete, the software is released to users. This phase involves installing it and making it available.</a:t>
            </a:r>
          </a:p>
          <a:p>
            <a:pPr>
              <a:buFont typeface="+mj-lt"/>
              <a:buAutoNum type="arabicPeriod"/>
            </a:pPr>
            <a:r>
              <a:rPr lang="en-US" b="1" dirty="0">
                <a:latin typeface="Arial" panose="020B0604020202020204" pitchFamily="34" charset="0"/>
                <a:cs typeface="Arial" panose="020B0604020202020204" pitchFamily="34" charset="0"/>
              </a:rPr>
              <a:t>Maintenance</a:t>
            </a:r>
            <a:r>
              <a:rPr lang="en-US" dirty="0">
                <a:latin typeface="Arial" panose="020B0604020202020204" pitchFamily="34" charset="0"/>
                <a:cs typeface="Arial" panose="020B0604020202020204" pitchFamily="34" charset="0"/>
              </a:rPr>
              <a:t>: After deployment, the software needs ongoing support. This phase includes fixing any problems that arise and updating the software with new features as needed.</a:t>
            </a:r>
          </a:p>
        </p:txBody>
      </p:sp>
      <p:sp>
        <p:nvSpPr>
          <p:cNvPr id="2" name="Slide Number Placeholder 1">
            <a:extLst>
              <a:ext uri="{FF2B5EF4-FFF2-40B4-BE49-F238E27FC236}">
                <a16:creationId xmlns:a16="http://schemas.microsoft.com/office/drawing/2014/main" id="{C2D31AF1-75D8-F18B-57C5-F7A3113EEDC5}"/>
              </a:ext>
            </a:extLst>
          </p:cNvPr>
          <p:cNvSpPr>
            <a:spLocks noGrp="1"/>
          </p:cNvSpPr>
          <p:nvPr>
            <p:ph type="sldNum" sz="quarter" idx="12"/>
          </p:nvPr>
        </p:nvSpPr>
        <p:spPr/>
        <p:txBody>
          <a:bodyPr/>
          <a:lstStyle/>
          <a:p>
            <a:fld id="{4469CFA4-2E82-498D-B091-DDEE6A856D54}" type="slidenum">
              <a:rPr lang="en-US" smtClean="0"/>
              <a:t>6</a:t>
            </a:fld>
            <a:endParaRPr lang="en-US"/>
          </a:p>
        </p:txBody>
      </p:sp>
    </p:spTree>
    <p:extLst>
      <p:ext uri="{BB962C8B-B14F-4D97-AF65-F5344CB8AC3E}">
        <p14:creationId xmlns:p14="http://schemas.microsoft.com/office/powerpoint/2010/main" val="3300181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B4C890-E6B9-743C-A671-CDFC5B6163DE}"/>
              </a:ext>
            </a:extLst>
          </p:cNvPr>
          <p:cNvSpPr txBox="1"/>
          <p:nvPr/>
        </p:nvSpPr>
        <p:spPr>
          <a:xfrm>
            <a:off x="4374629" y="379060"/>
            <a:ext cx="3442741" cy="461665"/>
          </a:xfrm>
          <a:prstGeom prst="rect">
            <a:avLst/>
          </a:prstGeom>
          <a:noFill/>
        </p:spPr>
        <p:txBody>
          <a:bodyPr wrap="square" anchor="ctr">
            <a:spAutoFit/>
          </a:bodyPr>
          <a:lstStyle/>
          <a:p>
            <a:pPr algn="ctr"/>
            <a:r>
              <a:rPr lang="en-US" sz="2400" b="0" i="0" u="none" strike="noStrike" baseline="0" dirty="0">
                <a:solidFill>
                  <a:srgbClr val="000000"/>
                </a:solidFill>
                <a:latin typeface="Arial Black" panose="020B0A04020102020204" pitchFamily="34" charset="0"/>
              </a:rPr>
              <a:t>4(1). WHAT IS DFD? </a:t>
            </a:r>
          </a:p>
        </p:txBody>
      </p:sp>
      <p:sp>
        <p:nvSpPr>
          <p:cNvPr id="7" name="TextBox 6">
            <a:extLst>
              <a:ext uri="{FF2B5EF4-FFF2-40B4-BE49-F238E27FC236}">
                <a16:creationId xmlns:a16="http://schemas.microsoft.com/office/drawing/2014/main" id="{C399B62C-B7EF-B9D7-69F2-8CA85451391D}"/>
              </a:ext>
            </a:extLst>
          </p:cNvPr>
          <p:cNvSpPr txBox="1"/>
          <p:nvPr/>
        </p:nvSpPr>
        <p:spPr>
          <a:xfrm>
            <a:off x="1209208" y="1582340"/>
            <a:ext cx="9773585" cy="3970318"/>
          </a:xfrm>
          <a:prstGeom prst="rect">
            <a:avLst/>
          </a:prstGeom>
          <a:noFill/>
        </p:spPr>
        <p:txBody>
          <a:bodyPr wrap="square" anchor="ctr">
            <a:spAutoFit/>
          </a:bodyPr>
          <a:lstStyle/>
          <a:p>
            <a:r>
              <a:rPr lang="en-US" b="1" dirty="0">
                <a:latin typeface="Arial" panose="020B0604020202020204" pitchFamily="34" charset="0"/>
                <a:cs typeface="Arial" panose="020B0604020202020204" pitchFamily="34" charset="0"/>
              </a:rPr>
              <a:t>What is DFD?</a:t>
            </a:r>
          </a:p>
          <a:p>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 DFD, or Data Flow Diagram, is a visual tool that shows how information moves within a system. It helps to map out how data is processed and flows from one part of the system to another.</a:t>
            </a:r>
          </a:p>
          <a:p>
            <a:r>
              <a:rPr lang="en-US" dirty="0">
                <a:latin typeface="Arial" panose="020B0604020202020204" pitchFamily="34" charset="0"/>
                <a:cs typeface="Arial" panose="020B0604020202020204" pitchFamily="34" charset="0"/>
              </a:rPr>
              <a:t>In a DFD, you can see different components like:</a:t>
            </a:r>
          </a:p>
          <a:p>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b="1" dirty="0">
                <a:latin typeface="Arial" panose="020B0604020202020204" pitchFamily="34" charset="0"/>
                <a:cs typeface="Arial" panose="020B0604020202020204" pitchFamily="34" charset="0"/>
              </a:rPr>
              <a:t>Processes</a:t>
            </a:r>
            <a:r>
              <a:rPr lang="en-US" dirty="0">
                <a:latin typeface="Arial" panose="020B0604020202020204" pitchFamily="34" charset="0"/>
                <a:cs typeface="Arial" panose="020B0604020202020204" pitchFamily="34" charset="0"/>
              </a:rPr>
              <a:t>: These are the activities that change or handle data.</a:t>
            </a:r>
          </a:p>
          <a:p>
            <a:pPr>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b="1" dirty="0">
                <a:latin typeface="Arial" panose="020B0604020202020204" pitchFamily="34" charset="0"/>
                <a:cs typeface="Arial" panose="020B0604020202020204" pitchFamily="34" charset="0"/>
              </a:rPr>
              <a:t>Data Stores</a:t>
            </a:r>
            <a:r>
              <a:rPr lang="en-US" dirty="0">
                <a:latin typeface="Arial" panose="020B0604020202020204" pitchFamily="34" charset="0"/>
                <a:cs typeface="Arial" panose="020B0604020202020204" pitchFamily="34" charset="0"/>
              </a:rPr>
              <a:t>: These are places where data is stored, like databases.</a:t>
            </a:r>
          </a:p>
          <a:p>
            <a:pPr>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b="1" dirty="0">
                <a:latin typeface="Arial" panose="020B0604020202020204" pitchFamily="34" charset="0"/>
                <a:cs typeface="Arial" panose="020B0604020202020204" pitchFamily="34" charset="0"/>
              </a:rPr>
              <a:t>External Entities</a:t>
            </a:r>
            <a:r>
              <a:rPr lang="en-US" dirty="0">
                <a:latin typeface="Arial" panose="020B0604020202020204" pitchFamily="34" charset="0"/>
                <a:cs typeface="Arial" panose="020B0604020202020204" pitchFamily="34" charset="0"/>
              </a:rPr>
              <a:t>: These are outside users or systems that interact with the software.</a:t>
            </a:r>
          </a:p>
          <a:p>
            <a:r>
              <a:rPr lang="en-US" dirty="0">
                <a:latin typeface="Arial" panose="020B0604020202020204" pitchFamily="34" charset="0"/>
                <a:cs typeface="Arial" panose="020B0604020202020204" pitchFamily="34" charset="0"/>
              </a:rPr>
              <a:t>DFDs are useful for understanding and improving how a system works by clearly showing how data travels and where it goes.</a:t>
            </a:r>
          </a:p>
        </p:txBody>
      </p:sp>
      <p:sp>
        <p:nvSpPr>
          <p:cNvPr id="2" name="Slide Number Placeholder 1">
            <a:extLst>
              <a:ext uri="{FF2B5EF4-FFF2-40B4-BE49-F238E27FC236}">
                <a16:creationId xmlns:a16="http://schemas.microsoft.com/office/drawing/2014/main" id="{524AB11D-E8DC-F79B-322A-376C550CFB16}"/>
              </a:ext>
            </a:extLst>
          </p:cNvPr>
          <p:cNvSpPr>
            <a:spLocks noGrp="1"/>
          </p:cNvSpPr>
          <p:nvPr>
            <p:ph type="sldNum" sz="quarter" idx="12"/>
          </p:nvPr>
        </p:nvSpPr>
        <p:spPr/>
        <p:txBody>
          <a:bodyPr/>
          <a:lstStyle/>
          <a:p>
            <a:fld id="{4469CFA4-2E82-498D-B091-DDEE6A856D54}" type="slidenum">
              <a:rPr lang="en-US" smtClean="0"/>
              <a:t>7</a:t>
            </a:fld>
            <a:endParaRPr lang="en-US"/>
          </a:p>
        </p:txBody>
      </p:sp>
    </p:spTree>
    <p:extLst>
      <p:ext uri="{BB962C8B-B14F-4D97-AF65-F5344CB8AC3E}">
        <p14:creationId xmlns:p14="http://schemas.microsoft.com/office/powerpoint/2010/main" val="1144189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EA5AAB2-B67F-552A-5C71-1999531C3BEC}"/>
              </a:ext>
            </a:extLst>
          </p:cNvPr>
          <p:cNvSpPr txBox="1"/>
          <p:nvPr/>
        </p:nvSpPr>
        <p:spPr>
          <a:xfrm>
            <a:off x="2258518" y="227564"/>
            <a:ext cx="7674964" cy="461665"/>
          </a:xfrm>
          <a:prstGeom prst="rect">
            <a:avLst/>
          </a:prstGeom>
          <a:noFill/>
        </p:spPr>
        <p:txBody>
          <a:bodyPr wrap="square">
            <a:spAutoFit/>
          </a:bodyPr>
          <a:lstStyle/>
          <a:p>
            <a:pPr algn="ctr"/>
            <a:r>
              <a:rPr lang="en-US" sz="2400" b="0" i="0" u="none" strike="noStrike" baseline="0" dirty="0">
                <a:solidFill>
                  <a:srgbClr val="000000"/>
                </a:solidFill>
                <a:latin typeface="Arial Black" panose="020B0A04020102020204" pitchFamily="34" charset="0"/>
              </a:rPr>
              <a:t>4(2). CREATE A DFD DIAGRAM ON FLIPKART </a:t>
            </a:r>
            <a:endParaRPr lang="en-US" sz="2400" dirty="0"/>
          </a:p>
        </p:txBody>
      </p:sp>
      <p:pic>
        <p:nvPicPr>
          <p:cNvPr id="7" name="Picture 6" descr="A screenshot of a computer&#10;&#10;Description automatically generated">
            <a:extLst>
              <a:ext uri="{FF2B5EF4-FFF2-40B4-BE49-F238E27FC236}">
                <a16:creationId xmlns:a16="http://schemas.microsoft.com/office/drawing/2014/main" id="{889DA91A-5516-5A78-DEA2-0347896B22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5249" y="820711"/>
            <a:ext cx="7581502" cy="5606321"/>
          </a:xfrm>
          <a:prstGeom prst="rect">
            <a:avLst/>
          </a:prstGeom>
        </p:spPr>
      </p:pic>
      <p:sp>
        <p:nvSpPr>
          <p:cNvPr id="2" name="Slide Number Placeholder 1">
            <a:extLst>
              <a:ext uri="{FF2B5EF4-FFF2-40B4-BE49-F238E27FC236}">
                <a16:creationId xmlns:a16="http://schemas.microsoft.com/office/drawing/2014/main" id="{4CB7064D-0DF6-54E5-72AE-F331A4B7AEBC}"/>
              </a:ext>
            </a:extLst>
          </p:cNvPr>
          <p:cNvSpPr>
            <a:spLocks noGrp="1"/>
          </p:cNvSpPr>
          <p:nvPr>
            <p:ph type="sldNum" sz="quarter" idx="12"/>
          </p:nvPr>
        </p:nvSpPr>
        <p:spPr/>
        <p:txBody>
          <a:bodyPr/>
          <a:lstStyle/>
          <a:p>
            <a:fld id="{4469CFA4-2E82-498D-B091-DDEE6A856D54}" type="slidenum">
              <a:rPr lang="en-US" smtClean="0"/>
              <a:t>8</a:t>
            </a:fld>
            <a:endParaRPr lang="en-US"/>
          </a:p>
        </p:txBody>
      </p:sp>
    </p:spTree>
    <p:extLst>
      <p:ext uri="{BB962C8B-B14F-4D97-AF65-F5344CB8AC3E}">
        <p14:creationId xmlns:p14="http://schemas.microsoft.com/office/powerpoint/2010/main" val="647699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63B3655-0983-7D50-79FC-C5502ABF6C40}"/>
              </a:ext>
            </a:extLst>
          </p:cNvPr>
          <p:cNvSpPr txBox="1"/>
          <p:nvPr/>
        </p:nvSpPr>
        <p:spPr>
          <a:xfrm>
            <a:off x="3493645" y="325717"/>
            <a:ext cx="5204710" cy="461665"/>
          </a:xfrm>
          <a:prstGeom prst="rect">
            <a:avLst/>
          </a:prstGeom>
          <a:noFill/>
        </p:spPr>
        <p:txBody>
          <a:bodyPr wrap="square">
            <a:spAutoFit/>
          </a:bodyPr>
          <a:lstStyle/>
          <a:p>
            <a:pPr algn="ctr"/>
            <a:r>
              <a:rPr lang="en-US" sz="2400" b="0" i="0" u="none" strike="noStrike" baseline="0" dirty="0">
                <a:solidFill>
                  <a:srgbClr val="000000"/>
                </a:solidFill>
                <a:latin typeface="Arial Black" panose="020B0A04020102020204" pitchFamily="34" charset="0"/>
              </a:rPr>
              <a:t>5(1). WHAT IS FLOW CHART? </a:t>
            </a:r>
          </a:p>
        </p:txBody>
      </p:sp>
      <p:sp>
        <p:nvSpPr>
          <p:cNvPr id="7" name="TextBox 6">
            <a:extLst>
              <a:ext uri="{FF2B5EF4-FFF2-40B4-BE49-F238E27FC236}">
                <a16:creationId xmlns:a16="http://schemas.microsoft.com/office/drawing/2014/main" id="{507B3E1A-2230-C011-1031-C7C66E270B82}"/>
              </a:ext>
            </a:extLst>
          </p:cNvPr>
          <p:cNvSpPr txBox="1"/>
          <p:nvPr/>
        </p:nvSpPr>
        <p:spPr>
          <a:xfrm>
            <a:off x="984354" y="766732"/>
            <a:ext cx="10223292" cy="5324535"/>
          </a:xfrm>
          <a:prstGeom prst="rect">
            <a:avLst/>
          </a:prstGeom>
          <a:noFill/>
        </p:spPr>
        <p:txBody>
          <a:bodyPr wrap="square">
            <a:spAutoFit/>
          </a:bodyPr>
          <a:lstStyle/>
          <a:p>
            <a:r>
              <a:rPr lang="en-US" sz="2000" b="1" dirty="0">
                <a:latin typeface="Arial" panose="020B0604020202020204" pitchFamily="34" charset="0"/>
                <a:cs typeface="Arial" panose="020B0604020202020204" pitchFamily="34" charset="0"/>
              </a:rPr>
              <a:t>What Is A Flow Chart?</a:t>
            </a:r>
          </a:p>
          <a:p>
            <a:r>
              <a:rPr lang="en-US" sz="2000" dirty="0">
                <a:latin typeface="Arial" panose="020B0604020202020204" pitchFamily="34" charset="0"/>
                <a:cs typeface="Arial" panose="020B0604020202020204" pitchFamily="34" charset="0"/>
              </a:rPr>
              <a:t>A Flow Chart Is A Visual Representation That Outlines The Steps In A Process Or System. It Uses Different Shapes To Illustrate Various Actions, Decisions, And Flows Of Information.</a:t>
            </a:r>
          </a:p>
          <a:p>
            <a:pPr>
              <a:buFont typeface="Arial" panose="020B0604020202020204" pitchFamily="34" charset="0"/>
              <a:buChar char="•"/>
            </a:pPr>
            <a:r>
              <a:rPr lang="en-US" sz="2000" b="1" dirty="0">
                <a:latin typeface="Arial" panose="020B0604020202020204" pitchFamily="34" charset="0"/>
                <a:cs typeface="Arial" panose="020B0604020202020204" pitchFamily="34" charset="0"/>
              </a:rPr>
              <a:t>Shapes</a:t>
            </a:r>
            <a:r>
              <a:rPr lang="en-US" sz="2000"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Ovals</a:t>
            </a:r>
            <a:r>
              <a:rPr lang="en-US" sz="2000" dirty="0">
                <a:latin typeface="Arial" panose="020B0604020202020204" pitchFamily="34" charset="0"/>
                <a:cs typeface="Arial" panose="020B0604020202020204" pitchFamily="34" charset="0"/>
              </a:rPr>
              <a:t> Mark The Starting And Ending Points Of The Process.</a:t>
            </a:r>
          </a:p>
          <a:p>
            <a:pPr marL="742950" lvl="1"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Rectangles</a:t>
            </a:r>
            <a:r>
              <a:rPr lang="en-US" sz="2000" dirty="0">
                <a:latin typeface="Arial" panose="020B0604020202020204" pitchFamily="34" charset="0"/>
                <a:cs typeface="Arial" panose="020B0604020202020204" pitchFamily="34" charset="0"/>
              </a:rPr>
              <a:t> Indicate Actions Or Tasks That Need To Be Performed, Like "Collect Data" Or "Process Order."</a:t>
            </a:r>
          </a:p>
          <a:p>
            <a:pPr marL="742950" lvl="1"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Diamonds</a:t>
            </a:r>
            <a:r>
              <a:rPr lang="en-US" sz="2000" dirty="0">
                <a:latin typeface="Arial" panose="020B0604020202020204" pitchFamily="34" charset="0"/>
                <a:cs typeface="Arial" panose="020B0604020202020204" pitchFamily="34" charset="0"/>
              </a:rPr>
              <a:t> Represent Decision Points Where A Choice Must Be Made, Such As "Is The Order Complete?" This Leads To Different Paths Based On The Answer.</a:t>
            </a:r>
          </a:p>
          <a:p>
            <a:pPr marL="742950" lvl="1"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000" b="1" dirty="0">
                <a:latin typeface="Arial" panose="020B0604020202020204" pitchFamily="34" charset="0"/>
                <a:cs typeface="Arial" panose="020B0604020202020204" pitchFamily="34" charset="0"/>
              </a:rPr>
              <a:t>Arrows</a:t>
            </a:r>
            <a:r>
              <a:rPr lang="en-US" sz="2000" dirty="0">
                <a:latin typeface="Arial" panose="020B0604020202020204" pitchFamily="34" charset="0"/>
                <a:cs typeface="Arial" panose="020B0604020202020204" pitchFamily="34" charset="0"/>
              </a:rPr>
              <a:t> Connect These Shapes To Show The Direction Of Flow, Guiding Viewers Through The Steps.</a:t>
            </a:r>
          </a:p>
          <a:p>
            <a:pPr>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Flow Charts Are Useful In Many Areas, Such As Business, Education, And Programming, As They Help To Understand How Processes Are Work, Identify Potential Problems, And Improve Efficiency By Making Everything Easy To Understand.</a:t>
            </a:r>
          </a:p>
        </p:txBody>
      </p:sp>
      <p:sp>
        <p:nvSpPr>
          <p:cNvPr id="2" name="Slide Number Placeholder 1">
            <a:extLst>
              <a:ext uri="{FF2B5EF4-FFF2-40B4-BE49-F238E27FC236}">
                <a16:creationId xmlns:a16="http://schemas.microsoft.com/office/drawing/2014/main" id="{CA823F07-CEA2-462F-DEE5-C0DF10A43C2D}"/>
              </a:ext>
            </a:extLst>
          </p:cNvPr>
          <p:cNvSpPr>
            <a:spLocks noGrp="1"/>
          </p:cNvSpPr>
          <p:nvPr>
            <p:ph type="sldNum" sz="quarter" idx="12"/>
          </p:nvPr>
        </p:nvSpPr>
        <p:spPr/>
        <p:txBody>
          <a:bodyPr/>
          <a:lstStyle/>
          <a:p>
            <a:fld id="{4469CFA4-2E82-498D-B091-DDEE6A856D54}" type="slidenum">
              <a:rPr lang="en-US" smtClean="0"/>
              <a:t>9</a:t>
            </a:fld>
            <a:endParaRPr lang="en-US"/>
          </a:p>
        </p:txBody>
      </p:sp>
    </p:spTree>
    <p:extLst>
      <p:ext uri="{BB962C8B-B14F-4D97-AF65-F5344CB8AC3E}">
        <p14:creationId xmlns:p14="http://schemas.microsoft.com/office/powerpoint/2010/main" val="2036661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80</TotalTime>
  <Words>1217</Words>
  <Application>Microsoft Office PowerPoint</Application>
  <PresentationFormat>Widescreen</PresentationFormat>
  <Paragraphs>127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Arial Black</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USER</cp:lastModifiedBy>
  <cp:revision>51</cp:revision>
  <dcterms:created xsi:type="dcterms:W3CDTF">2024-09-24T04:56:22Z</dcterms:created>
  <dcterms:modified xsi:type="dcterms:W3CDTF">2024-09-24T06:19:06Z</dcterms:modified>
</cp:coreProperties>
</file>