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06" r:id="rId2"/>
    <p:sldId id="257" r:id="rId3"/>
    <p:sldId id="315" r:id="rId4"/>
    <p:sldId id="316" r:id="rId5"/>
    <p:sldId id="317" r:id="rId6"/>
    <p:sldId id="319" r:id="rId7"/>
    <p:sldId id="318" r:id="rId8"/>
    <p:sldId id="320" r:id="rId9"/>
    <p:sldId id="321" r:id="rId10"/>
    <p:sldId id="322" r:id="rId11"/>
    <p:sldId id="323" r:id="rId12"/>
    <p:sldId id="324" r:id="rId13"/>
    <p:sldId id="325" r:id="rId14"/>
    <p:sldId id="259" r:id="rId15"/>
    <p:sldId id="297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cardo Rigon" initials="RR" lastIdx="5" clrIdx="0"/>
  <p:cmAuthor id="1" name="Tubini, Niccolò" initials="TN" lastIdx="4" clrIdx="1">
    <p:extLst>
      <p:ext uri="{19B8F6BF-5375-455C-9EA6-DF929625EA0E}">
        <p15:presenceInfo xmlns:p15="http://schemas.microsoft.com/office/powerpoint/2012/main" userId="Tubini, Niccol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4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25"/>
          <p:cNvSpPr/>
          <p:nvPr/>
        </p:nvSpPr>
        <p:spPr>
          <a:xfrm>
            <a:off x="-26790" y="276819"/>
            <a:ext cx="9170791" cy="617934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5397">
              <a:lnSpc>
                <a:spcPts val="2300"/>
              </a:lnSpc>
              <a:tabLst>
                <a:tab pos="355600" algn="l"/>
                <a:tab pos="711200" algn="l"/>
                <a:tab pos="1054100" algn="l"/>
                <a:tab pos="1409700" algn="l"/>
                <a:tab pos="1790700" algn="l"/>
                <a:tab pos="2133600" algn="l"/>
                <a:tab pos="2489200" algn="l"/>
                <a:tab pos="2844800" algn="l"/>
                <a:tab pos="3187700" algn="l"/>
                <a:tab pos="3543300" algn="l"/>
                <a:tab pos="3898900" algn="l"/>
                <a:tab pos="4241800" algn="l"/>
              </a:tabLst>
              <a:defRPr sz="2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11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453" y="6500812"/>
            <a:ext cx="785814" cy="276821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27"/>
          <p:cNvSpPr txBox="1"/>
          <p:nvPr/>
        </p:nvSpPr>
        <p:spPr>
          <a:xfrm>
            <a:off x="80366" y="6509742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R. Rigon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ità 0">
    <p:bg>
      <p:bgPr>
        <a:gradFill flip="none" rotWithShape="1">
          <a:gsLst>
            <a:gs pos="0">
              <a:srgbClr val="007DD6"/>
            </a:gs>
            <a:gs pos="100000">
              <a:srgbClr val="00407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egnaposto testo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egnaposto immagine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04292"/>
            <a:ext cx="258624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48"/>
          <p:cNvSpPr txBox="1"/>
          <p:nvPr/>
        </p:nvSpPr>
        <p:spPr>
          <a:xfrm>
            <a:off x="767953" y="128579"/>
            <a:ext cx="7608094" cy="1057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/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dirty="0"/>
              <a:t>Richards’ equation:</a:t>
            </a:r>
            <a:endParaRPr sz="4800" dirty="0"/>
          </a:p>
          <a:p>
            <a:pPr algn="ctr" defTabSz="455397">
              <a:tabLst>
                <a:tab pos="241300" algn="l"/>
                <a:tab pos="495300" algn="l"/>
                <a:tab pos="749300" algn="l"/>
                <a:tab pos="1003300" algn="l"/>
                <a:tab pos="1257300" algn="l"/>
                <a:tab pos="1511300" algn="l"/>
                <a:tab pos="1765300" algn="l"/>
                <a:tab pos="2006600" algn="l"/>
                <a:tab pos="2273300" algn="l"/>
                <a:tab pos="2514600" algn="l"/>
                <a:tab pos="2768600" algn="l"/>
                <a:tab pos="3035300" algn="l"/>
              </a:tabLst>
              <a:defRPr sz="3200"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pPr>
            <a:r>
              <a:rPr dirty="0"/>
              <a:t>The </a:t>
            </a:r>
            <a:r>
              <a:rPr lang="en-US" dirty="0"/>
              <a:t>2</a:t>
            </a:r>
            <a:r>
              <a:rPr dirty="0"/>
              <a:t>D case</a:t>
            </a:r>
          </a:p>
        </p:txBody>
      </p:sp>
      <p:sp>
        <p:nvSpPr>
          <p:cNvPr id="130" name="Shape 154"/>
          <p:cNvSpPr txBox="1"/>
          <p:nvPr/>
        </p:nvSpPr>
        <p:spPr>
          <a:xfrm>
            <a:off x="1771153" y="5857118"/>
            <a:ext cx="5597516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ctr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N. Tubini &amp; R. Rigon </a:t>
            </a:r>
          </a:p>
        </p:txBody>
      </p:sp>
      <p:pic>
        <p:nvPicPr>
          <p:cNvPr id="131" name="Immagine 1" descr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23" y="1488141"/>
            <a:ext cx="5425779" cy="436897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CasellaDiTesto 3"/>
          <p:cNvSpPr txBox="1"/>
          <p:nvPr/>
        </p:nvSpPr>
        <p:spPr>
          <a:xfrm rot="16200000">
            <a:off x="-665936" y="3477002"/>
            <a:ext cx="46690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t>https://nrcca.cals.cornell.edu/soil/CA2/CA0211.1.php</a:t>
            </a:r>
          </a:p>
        </p:txBody>
      </p:sp>
    </p:spTree>
    <p:extLst>
      <p:ext uri="{BB962C8B-B14F-4D97-AF65-F5344CB8AC3E}">
        <p14:creationId xmlns:p14="http://schemas.microsoft.com/office/powerpoint/2010/main" val="113210683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terreno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4" name="TextBox 1 1">
            <a:extLst>
              <a:ext uri="{FF2B5EF4-FFF2-40B4-BE49-F238E27FC236}">
                <a16:creationId xmlns:a16="http://schemas.microsoft.com/office/drawing/2014/main" id="{F83A7AD0-584D-4C15-9099-D72E6985BBD3}"/>
              </a:ext>
            </a:extLst>
          </p:cNvPr>
          <p:cNvSpPr txBox="1"/>
          <p:nvPr/>
        </p:nvSpPr>
        <p:spPr>
          <a:xfrm>
            <a:off x="-1" y="352597"/>
            <a:ext cx="8925887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E03A5E2-752F-4759-94A4-6EDE88EEF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419"/>
            <a:ext cx="9144001" cy="3658968"/>
          </a:xfrm>
          <a:prstGeom prst="rect">
            <a:avLst/>
          </a:prstGeom>
        </p:spPr>
      </p:pic>
      <p:sp>
        <p:nvSpPr>
          <p:cNvPr id="7" name="TextBox 1 1">
            <a:extLst>
              <a:ext uri="{FF2B5EF4-FFF2-40B4-BE49-F238E27FC236}">
                <a16:creationId xmlns:a16="http://schemas.microsoft.com/office/drawing/2014/main" id="{88209908-269A-402B-A32D-597414AD151A}"/>
              </a:ext>
            </a:extLst>
          </p:cNvPr>
          <p:cNvSpPr txBox="1"/>
          <p:nvPr/>
        </p:nvSpPr>
        <p:spPr>
          <a:xfrm>
            <a:off x="-2" y="4113333"/>
            <a:ext cx="8925887" cy="2251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creano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sottodomini</a:t>
            </a:r>
            <a:r>
              <a:rPr lang="en-US" dirty="0"/>
              <a:t>, Free Fem </a:t>
            </a:r>
            <a:r>
              <a:rPr lang="en-US" dirty="0" err="1"/>
              <a:t>assegna</a:t>
            </a:r>
            <a:r>
              <a:rPr lang="en-US" dirty="0"/>
              <a:t> in modo </a:t>
            </a:r>
            <a:r>
              <a:rPr lang="en-US" dirty="0" err="1"/>
              <a:t>automatico</a:t>
            </a:r>
            <a:r>
              <a:rPr lang="en-US" dirty="0"/>
              <a:t> un label </a:t>
            </a:r>
            <a:r>
              <a:rPr lang="en-US" dirty="0" err="1"/>
              <a:t>diverso</a:t>
            </a:r>
            <a:r>
              <a:rPr lang="en-US" dirty="0"/>
              <a:t>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griglia</a:t>
            </a:r>
            <a:r>
              <a:rPr lang="en-US" dirty="0"/>
              <a:t> (in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0 e 3). Con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change </a:t>
            </a:r>
            <a:r>
              <a:rPr lang="it-IT" dirty="0"/>
              <a:t>è possibile cambiare questi valori.</a:t>
            </a:r>
            <a:endParaRPr lang="en-US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pic>
        <p:nvPicPr>
          <p:cNvPr id="8" name="Picture 7" descr="A picture containing building, shoji&#10;&#10;Description automatically generated">
            <a:extLst>
              <a:ext uri="{FF2B5EF4-FFF2-40B4-BE49-F238E27FC236}">
                <a16:creationId xmlns:a16="http://schemas.microsoft.com/office/drawing/2014/main" id="{5E8BF30B-201B-4561-BE6E-6ACBDD2B41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148" y="323419"/>
            <a:ext cx="1651826" cy="1639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23558A-5F7A-4C9C-86E6-E653D5E58771}"/>
              </a:ext>
            </a:extLst>
          </p:cNvPr>
          <p:cNvSpPr txBox="1"/>
          <p:nvPr/>
        </p:nvSpPr>
        <p:spPr>
          <a:xfrm>
            <a:off x="7164198" y="672547"/>
            <a:ext cx="2600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519B3-01C4-4DD3-B9C5-1584B837B05F}"/>
              </a:ext>
            </a:extLst>
          </p:cNvPr>
          <p:cNvSpPr txBox="1"/>
          <p:nvPr/>
        </p:nvSpPr>
        <p:spPr>
          <a:xfrm>
            <a:off x="6853806" y="1342239"/>
            <a:ext cx="5704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4129042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terreno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4" name="TextBox 1 1">
            <a:extLst>
              <a:ext uri="{FF2B5EF4-FFF2-40B4-BE49-F238E27FC236}">
                <a16:creationId xmlns:a16="http://schemas.microsoft.com/office/drawing/2014/main" id="{F83A7AD0-584D-4C15-9099-D72E6985BBD3}"/>
              </a:ext>
            </a:extLst>
          </p:cNvPr>
          <p:cNvSpPr txBox="1"/>
          <p:nvPr/>
        </p:nvSpPr>
        <p:spPr>
          <a:xfrm>
            <a:off x="-1" y="352597"/>
            <a:ext cx="8925887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sp>
        <p:nvSpPr>
          <p:cNvPr id="7" name="TextBox 1 1">
            <a:extLst>
              <a:ext uri="{FF2B5EF4-FFF2-40B4-BE49-F238E27FC236}">
                <a16:creationId xmlns:a16="http://schemas.microsoft.com/office/drawing/2014/main" id="{88209908-269A-402B-A32D-597414AD151A}"/>
              </a:ext>
            </a:extLst>
          </p:cNvPr>
          <p:cNvSpPr txBox="1"/>
          <p:nvPr/>
        </p:nvSpPr>
        <p:spPr>
          <a:xfrm>
            <a:off x="-2" y="352597"/>
            <a:ext cx="8925887" cy="114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Nel sim file i parametri del terreno vengono assegnati alle righe:</a:t>
            </a:r>
            <a:endParaRPr lang="en-US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2D86DCA-6886-461F-A6AE-01FF2F1CF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9" y="975549"/>
            <a:ext cx="5943150" cy="3429710"/>
          </a:xfrm>
          <a:prstGeom prst="rect">
            <a:avLst/>
          </a:prstGeom>
        </p:spPr>
      </p:pic>
      <p:sp>
        <p:nvSpPr>
          <p:cNvPr id="12" name="TextBox 1 1">
            <a:extLst>
              <a:ext uri="{FF2B5EF4-FFF2-40B4-BE49-F238E27FC236}">
                <a16:creationId xmlns:a16="http://schemas.microsoft.com/office/drawing/2014/main" id="{9C371D35-D5B5-444F-8ABE-27A44D8CD997}"/>
              </a:ext>
            </a:extLst>
          </p:cNvPr>
          <p:cNvSpPr txBox="1"/>
          <p:nvPr/>
        </p:nvSpPr>
        <p:spPr>
          <a:xfrm>
            <a:off x="0" y="4615602"/>
            <a:ext cx="8925887" cy="114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/>
              <a:t>La </a:t>
            </a:r>
            <a:r>
              <a:rPr lang="en-US" dirty="0" err="1"/>
              <a:t>sintassi</a:t>
            </a:r>
            <a:r>
              <a:rPr lang="en-US" dirty="0"/>
              <a:t> “{</a:t>
            </a:r>
            <a:r>
              <a:rPr lang="en-US" dirty="0" err="1"/>
              <a:t>a,b</a:t>
            </a:r>
            <a:r>
              <a:rPr lang="en-US" dirty="0"/>
              <a:t>}” in OMS </a:t>
            </a:r>
            <a:r>
              <a:rPr lang="en-US" dirty="0" err="1"/>
              <a:t>indica</a:t>
            </a:r>
            <a:r>
              <a:rPr lang="en-US" dirty="0"/>
              <a:t> un </a:t>
            </a:r>
            <a:r>
              <a:rPr lang="en-US" dirty="0" err="1"/>
              <a:t>vettore</a:t>
            </a:r>
            <a:endParaRPr lang="en-US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58039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terreno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4" name="TextBox 1 1">
            <a:extLst>
              <a:ext uri="{FF2B5EF4-FFF2-40B4-BE49-F238E27FC236}">
                <a16:creationId xmlns:a16="http://schemas.microsoft.com/office/drawing/2014/main" id="{F83A7AD0-584D-4C15-9099-D72E6985BBD3}"/>
              </a:ext>
            </a:extLst>
          </p:cNvPr>
          <p:cNvSpPr txBox="1"/>
          <p:nvPr/>
        </p:nvSpPr>
        <p:spPr>
          <a:xfrm>
            <a:off x="-1" y="352597"/>
            <a:ext cx="8925887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sp>
        <p:nvSpPr>
          <p:cNvPr id="7" name="TextBox 1 1">
            <a:extLst>
              <a:ext uri="{FF2B5EF4-FFF2-40B4-BE49-F238E27FC236}">
                <a16:creationId xmlns:a16="http://schemas.microsoft.com/office/drawing/2014/main" id="{88209908-269A-402B-A32D-597414AD151A}"/>
              </a:ext>
            </a:extLst>
          </p:cNvPr>
          <p:cNvSpPr txBox="1"/>
          <p:nvPr/>
        </p:nvSpPr>
        <p:spPr>
          <a:xfrm>
            <a:off x="-2" y="352597"/>
            <a:ext cx="8925887" cy="169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Per il momento la parametrizzazione da usare è quella di Van Genuchten:</a:t>
            </a:r>
            <a:endParaRPr lang="en-US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2D86DCA-6886-461F-A6AE-01FF2F1CF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9" y="1445333"/>
            <a:ext cx="5943150" cy="3429710"/>
          </a:xfrm>
          <a:prstGeom prst="rect">
            <a:avLst/>
          </a:prstGeom>
        </p:spPr>
      </p:pic>
      <p:sp>
        <p:nvSpPr>
          <p:cNvPr id="12" name="TextBox 1 1">
            <a:extLst>
              <a:ext uri="{FF2B5EF4-FFF2-40B4-BE49-F238E27FC236}">
                <a16:creationId xmlns:a16="http://schemas.microsoft.com/office/drawing/2014/main" id="{9C371D35-D5B5-444F-8ABE-27A44D8CD997}"/>
              </a:ext>
            </a:extLst>
          </p:cNvPr>
          <p:cNvSpPr txBox="1"/>
          <p:nvPr/>
        </p:nvSpPr>
        <p:spPr>
          <a:xfrm>
            <a:off x="0" y="5120421"/>
            <a:ext cx="8925887" cy="169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/>
              <a:t>Dove solver.par1SWRC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parametro</a:t>
            </a:r>
            <a:r>
              <a:rPr lang="en-US" dirty="0"/>
              <a:t> n, solver.par2SWRC è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parametro</a:t>
            </a:r>
            <a:r>
              <a:rPr lang="en-US" dirty="0"/>
              <a:t> alpha.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56850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terreno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4" name="TextBox 1 1">
            <a:extLst>
              <a:ext uri="{FF2B5EF4-FFF2-40B4-BE49-F238E27FC236}">
                <a16:creationId xmlns:a16="http://schemas.microsoft.com/office/drawing/2014/main" id="{F83A7AD0-584D-4C15-9099-D72E6985BBD3}"/>
              </a:ext>
            </a:extLst>
          </p:cNvPr>
          <p:cNvSpPr txBox="1"/>
          <p:nvPr/>
        </p:nvSpPr>
        <p:spPr>
          <a:xfrm>
            <a:off x="-1" y="352597"/>
            <a:ext cx="8925887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sp>
        <p:nvSpPr>
          <p:cNvPr id="7" name="TextBox 1 1">
            <a:extLst>
              <a:ext uri="{FF2B5EF4-FFF2-40B4-BE49-F238E27FC236}">
                <a16:creationId xmlns:a16="http://schemas.microsoft.com/office/drawing/2014/main" id="{88209908-269A-402B-A32D-597414AD151A}"/>
              </a:ext>
            </a:extLst>
          </p:cNvPr>
          <p:cNvSpPr txBox="1"/>
          <p:nvPr/>
        </p:nvSpPr>
        <p:spPr>
          <a:xfrm>
            <a:off x="-2" y="352597"/>
            <a:ext cx="8925887" cy="114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Solver.psiStar1 viene calcolato con la formula:</a:t>
            </a:r>
            <a:endParaRPr lang="en-US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sp>
        <p:nvSpPr>
          <p:cNvPr id="12" name="TextBox 1 1">
            <a:extLst>
              <a:ext uri="{FF2B5EF4-FFF2-40B4-BE49-F238E27FC236}">
                <a16:creationId xmlns:a16="http://schemas.microsoft.com/office/drawing/2014/main" id="{9C371D35-D5B5-444F-8ABE-27A44D8CD997}"/>
              </a:ext>
            </a:extLst>
          </p:cNvPr>
          <p:cNvSpPr txBox="1"/>
          <p:nvPr/>
        </p:nvSpPr>
        <p:spPr>
          <a:xfrm>
            <a:off x="-3" y="2234609"/>
            <a:ext cx="8925887" cy="2251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 err="1"/>
              <a:t>L’ordine</a:t>
            </a:r>
            <a:r>
              <a:rPr lang="en-US" dirty="0"/>
              <a:t> con cui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inseriti</a:t>
            </a:r>
            <a:r>
              <a:rPr lang="en-US" dirty="0"/>
              <a:t> I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rispettare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label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assegnati</a:t>
            </a:r>
            <a:r>
              <a:rPr lang="en-US" dirty="0"/>
              <a:t> a </a:t>
            </a:r>
            <a:r>
              <a:rPr lang="en-US" dirty="0" err="1"/>
              <a:t>diversi</a:t>
            </a:r>
            <a:r>
              <a:rPr lang="en-US" dirty="0"/>
              <a:t> layer. Il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it-IT" dirty="0"/>
              <a:t>è stato sviluppato in Java e quindi gli indici dei vettori iniziano da 0.</a:t>
            </a:r>
            <a:endParaRPr lang="en-US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5C2C8-629A-4F07-9CF6-AD8DBAADB1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71" y="1330722"/>
            <a:ext cx="2141257" cy="8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887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54"/>
          <p:cNvSpPr txBox="1"/>
          <p:nvPr/>
        </p:nvSpPr>
        <p:spPr>
          <a:xfrm>
            <a:off x="-1" y="-25709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/>
              <a:t>Flow chart</a:t>
            </a:r>
          </a:p>
        </p:txBody>
      </p:sp>
      <p:sp>
        <p:nvSpPr>
          <p:cNvPr id="150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grpSp>
        <p:nvGrpSpPr>
          <p:cNvPr id="153" name="Rectangle: Rounded Corners 2"/>
          <p:cNvGrpSpPr/>
          <p:nvPr/>
        </p:nvGrpSpPr>
        <p:grpSpPr>
          <a:xfrm>
            <a:off x="201336" y="564956"/>
            <a:ext cx="2952925" cy="1625640"/>
            <a:chOff x="0" y="0"/>
            <a:chExt cx="2952924" cy="1625638"/>
          </a:xfrm>
        </p:grpSpPr>
        <p:sp>
          <p:nvSpPr>
            <p:cNvPr id="151" name="Rounded Rectangle"/>
            <p:cNvSpPr/>
            <p:nvPr/>
          </p:nvSpPr>
          <p:spPr>
            <a:xfrm>
              <a:off x="0" y="0"/>
              <a:ext cx="2952925" cy="162563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1F497D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lnSpc>
                  <a:spcPct val="150000"/>
                </a:lnSpc>
              </a:pPr>
              <a:endParaRPr/>
            </a:p>
          </p:txBody>
        </p:sp>
        <p:sp>
          <p:nvSpPr>
            <p:cNvPr id="152" name="RichardsMeshGen.ipynb…"/>
            <p:cNvSpPr txBox="1"/>
            <p:nvPr/>
          </p:nvSpPr>
          <p:spPr>
            <a:xfrm>
              <a:off x="79356" y="79357"/>
              <a:ext cx="2794212" cy="1374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000" u="sng"/>
              </a:pPr>
              <a:r>
                <a:t>RichardsMeshGen.ipynb</a:t>
              </a:r>
            </a:p>
            <a:p>
              <a:pPr algn="ctr"/>
              <a:endParaRPr/>
            </a:p>
            <a:p>
              <a:pPr algn="ctr">
                <a:lnSpc>
                  <a:spcPct val="150000"/>
                </a:lnSpc>
              </a:pPr>
              <a:r>
                <a:t>@In:				@Out:</a:t>
              </a:r>
            </a:p>
            <a:p>
              <a:pPr algn="ctr">
                <a:lnSpc>
                  <a:spcPct val="150000"/>
                </a:lnSpc>
              </a:pPr>
              <a:r>
                <a:t>inputFile.csv		grid.nc</a:t>
              </a:r>
            </a:p>
          </p:txBody>
        </p:sp>
      </p:grpSp>
      <p:grpSp>
        <p:nvGrpSpPr>
          <p:cNvPr id="158" name="Group 5"/>
          <p:cNvGrpSpPr/>
          <p:nvPr/>
        </p:nvGrpSpPr>
        <p:grpSpPr>
          <a:xfrm>
            <a:off x="3322039" y="1652734"/>
            <a:ext cx="2751595" cy="3707049"/>
            <a:chOff x="0" y="0"/>
            <a:chExt cx="2751594" cy="3707047"/>
          </a:xfrm>
        </p:grpSpPr>
        <p:grpSp>
          <p:nvGrpSpPr>
            <p:cNvPr id="156" name="Rectangle: Rounded Corners 6"/>
            <p:cNvGrpSpPr/>
            <p:nvPr/>
          </p:nvGrpSpPr>
          <p:grpSpPr>
            <a:xfrm>
              <a:off x="0" y="0"/>
              <a:ext cx="2751594" cy="3072045"/>
              <a:chOff x="0" y="0"/>
              <a:chExt cx="2751592" cy="3072044"/>
            </a:xfrm>
          </p:grpSpPr>
          <p:sp>
            <p:nvSpPr>
              <p:cNvPr id="154" name="Rounded Rectangle"/>
              <p:cNvSpPr/>
              <p:nvPr/>
            </p:nvSpPr>
            <p:spPr>
              <a:xfrm>
                <a:off x="0" y="0"/>
                <a:ext cx="2751593" cy="307204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150000"/>
                  </a:lnSpc>
                </a:pPr>
                <a:endParaRPr/>
              </a:p>
            </p:txBody>
          </p:sp>
          <p:sp>
            <p:nvSpPr>
              <p:cNvPr id="155" name="Richards1D.sim"/>
              <p:cNvSpPr txBox="1"/>
              <p:nvPr/>
            </p:nvSpPr>
            <p:spPr>
              <a:xfrm>
                <a:off x="134321" y="134321"/>
                <a:ext cx="2482950" cy="1374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2000" u="sng"/>
                </a:pPr>
                <a:r>
                  <a:t>Richards1D.sim</a:t>
                </a:r>
              </a:p>
              <a:p>
                <a:pPr algn="ctr"/>
                <a:endParaRPr/>
              </a:p>
              <a:p>
                <a:pPr algn="ctr">
                  <a:lnSpc>
                    <a:spcPct val="150000"/>
                  </a:lnSpc>
                </a:pPr>
                <a:endParaRPr/>
              </a:p>
            </p:txBody>
          </p:sp>
        </p:grpSp>
        <p:sp>
          <p:nvSpPr>
            <p:cNvPr id="157" name="TextBox 4"/>
            <p:cNvSpPr txBox="1"/>
            <p:nvPr/>
          </p:nvSpPr>
          <p:spPr>
            <a:xfrm>
              <a:off x="0" y="706229"/>
              <a:ext cx="2751593" cy="30008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2" spcCol="3810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dirty="0"/>
                <a:t>@In: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grid.nc   	  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topBC.csv	                       bottomBC.csv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parameters</a:t>
              </a:r>
              <a:endParaRPr lang="en-US" dirty="0"/>
            </a:p>
            <a:p>
              <a:pPr>
                <a:lnSpc>
                  <a:spcPct val="150000"/>
                </a:lnSpc>
              </a:pPr>
              <a:endParaRPr lang="en-US" dirty="0"/>
            </a:p>
            <a:p>
              <a:pPr>
                <a:lnSpc>
                  <a:spcPct val="150000"/>
                </a:lnSpc>
              </a:pPr>
              <a:endParaRPr lang="en-US" dirty="0"/>
            </a:p>
            <a:p>
              <a:pPr>
                <a:lnSpc>
                  <a:spcPct val="150000"/>
                </a:lnSpc>
              </a:pPr>
              <a:r>
                <a:rPr lang="en-US" dirty="0"/>
                <a:t>@Out:</a:t>
              </a:r>
            </a:p>
            <a:p>
              <a:pPr>
                <a:lnSpc>
                  <a:spcPct val="150000"/>
                </a:lnSpc>
              </a:pPr>
              <a:r>
                <a:rPr dirty="0"/>
                <a:t>simulation.nc</a:t>
              </a:r>
            </a:p>
          </p:txBody>
        </p:sp>
      </p:grpSp>
      <p:grpSp>
        <p:nvGrpSpPr>
          <p:cNvPr id="163" name="Group 7"/>
          <p:cNvGrpSpPr/>
          <p:nvPr/>
        </p:nvGrpSpPr>
        <p:grpSpPr>
          <a:xfrm>
            <a:off x="6213831" y="4365930"/>
            <a:ext cx="2699229" cy="1886082"/>
            <a:chOff x="0" y="0"/>
            <a:chExt cx="2699227" cy="1886080"/>
          </a:xfrm>
        </p:grpSpPr>
        <p:grpSp>
          <p:nvGrpSpPr>
            <p:cNvPr id="161" name="Rectangle: Rounded Corners 9"/>
            <p:cNvGrpSpPr/>
            <p:nvPr/>
          </p:nvGrpSpPr>
          <p:grpSpPr>
            <a:xfrm>
              <a:off x="0" y="0"/>
              <a:ext cx="2699228" cy="1886081"/>
              <a:chOff x="0" y="0"/>
              <a:chExt cx="2699227" cy="1886080"/>
            </a:xfrm>
          </p:grpSpPr>
          <p:sp>
            <p:nvSpPr>
              <p:cNvPr id="159" name="Rounded Rectangle"/>
              <p:cNvSpPr/>
              <p:nvPr/>
            </p:nvSpPr>
            <p:spPr>
              <a:xfrm>
                <a:off x="0" y="0"/>
                <a:ext cx="2699228" cy="1886081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 cap="flat">
                <a:solidFill>
                  <a:srgbClr val="1F497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0" name="Visualization Process"/>
              <p:cNvSpPr txBox="1"/>
              <p:nvPr/>
            </p:nvSpPr>
            <p:spPr>
              <a:xfrm>
                <a:off x="92071" y="92071"/>
                <a:ext cx="2515086" cy="675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sz="2000" u="sng"/>
                </a:lvl1pPr>
              </a:lstStyle>
              <a:p>
                <a:r>
                  <a:t>Visualization Process</a:t>
                </a:r>
              </a:p>
            </p:txBody>
          </p:sp>
        </p:grpSp>
        <p:sp>
          <p:nvSpPr>
            <p:cNvPr id="162" name="TextBox 11"/>
            <p:cNvSpPr txBox="1"/>
            <p:nvPr/>
          </p:nvSpPr>
          <p:spPr>
            <a:xfrm>
              <a:off x="167779" y="524645"/>
              <a:ext cx="1801568" cy="1209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t>@In:</a:t>
              </a:r>
            </a:p>
            <a:p>
              <a:pPr>
                <a:lnSpc>
                  <a:spcPct val="150000"/>
                </a:lnSpc>
              </a:pPr>
              <a:r>
                <a:t>simulation.nc    inputFile.csv  </a:t>
              </a:r>
            </a:p>
          </p:txBody>
        </p:sp>
      </p:grpSp>
      <p:sp>
        <p:nvSpPr>
          <p:cNvPr id="164" name="Connector: Elbow 12"/>
          <p:cNvSpPr/>
          <p:nvPr/>
        </p:nvSpPr>
        <p:spPr>
          <a:xfrm>
            <a:off x="3270022" y="896685"/>
            <a:ext cx="1301133" cy="646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475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165" name="Connector: Elbow 18"/>
          <p:cNvSpPr/>
          <p:nvPr/>
        </p:nvSpPr>
        <p:spPr>
          <a:xfrm>
            <a:off x="4570801" y="4823464"/>
            <a:ext cx="1643030" cy="649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0E7737-B849-44C6-83B2-C0D08F58E18B}"/>
              </a:ext>
            </a:extLst>
          </p:cNvPr>
          <p:cNvSpPr txBox="1"/>
          <p:nvPr/>
        </p:nvSpPr>
        <p:spPr>
          <a:xfrm rot="18508745">
            <a:off x="181908" y="3515231"/>
            <a:ext cx="3620262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Da aggiornare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93" y="2091221"/>
            <a:ext cx="3071815" cy="2955728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Shape 391"/>
          <p:cNvSpPr txBox="1">
            <a:spLocks noGrp="1"/>
          </p:cNvSpPr>
          <p:nvPr>
            <p:ph type="sldNum" sz="quarter" idx="4294967295"/>
          </p:nvPr>
        </p:nvSpPr>
        <p:spPr>
          <a:xfrm>
            <a:off x="8775517" y="6105526"/>
            <a:ext cx="279822" cy="25364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6787" tIns="26787" rIns="26787" bIns="26787"/>
          <a:lstStyle>
            <a:lvl1pPr defTabSz="455397">
              <a:lnSpc>
                <a:spcPts val="1600"/>
              </a:lnSpc>
              <a:tabLst>
                <a:tab pos="901700" algn="l"/>
                <a:tab pos="1828800" algn="l"/>
              </a:tabLst>
              <a:defRPr sz="1400">
                <a:solidFill>
                  <a:srgbClr val="000000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12" name="Shape 392"/>
          <p:cNvSpPr txBox="1"/>
          <p:nvPr/>
        </p:nvSpPr>
        <p:spPr>
          <a:xfrm>
            <a:off x="-1" y="-8931"/>
            <a:ext cx="7563447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Thank you for your attention !</a:t>
            </a:r>
          </a:p>
        </p:txBody>
      </p:sp>
      <p:sp>
        <p:nvSpPr>
          <p:cNvPr id="413" name="Shape 393"/>
          <p:cNvSpPr txBox="1"/>
          <p:nvPr/>
        </p:nvSpPr>
        <p:spPr>
          <a:xfrm rot="16199996">
            <a:off x="1625499" y="3642302"/>
            <a:ext cx="2473525" cy="223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000"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G.Ulrici - 2000 ?</a:t>
            </a:r>
          </a:p>
        </p:txBody>
      </p:sp>
      <p:sp>
        <p:nvSpPr>
          <p:cNvPr id="414" name="Shape 154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dirty="0"/>
              <a:t> &amp;  N. Tubini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Boundary Condition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36" name="TextBox 1 1"/>
          <p:cNvSpPr txBox="1"/>
          <p:nvPr/>
        </p:nvSpPr>
        <p:spPr>
          <a:xfrm>
            <a:off x="-1" y="352597"/>
            <a:ext cx="8925887" cy="2805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/>
              <a:t>Per prima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distinguiamo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condizione</a:t>
            </a:r>
            <a:r>
              <a:rPr lang="en-US" dirty="0"/>
              <a:t> al </a:t>
            </a:r>
            <a:r>
              <a:rPr lang="en-US" dirty="0" err="1"/>
              <a:t>contorno</a:t>
            </a:r>
            <a:r>
              <a:rPr lang="en-US" dirty="0"/>
              <a:t>, Neumann, Dirichlet free drainage, e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assegnato</a:t>
            </a:r>
            <a:r>
              <a:rPr lang="en-US" dirty="0"/>
              <a:t> come </a:t>
            </a:r>
            <a:r>
              <a:rPr lang="en-US" dirty="0" err="1"/>
              <a:t>condizione</a:t>
            </a:r>
            <a:r>
              <a:rPr lang="en-US" dirty="0"/>
              <a:t> al </a:t>
            </a:r>
            <a:r>
              <a:rPr lang="en-US" dirty="0" err="1"/>
              <a:t>contorno</a:t>
            </a:r>
            <a:r>
              <a:rPr lang="en-US" dirty="0"/>
              <a:t>. 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/>
              <a:t>In </a:t>
            </a:r>
            <a:r>
              <a:rPr lang="en-US" dirty="0" err="1"/>
              <a:t>generale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avere</a:t>
            </a:r>
            <a:r>
              <a:rPr lang="en-US" dirty="0"/>
              <a:t> </a:t>
            </a:r>
            <a:r>
              <a:rPr lang="en-US" dirty="0" err="1"/>
              <a:t>bordi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lo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</a:t>
            </a:r>
            <a:r>
              <a:rPr lang="en-US" dirty="0" err="1"/>
              <a:t>condizione</a:t>
            </a:r>
            <a:r>
              <a:rPr lang="en-US" dirty="0"/>
              <a:t> al </a:t>
            </a:r>
            <a:r>
              <a:rPr lang="en-US" dirty="0" err="1"/>
              <a:t>contorno</a:t>
            </a:r>
            <a:r>
              <a:rPr lang="en-US" dirty="0"/>
              <a:t> ma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. Ad </a:t>
            </a:r>
            <a:r>
              <a:rPr lang="en-US" dirty="0" err="1"/>
              <a:t>esempio</a:t>
            </a:r>
            <a:endParaRPr lang="it-IT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CCE0C2-9C64-4E18-BAA1-6F23EA7FF130}"/>
              </a:ext>
            </a:extLst>
          </p:cNvPr>
          <p:cNvGrpSpPr/>
          <p:nvPr/>
        </p:nvGrpSpPr>
        <p:grpSpPr>
          <a:xfrm>
            <a:off x="262758" y="3329454"/>
            <a:ext cx="8759269" cy="2814057"/>
            <a:chOff x="413760" y="3312676"/>
            <a:chExt cx="8759269" cy="2814057"/>
          </a:xfrm>
        </p:grpSpPr>
        <p:sp>
          <p:nvSpPr>
            <p:cNvPr id="12" name="TextBox 1 5">
              <a:extLst>
                <a:ext uri="{FF2B5EF4-FFF2-40B4-BE49-F238E27FC236}">
                  <a16:creationId xmlns:a16="http://schemas.microsoft.com/office/drawing/2014/main" id="{C889A383-F2C6-4564-931A-80C143B3D098}"/>
                </a:ext>
              </a:extLst>
            </p:cNvPr>
            <p:cNvSpPr txBox="1"/>
            <p:nvPr/>
          </p:nvSpPr>
          <p:spPr>
            <a:xfrm>
              <a:off x="7371807" y="4158746"/>
              <a:ext cx="1801222" cy="114307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  <a:defRPr sz="2400"/>
              </a:pPr>
              <a:r>
                <a:rPr lang="it-IT" dirty="0"/>
                <a:t>Dirichlet</a:t>
              </a:r>
            </a:p>
            <a:p>
              <a:pPr>
                <a:lnSpc>
                  <a:spcPct val="150000"/>
                </a:lnSpc>
                <a:defRPr sz="2400"/>
              </a:pPr>
              <a:endParaRPr lang="it-IT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3424C3-FE3D-4255-8321-B0854D31980A}"/>
                </a:ext>
              </a:extLst>
            </p:cNvPr>
            <p:cNvGrpSpPr/>
            <p:nvPr/>
          </p:nvGrpSpPr>
          <p:grpSpPr>
            <a:xfrm>
              <a:off x="413760" y="3850797"/>
              <a:ext cx="8316479" cy="2275936"/>
              <a:chOff x="157682" y="3674628"/>
              <a:chExt cx="8316479" cy="227593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87CA4B0-1863-40CB-B817-4FCD0597E91F}"/>
                  </a:ext>
                </a:extLst>
              </p:cNvPr>
              <p:cNvSpPr/>
              <p:nvPr/>
            </p:nvSpPr>
            <p:spPr>
              <a:xfrm>
                <a:off x="1860258" y="3674628"/>
                <a:ext cx="5205367" cy="175896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Calibri"/>
                </a:endParaRPr>
              </a:p>
            </p:txBody>
          </p:sp>
          <p:sp>
            <p:nvSpPr>
              <p:cNvPr id="7" name="TextBox 1 2">
                <a:extLst>
                  <a:ext uri="{FF2B5EF4-FFF2-40B4-BE49-F238E27FC236}">
                    <a16:creationId xmlns:a16="http://schemas.microsoft.com/office/drawing/2014/main" id="{70A71CC7-A910-46BD-9710-D9AEFA897273}"/>
                  </a:ext>
                </a:extLst>
              </p:cNvPr>
              <p:cNvSpPr txBox="1"/>
              <p:nvPr/>
            </p:nvSpPr>
            <p:spPr>
              <a:xfrm>
                <a:off x="3860335" y="4282211"/>
                <a:ext cx="1303859" cy="58907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ct val="150000"/>
                  </a:lnSpc>
                  <a:defRPr sz="2400"/>
                </a:pPr>
                <a:r>
                  <a:rPr lang="en-US" dirty="0" err="1"/>
                  <a:t>Dominio</a:t>
                </a:r>
                <a:endParaRPr lang="it-IT" dirty="0"/>
              </a:p>
            </p:txBody>
          </p:sp>
          <p:sp>
            <p:nvSpPr>
              <p:cNvPr id="8" name="TextBox 1 3">
                <a:extLst>
                  <a:ext uri="{FF2B5EF4-FFF2-40B4-BE49-F238E27FC236}">
                    <a16:creationId xmlns:a16="http://schemas.microsoft.com/office/drawing/2014/main" id="{6F17CCC5-5817-4E09-A764-D05EC45BE8EA}"/>
                  </a:ext>
                </a:extLst>
              </p:cNvPr>
              <p:cNvSpPr txBox="1"/>
              <p:nvPr/>
            </p:nvSpPr>
            <p:spPr>
              <a:xfrm>
                <a:off x="3710345" y="5361492"/>
                <a:ext cx="1801222" cy="58907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ct val="150000"/>
                  </a:lnSpc>
                  <a:defRPr sz="2400"/>
                </a:pPr>
                <a:r>
                  <a:rPr lang="en-US" dirty="0"/>
                  <a:t>Free drainage</a:t>
                </a:r>
                <a:endParaRPr lang="it-IT" dirty="0"/>
              </a:p>
            </p:txBody>
          </p:sp>
          <p:sp>
            <p:nvSpPr>
              <p:cNvPr id="9" name="TextBox 1 4">
                <a:extLst>
                  <a:ext uri="{FF2B5EF4-FFF2-40B4-BE49-F238E27FC236}">
                    <a16:creationId xmlns:a16="http://schemas.microsoft.com/office/drawing/2014/main" id="{BD82F8B1-DD76-45D8-B0B4-370FFA08AB67}"/>
                  </a:ext>
                </a:extLst>
              </p:cNvPr>
              <p:cNvSpPr txBox="1"/>
              <p:nvPr/>
            </p:nvSpPr>
            <p:spPr>
              <a:xfrm>
                <a:off x="157682" y="4054208"/>
                <a:ext cx="1801222" cy="114307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rIns="45719">
                <a:spAutoFit/>
              </a:bodyPr>
              <a:lstStyle/>
              <a:p>
                <a:pPr>
                  <a:lnSpc>
                    <a:spcPct val="150000"/>
                  </a:lnSpc>
                  <a:defRPr sz="2400"/>
                </a:pPr>
                <a:r>
                  <a:rPr lang="it-IT" dirty="0"/>
                  <a:t>Dirichlet</a:t>
                </a:r>
              </a:p>
              <a:p>
                <a:pPr>
                  <a:lnSpc>
                    <a:spcPct val="150000"/>
                  </a:lnSpc>
                  <a:defRPr sz="2400"/>
                </a:pPr>
                <a:endParaRPr lang="it-IT" dirty="0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E73A795-17D6-4B60-83F7-5A103FBB259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682" y="4625743"/>
                <a:ext cx="1316571" cy="305371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FC33CFD-8371-46AF-9FB3-E386223785F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6618" y="4576748"/>
                <a:ext cx="1327543" cy="305371"/>
              </a:xfrm>
              <a:prstGeom prst="rect">
                <a:avLst/>
              </a:prstGeom>
            </p:spPr>
          </p:pic>
        </p:grpSp>
        <p:sp>
          <p:nvSpPr>
            <p:cNvPr id="16" name="TextBox 1 3">
              <a:extLst>
                <a:ext uri="{FF2B5EF4-FFF2-40B4-BE49-F238E27FC236}">
                  <a16:creationId xmlns:a16="http://schemas.microsoft.com/office/drawing/2014/main" id="{AD238634-A303-48FD-9A93-85BFB5312ECE}"/>
                </a:ext>
              </a:extLst>
            </p:cNvPr>
            <p:cNvSpPr txBox="1"/>
            <p:nvPr/>
          </p:nvSpPr>
          <p:spPr>
            <a:xfrm>
              <a:off x="3966423" y="3312676"/>
              <a:ext cx="1801222" cy="58907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rIns="45719">
              <a:spAutoFit/>
            </a:bodyPr>
            <a:lstStyle/>
            <a:p>
              <a:pPr>
                <a:lnSpc>
                  <a:spcPct val="150000"/>
                </a:lnSpc>
                <a:defRPr sz="2400"/>
              </a:pPr>
              <a:r>
                <a:rPr lang="en-US" dirty="0"/>
                <a:t>Neumann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Boundary Condition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36" name="TextBox 1 1"/>
          <p:cNvSpPr txBox="1"/>
          <p:nvPr/>
        </p:nvSpPr>
        <p:spPr>
          <a:xfrm>
            <a:off x="-1" y="352597"/>
            <a:ext cx="8925887" cy="6129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/>
              <a:t>Per prima </a:t>
            </a:r>
            <a:r>
              <a:rPr lang="en-US" dirty="0" err="1"/>
              <a:t>gestire</a:t>
            </a:r>
            <a:r>
              <a:rPr lang="en-US" dirty="0"/>
              <a:t> le </a:t>
            </a:r>
            <a:r>
              <a:rPr lang="en-US" dirty="0" err="1"/>
              <a:t>condizioni</a:t>
            </a:r>
            <a:r>
              <a:rPr lang="en-US" dirty="0"/>
              <a:t> al </a:t>
            </a:r>
            <a:r>
              <a:rPr lang="en-US" dirty="0" err="1"/>
              <a:t>contorno</a:t>
            </a:r>
            <a:r>
              <a:rPr lang="en-US" dirty="0"/>
              <a:t> </a:t>
            </a:r>
            <a:r>
              <a:rPr lang="en-US" dirty="0" err="1"/>
              <a:t>utilizziamo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flag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assegnate</a:t>
            </a:r>
            <a:r>
              <a:rPr lang="en-US" dirty="0"/>
              <a:t> ai </a:t>
            </a:r>
            <a:r>
              <a:rPr lang="en-US" dirty="0" err="1"/>
              <a:t>bordi</a:t>
            </a:r>
            <a:r>
              <a:rPr lang="en-US" dirty="0"/>
              <a:t> del </a:t>
            </a:r>
            <a:r>
              <a:rPr lang="en-US" dirty="0" err="1"/>
              <a:t>dominio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create la mesh. In </a:t>
            </a:r>
            <a:r>
              <a:rPr lang="en-US" dirty="0" err="1"/>
              <a:t>FreeFem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it-IT" dirty="0"/>
              <a:t>è possibile attraverso le </a:t>
            </a:r>
            <a:r>
              <a:rPr lang="it-IT" i="1" dirty="0"/>
              <a:t>lable</a:t>
            </a:r>
            <a:r>
              <a:rPr lang="it-IT" dirty="0"/>
              <a:t>. Con una sola lable è possibile gestire sia il tipo di condizione al contorno che il suo valore.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Le lable da 10 a 19 vengono usate per indicare una condizione al contorno di tipo Neumann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Le lable da 20 a 29 Dirichlet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La lable 30 free drainage.</a:t>
            </a:r>
          </a:p>
        </p:txBody>
      </p:sp>
    </p:spTree>
    <p:extLst>
      <p:ext uri="{BB962C8B-B14F-4D97-AF65-F5344CB8AC3E}">
        <p14:creationId xmlns:p14="http://schemas.microsoft.com/office/powerpoint/2010/main" val="39456060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Boundary Condition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36" name="TextBox 1 1"/>
          <p:cNvSpPr txBox="1"/>
          <p:nvPr/>
        </p:nvSpPr>
        <p:spPr>
          <a:xfrm>
            <a:off x="-1" y="352597"/>
            <a:ext cx="8925887" cy="114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Esite un unico file che contiene le time series per le condizioni al contorno. Il file è formattato nel seguente modo</a:t>
            </a:r>
          </a:p>
        </p:txBody>
      </p:sp>
      <p:pic>
        <p:nvPicPr>
          <p:cNvPr id="3" name="Picture 2" descr="A picture containing bottle, indoor, text&#10;&#10;Description automatically generated">
            <a:extLst>
              <a:ext uri="{FF2B5EF4-FFF2-40B4-BE49-F238E27FC236}">
                <a16:creationId xmlns:a16="http://schemas.microsoft.com/office/drawing/2014/main" id="{3BD180BA-3FE5-4F9E-A4B1-49240886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61" y="1524845"/>
            <a:ext cx="5465826" cy="28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782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Boundary Condition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7" name="TextBox 1 1">
            <a:extLst>
              <a:ext uri="{FF2B5EF4-FFF2-40B4-BE49-F238E27FC236}">
                <a16:creationId xmlns:a16="http://schemas.microsoft.com/office/drawing/2014/main" id="{80875247-60C2-4C3E-887E-B33463A6B6D7}"/>
              </a:ext>
            </a:extLst>
          </p:cNvPr>
          <p:cNvSpPr txBox="1"/>
          <p:nvPr/>
        </p:nvSpPr>
        <p:spPr>
          <a:xfrm>
            <a:off x="1397" y="3139143"/>
            <a:ext cx="8925887" cy="3359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 Nella riga 5  vengono riportati i label usati nella definizione del contorno della griglia. In questo caso 10 e 20, quindi una condizione di tipo Neumann e una di tipo Dirichlet.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Nella riga 8 riportati i valori delle condizioni al contorno. In questo caso per Neumann il flusso è 0 [m/s] e Dirichlet la suzione è pari a 0.5 [m].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55B94E-68EA-437E-ACBC-F4D55573C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3" y="323419"/>
            <a:ext cx="6187673" cy="27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350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Boundary Condition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7" name="TextBox 1 1">
            <a:extLst>
              <a:ext uri="{FF2B5EF4-FFF2-40B4-BE49-F238E27FC236}">
                <a16:creationId xmlns:a16="http://schemas.microsoft.com/office/drawing/2014/main" id="{80875247-60C2-4C3E-887E-B33463A6B6D7}"/>
              </a:ext>
            </a:extLst>
          </p:cNvPr>
          <p:cNvSpPr txBox="1"/>
          <p:nvPr/>
        </p:nvSpPr>
        <p:spPr>
          <a:xfrm>
            <a:off x="1397" y="3139143"/>
            <a:ext cx="8925887" cy="1697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it-IT" dirty="0"/>
              <a:t> Tutte le timeseries per le condizioni al contorno sono contenute all’interno di questo file, gli ID (riga 5) vengono usati per assegnare a ciascun bordo il il valore della condizione al contorno.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55B94E-68EA-437E-ACBC-F4D55573C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63" y="323419"/>
            <a:ext cx="6187673" cy="27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087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Boundary Condition - </a:t>
            </a:r>
            <a:r>
              <a:rPr lang="en-US" dirty="0" err="1"/>
              <a:t>esempio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339A3B-3DBF-443A-882F-3CF3641419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2" b="2939"/>
          <a:stretch/>
        </p:blipFill>
        <p:spPr>
          <a:xfrm>
            <a:off x="2499687" y="1700329"/>
            <a:ext cx="4144626" cy="410485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941478-ADAA-42CD-9088-6F5DC7A14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93" y="371421"/>
            <a:ext cx="4315522" cy="903706"/>
          </a:xfrm>
          <a:prstGeom prst="rect">
            <a:avLst/>
          </a:prstGeom>
        </p:spPr>
      </p:pic>
      <p:sp>
        <p:nvSpPr>
          <p:cNvPr id="10" name="TextBox 1 3">
            <a:extLst>
              <a:ext uri="{FF2B5EF4-FFF2-40B4-BE49-F238E27FC236}">
                <a16:creationId xmlns:a16="http://schemas.microsoft.com/office/drawing/2014/main" id="{7561553C-A42C-43BE-8981-A7A2A796CA13}"/>
              </a:ext>
            </a:extLst>
          </p:cNvPr>
          <p:cNvSpPr txBox="1"/>
          <p:nvPr/>
        </p:nvSpPr>
        <p:spPr>
          <a:xfrm>
            <a:off x="425545" y="2725447"/>
            <a:ext cx="2086448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rPr lang="en-US" dirty="0"/>
              <a:t>Neumann (10)</a:t>
            </a:r>
          </a:p>
        </p:txBody>
      </p:sp>
      <p:sp>
        <p:nvSpPr>
          <p:cNvPr id="11" name="TextBox 1 3">
            <a:extLst>
              <a:ext uri="{FF2B5EF4-FFF2-40B4-BE49-F238E27FC236}">
                <a16:creationId xmlns:a16="http://schemas.microsoft.com/office/drawing/2014/main" id="{5589BFC9-8238-4477-81C3-B75E13D76ACA}"/>
              </a:ext>
            </a:extLst>
          </p:cNvPr>
          <p:cNvSpPr txBox="1"/>
          <p:nvPr/>
        </p:nvSpPr>
        <p:spPr>
          <a:xfrm>
            <a:off x="6644312" y="2725447"/>
            <a:ext cx="2281573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rPr lang="en-US" dirty="0"/>
              <a:t>Neumann (10)</a:t>
            </a:r>
          </a:p>
        </p:txBody>
      </p:sp>
      <p:sp>
        <p:nvSpPr>
          <p:cNvPr id="12" name="TextBox 1 3">
            <a:extLst>
              <a:ext uri="{FF2B5EF4-FFF2-40B4-BE49-F238E27FC236}">
                <a16:creationId xmlns:a16="http://schemas.microsoft.com/office/drawing/2014/main" id="{52513F6A-80AE-43F4-9B1C-EF457B762131}"/>
              </a:ext>
            </a:extLst>
          </p:cNvPr>
          <p:cNvSpPr txBox="1"/>
          <p:nvPr/>
        </p:nvSpPr>
        <p:spPr>
          <a:xfrm>
            <a:off x="2986482" y="5762087"/>
            <a:ext cx="3103206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rPr lang="en-US" dirty="0"/>
              <a:t>Free drainage (30)</a:t>
            </a:r>
          </a:p>
        </p:txBody>
      </p:sp>
      <p:sp>
        <p:nvSpPr>
          <p:cNvPr id="13" name="TextBox 1 3">
            <a:extLst>
              <a:ext uri="{FF2B5EF4-FFF2-40B4-BE49-F238E27FC236}">
                <a16:creationId xmlns:a16="http://schemas.microsoft.com/office/drawing/2014/main" id="{C274F919-56F2-4FC1-97CB-F3B7B27A78D1}"/>
              </a:ext>
            </a:extLst>
          </p:cNvPr>
          <p:cNvSpPr txBox="1"/>
          <p:nvPr/>
        </p:nvSpPr>
        <p:spPr>
          <a:xfrm>
            <a:off x="3781722" y="1275127"/>
            <a:ext cx="2281573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rPr lang="en-US" dirty="0"/>
              <a:t>Dirichlet (20)</a:t>
            </a:r>
          </a:p>
        </p:txBody>
      </p:sp>
    </p:spTree>
    <p:extLst>
      <p:ext uri="{BB962C8B-B14F-4D97-AF65-F5344CB8AC3E}">
        <p14:creationId xmlns:p14="http://schemas.microsoft.com/office/powerpoint/2010/main" val="5787554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/>
              <a:t>Boundary Condition - </a:t>
            </a:r>
            <a:r>
              <a:rPr lang="en-US" dirty="0" err="1"/>
              <a:t>esempio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339A3B-3DBF-443A-882F-3CF3641419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2" b="2939"/>
          <a:stretch/>
        </p:blipFill>
        <p:spPr>
          <a:xfrm>
            <a:off x="2499687" y="1700329"/>
            <a:ext cx="4144626" cy="4104854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941478-ADAA-42CD-9088-6F5DC7A14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93" y="371421"/>
            <a:ext cx="4315522" cy="903706"/>
          </a:xfrm>
          <a:prstGeom prst="rect">
            <a:avLst/>
          </a:prstGeom>
        </p:spPr>
      </p:pic>
      <p:sp>
        <p:nvSpPr>
          <p:cNvPr id="10" name="TextBox 1 3">
            <a:extLst>
              <a:ext uri="{FF2B5EF4-FFF2-40B4-BE49-F238E27FC236}">
                <a16:creationId xmlns:a16="http://schemas.microsoft.com/office/drawing/2014/main" id="{7561553C-A42C-43BE-8981-A7A2A796CA13}"/>
              </a:ext>
            </a:extLst>
          </p:cNvPr>
          <p:cNvSpPr txBox="1"/>
          <p:nvPr/>
        </p:nvSpPr>
        <p:spPr>
          <a:xfrm>
            <a:off x="425545" y="2725447"/>
            <a:ext cx="2086448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rPr lang="en-US" dirty="0"/>
              <a:t>Neumann (10)</a:t>
            </a:r>
          </a:p>
        </p:txBody>
      </p:sp>
      <p:sp>
        <p:nvSpPr>
          <p:cNvPr id="11" name="TextBox 1 3">
            <a:extLst>
              <a:ext uri="{FF2B5EF4-FFF2-40B4-BE49-F238E27FC236}">
                <a16:creationId xmlns:a16="http://schemas.microsoft.com/office/drawing/2014/main" id="{5589BFC9-8238-4477-81C3-B75E13D76ACA}"/>
              </a:ext>
            </a:extLst>
          </p:cNvPr>
          <p:cNvSpPr txBox="1"/>
          <p:nvPr/>
        </p:nvSpPr>
        <p:spPr>
          <a:xfrm>
            <a:off x="6644312" y="2725447"/>
            <a:ext cx="2281573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rPr lang="en-US" dirty="0"/>
              <a:t>Neumann (10)</a:t>
            </a:r>
          </a:p>
        </p:txBody>
      </p:sp>
      <p:sp>
        <p:nvSpPr>
          <p:cNvPr id="12" name="TextBox 1 3">
            <a:extLst>
              <a:ext uri="{FF2B5EF4-FFF2-40B4-BE49-F238E27FC236}">
                <a16:creationId xmlns:a16="http://schemas.microsoft.com/office/drawing/2014/main" id="{52513F6A-80AE-43F4-9B1C-EF457B762131}"/>
              </a:ext>
            </a:extLst>
          </p:cNvPr>
          <p:cNvSpPr txBox="1"/>
          <p:nvPr/>
        </p:nvSpPr>
        <p:spPr>
          <a:xfrm>
            <a:off x="2986482" y="5762087"/>
            <a:ext cx="3103206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rPr lang="en-US" dirty="0"/>
              <a:t>Free drainage (30)</a:t>
            </a:r>
          </a:p>
        </p:txBody>
      </p:sp>
      <p:sp>
        <p:nvSpPr>
          <p:cNvPr id="13" name="TextBox 1 3">
            <a:extLst>
              <a:ext uri="{FF2B5EF4-FFF2-40B4-BE49-F238E27FC236}">
                <a16:creationId xmlns:a16="http://schemas.microsoft.com/office/drawing/2014/main" id="{C274F919-56F2-4FC1-97CB-F3B7B27A78D1}"/>
              </a:ext>
            </a:extLst>
          </p:cNvPr>
          <p:cNvSpPr txBox="1"/>
          <p:nvPr/>
        </p:nvSpPr>
        <p:spPr>
          <a:xfrm>
            <a:off x="3781722" y="1275127"/>
            <a:ext cx="2281573" cy="589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2400"/>
            </a:pPr>
            <a:r>
              <a:rPr lang="en-US" dirty="0"/>
              <a:t>Dirichlet (20)</a:t>
            </a:r>
          </a:p>
        </p:txBody>
      </p:sp>
    </p:spTree>
    <p:extLst>
      <p:ext uri="{BB962C8B-B14F-4D97-AF65-F5344CB8AC3E}">
        <p14:creationId xmlns:p14="http://schemas.microsoft.com/office/powerpoint/2010/main" val="413889993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54 1"/>
          <p:cNvSpPr txBox="1"/>
          <p:nvPr/>
        </p:nvSpPr>
        <p:spPr>
          <a:xfrm>
            <a:off x="-1" y="-25709"/>
            <a:ext cx="7563447" cy="349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algn="just"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rPr lang="en-US" dirty="0" err="1"/>
              <a:t>Parametri</a:t>
            </a:r>
            <a:r>
              <a:rPr lang="en-US" dirty="0"/>
              <a:t> del </a:t>
            </a:r>
            <a:r>
              <a:rPr lang="en-US" dirty="0" err="1"/>
              <a:t>terreno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35" name="Shape 154 2"/>
          <p:cNvSpPr txBox="1"/>
          <p:nvPr/>
        </p:nvSpPr>
        <p:spPr>
          <a:xfrm>
            <a:off x="1049288" y="6508869"/>
            <a:ext cx="2354958" cy="338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6" tIns="35716" rIns="35716" bIns="35716">
            <a:spAutoFit/>
          </a:bodyPr>
          <a:lstStyle>
            <a:lvl1pPr defTabSz="647700">
              <a:tabLst>
                <a:tab pos="355600" algn="l"/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>
                <a:solidFill>
                  <a:srgbClr val="F1FEF6"/>
                </a:solidFill>
                <a:latin typeface="Lucida Bright"/>
                <a:ea typeface="Lucida Bright"/>
                <a:cs typeface="Lucida Bright"/>
                <a:sym typeface="Lucida Bright"/>
              </a:defRPr>
            </a:lvl1pPr>
          </a:lstStyle>
          <a:p>
            <a:r>
              <a:t> &amp;  N. Tubini</a:t>
            </a:r>
          </a:p>
        </p:txBody>
      </p:sp>
      <p:sp>
        <p:nvSpPr>
          <p:cNvPr id="14" name="TextBox 1 1">
            <a:extLst>
              <a:ext uri="{FF2B5EF4-FFF2-40B4-BE49-F238E27FC236}">
                <a16:creationId xmlns:a16="http://schemas.microsoft.com/office/drawing/2014/main" id="{F83A7AD0-584D-4C15-9099-D72E6985BBD3}"/>
              </a:ext>
            </a:extLst>
          </p:cNvPr>
          <p:cNvSpPr txBox="1"/>
          <p:nvPr/>
        </p:nvSpPr>
        <p:spPr>
          <a:xfrm>
            <a:off x="-1" y="352597"/>
            <a:ext cx="8925887" cy="4467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/>
              <a:t>Per prima </a:t>
            </a:r>
            <a:r>
              <a:rPr lang="en-US" dirty="0" err="1"/>
              <a:t>definire</a:t>
            </a:r>
            <a:r>
              <a:rPr lang="en-US" dirty="0"/>
              <a:t> tipi di </a:t>
            </a:r>
            <a:r>
              <a:rPr lang="en-US" dirty="0" err="1"/>
              <a:t>suolo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è possible </a:t>
            </a:r>
            <a:r>
              <a:rPr lang="en-US" dirty="0" err="1"/>
              <a:t>associare</a:t>
            </a:r>
            <a:r>
              <a:rPr lang="en-US" dirty="0"/>
              <a:t>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griglia</a:t>
            </a:r>
            <a:r>
              <a:rPr lang="en-US" dirty="0"/>
              <a:t> un label, in modo del </a:t>
            </a:r>
            <a:r>
              <a:rPr lang="en-US" dirty="0" err="1"/>
              <a:t>tutto</a:t>
            </a:r>
            <a:r>
              <a:rPr lang="en-US" dirty="0"/>
              <a:t> simile a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fatto</a:t>
            </a:r>
            <a:r>
              <a:rPr lang="en-US" dirty="0"/>
              <a:t> per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bordi</a:t>
            </a:r>
            <a:r>
              <a:rPr lang="en-US" dirty="0"/>
              <a:t> del </a:t>
            </a:r>
            <a:r>
              <a:rPr lang="en-US" dirty="0" err="1"/>
              <a:t>dominio</a:t>
            </a:r>
            <a:r>
              <a:rPr lang="en-US" dirty="0"/>
              <a:t> con le </a:t>
            </a:r>
            <a:r>
              <a:rPr lang="en-US" dirty="0" err="1"/>
              <a:t>condizioni</a:t>
            </a:r>
            <a:r>
              <a:rPr lang="en-US" dirty="0"/>
              <a:t> al </a:t>
            </a:r>
            <a:r>
              <a:rPr lang="en-US" dirty="0" err="1"/>
              <a:t>contorno</a:t>
            </a:r>
            <a:r>
              <a:rPr lang="en-US" dirty="0"/>
              <a:t>.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en-US" dirty="0"/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r>
              <a:rPr lang="en-US" dirty="0"/>
              <a:t>In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la </a:t>
            </a:r>
            <a:r>
              <a:rPr lang="en-US" dirty="0" err="1"/>
              <a:t>definizione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label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necessariamente</a:t>
            </a:r>
            <a:r>
              <a:rPr lang="en-US" dirty="0"/>
              <a:t> </a:t>
            </a:r>
            <a:r>
              <a:rPr lang="en-US" dirty="0" err="1"/>
              <a:t>iniziare</a:t>
            </a:r>
            <a:r>
              <a:rPr lang="en-US" dirty="0"/>
              <a:t> da 0 e </a:t>
            </a:r>
            <a:r>
              <a:rPr lang="en-US" dirty="0" err="1"/>
              <a:t>procedere</a:t>
            </a:r>
            <a:r>
              <a:rPr lang="en-US" dirty="0"/>
              <a:t> in modo </a:t>
            </a:r>
            <a:r>
              <a:rPr lang="en-US" dirty="0" err="1"/>
              <a:t>consecutivo</a:t>
            </a:r>
            <a:r>
              <a:rPr lang="en-US" dirty="0"/>
              <a:t>. Ad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avessero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tipi di </a:t>
            </a:r>
            <a:r>
              <a:rPr lang="en-US" dirty="0" err="1"/>
              <a:t>suolo</a:t>
            </a:r>
            <a:r>
              <a:rPr lang="en-US" dirty="0"/>
              <a:t>: 0,1,2.</a:t>
            </a:r>
          </a:p>
          <a:p>
            <a:pPr marL="168275" algn="just">
              <a:lnSpc>
                <a:spcPct val="150000"/>
              </a:lnSpc>
              <a:tabLst>
                <a:tab pos="8740775" algn="l"/>
              </a:tabLst>
              <a:defRPr sz="2400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1729898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39.9325"/>
  <p:tag name="LATEXADDIN" val="\documentclass{article}&#10;\usepackage{amsmath}&#10;\pagestyle{empty}&#10;\begin{document}&#10;&#10;$\psi(t) = -1$&#10;&#10;&#10;\end{document}"/>
  <p:tag name="IGUANATEXSIZE" val="24"/>
  <p:tag name="IGUANATEXCURSOR" val="94"/>
  <p:tag name="TRANSPARENCY" val="True"/>
  <p:tag name="FILENAME" val=""/>
  <p:tag name="LATEXENGINEID" val="0"/>
  <p:tag name="TEMPFOLDER" val="C:\Users\Niccolo\Desktop\"/>
  <p:tag name="LATEXFORMHEIGHT" val="312"/>
  <p:tag name="LATEXFORMWIDTH" val="521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44.4319"/>
  <p:tag name="LATEXADDIN" val="\documentclass{article}&#10;\usepackage{amsmath}&#10;\pagestyle{empty}&#10;\begin{document}&#10;&#10;$\psi(t) = -3$&#10;&#10;&#10;\end{document}"/>
  <p:tag name="IGUANATEXSIZE" val="24"/>
  <p:tag name="IGUANATEXCURSOR" val="94"/>
  <p:tag name="TRANSPARENCY" val="True"/>
  <p:tag name="FILENAME" val=""/>
  <p:tag name="LATEXENGINEID" val="0"/>
  <p:tag name="TEMPFOLDER" val="C:\Users\Niccolo\Desktop\"/>
  <p:tag name="LATEXFORMHEIGHT" val="312"/>
  <p:tag name="LATEXFORMWIDTH" val="521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3.7083"/>
  <p:tag name="ORIGINALWIDTH" val="878.1403"/>
  <p:tag name="LATEXADDIN" val="\documentclass{article}&#10;\usepackage{amsmath}&#10;\pagestyle{empty}&#10;\begin{document}&#10;&#10;$-\dfrac{1}{\alpha}\left(\dfrac{n-1}{n}\right)^{1/n}$&#10;&#10;&#10;\end{document}"/>
  <p:tag name="IGUANATEXSIZE" val="24"/>
  <p:tag name="IGUANATEXCURSOR" val="132"/>
  <p:tag name="TRANSPARENCY" val="True"/>
  <p:tag name="FILENAME" val=""/>
  <p:tag name="LATEXENGINEID" val="0"/>
  <p:tag name="TEMPFOLDER" val="C:\Users\Niccolo\Desktop\"/>
  <p:tag name="LATEXFORMHEIGHT" val="312"/>
  <p:tag name="LATEXFORMWIDTH" val="521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686</Words>
  <Application>Microsoft Office PowerPoint</Application>
  <PresentationFormat>On-screen Show (4:3)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Lucida Bright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Niccolò Tubini</cp:lastModifiedBy>
  <cp:revision>83</cp:revision>
  <dcterms:modified xsi:type="dcterms:W3CDTF">2019-07-24T13:47:18Z</dcterms:modified>
</cp:coreProperties>
</file>