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256" r:id="rId2"/>
    <p:sldId id="257" r:id="rId3"/>
    <p:sldId id="259" r:id="rId4"/>
    <p:sldId id="258" r:id="rId5"/>
    <p:sldId id="260" r:id="rId6"/>
    <p:sldId id="261" r:id="rId7"/>
    <p:sldId id="262" r:id="rId8"/>
    <p:sldId id="263" r:id="rId9"/>
    <p:sldId id="264" r:id="rId10"/>
    <p:sldId id="265" r:id="rId11"/>
    <p:sldId id="270" r:id="rId12"/>
    <p:sldId id="271" r:id="rId13"/>
    <p:sldId id="266" r:id="rId14"/>
    <p:sldId id="267"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94"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1C2B6C-EF4B-429E-A457-B8DEE65B1767}" v="27" dt="2025-03-06T09:12:41.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946" y="67"/>
      </p:cViewPr>
      <p:guideLst>
        <p:guide orient="horz" pos="159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 VATS" userId="5b989fed37cfe5b2" providerId="LiveId" clId="{F3E004E0-AFE3-4CB1-BE10-584D72B159F0}"/>
    <pc:docChg chg="modSld">
      <pc:chgData name="OM VATS" userId="5b989fed37cfe5b2" providerId="LiveId" clId="{F3E004E0-AFE3-4CB1-BE10-584D72B159F0}" dt="2025-03-06T09:21:21.416" v="0" actId="2711"/>
      <pc:docMkLst>
        <pc:docMk/>
      </pc:docMkLst>
      <pc:sldChg chg="modSp mod">
        <pc:chgData name="OM VATS" userId="5b989fed37cfe5b2" providerId="LiveId" clId="{F3E004E0-AFE3-4CB1-BE10-584D72B159F0}" dt="2025-03-06T09:21:21.416" v="0" actId="2711"/>
        <pc:sldMkLst>
          <pc:docMk/>
          <pc:sldMk cId="0" sldId="257"/>
        </pc:sldMkLst>
        <pc:spChg chg="mod">
          <ac:chgData name="OM VATS" userId="5b989fed37cfe5b2" providerId="LiveId" clId="{F3E004E0-AFE3-4CB1-BE10-584D72B159F0}" dt="2025-03-06T09:21:21.416" v="0" actId="2711"/>
          <ac:spMkLst>
            <pc:docMk/>
            <pc:sldMk cId="0" sldId="257"/>
            <ac:spMk id="3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 name="Google Shape;3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 name="Google Shape;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 name="Google Shape;6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 name="Google Shape;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5" name="Google Shape;15;p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4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6" name="Google Shape;16;p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7" name="Google Shape;17;p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 name="Google Shape;18;p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4140" y="64873"/>
            <a:ext cx="8998808" cy="5013754"/>
          </a:xfrm>
          <a:prstGeom prst="rect">
            <a:avLst/>
          </a:prstGeom>
          <a:noFill/>
          <a:ln w="28575" cap="flat" cmpd="sng">
            <a:solidFill>
              <a:srgbClr val="46B0F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7" name="Google Shape;7;p1" descr="A picture containing text, clipart&#10;&#10;Description automatically generated"/>
          <p:cNvPicPr preferRelativeResize="0"/>
          <p:nvPr/>
        </p:nvPicPr>
        <p:blipFill rotWithShape="1">
          <a:blip r:embed="rId5"/>
          <a:srcRect t="12813" r="7454"/>
          <a:stretch>
            <a:fillRect/>
          </a:stretch>
        </p:blipFill>
        <p:spPr>
          <a:xfrm>
            <a:off x="8038567" y="95866"/>
            <a:ext cx="1002193" cy="40558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5"/>
          <p:cNvSpPr/>
          <p:nvPr/>
        </p:nvSpPr>
        <p:spPr>
          <a:xfrm>
            <a:off x="8001000" y="112853"/>
            <a:ext cx="1035935" cy="51218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4" name="Google Shape;24;p5" descr="A picture containing text, sign, outdoor&#10;&#10;Description automatically generated"/>
          <p:cNvPicPr preferRelativeResize="0"/>
          <p:nvPr/>
        </p:nvPicPr>
        <p:blipFill rotWithShape="1">
          <a:blip r:embed="rId3"/>
          <a:srcRect/>
          <a:stretch>
            <a:fillRect/>
          </a:stretch>
        </p:blipFill>
        <p:spPr>
          <a:xfrm>
            <a:off x="228622" y="94581"/>
            <a:ext cx="657128" cy="1118759"/>
          </a:xfrm>
          <a:prstGeom prst="rect">
            <a:avLst/>
          </a:prstGeom>
          <a:noFill/>
          <a:ln>
            <a:noFill/>
          </a:ln>
        </p:spPr>
      </p:pic>
      <p:pic>
        <p:nvPicPr>
          <p:cNvPr id="25" name="Google Shape;25;p5" descr="A picture containing text, clipart&#10;&#10;Description automatically generated"/>
          <p:cNvPicPr preferRelativeResize="0"/>
          <p:nvPr/>
        </p:nvPicPr>
        <p:blipFill rotWithShape="1">
          <a:blip r:embed="rId4"/>
          <a:srcRect/>
          <a:stretch>
            <a:fillRect/>
          </a:stretch>
        </p:blipFill>
        <p:spPr>
          <a:xfrm>
            <a:off x="5613763" y="107766"/>
            <a:ext cx="3423171" cy="1105573"/>
          </a:xfrm>
          <a:prstGeom prst="rect">
            <a:avLst/>
          </a:prstGeom>
          <a:noFill/>
          <a:ln>
            <a:noFill/>
          </a:ln>
        </p:spPr>
      </p:pic>
      <p:sp>
        <p:nvSpPr>
          <p:cNvPr id="26" name="Google Shape;26;p5"/>
          <p:cNvSpPr txBox="1"/>
          <p:nvPr/>
        </p:nvSpPr>
        <p:spPr>
          <a:xfrm>
            <a:off x="2885726" y="1213357"/>
            <a:ext cx="5025900" cy="700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100"/>
              <a:buFont typeface="Arial" panose="020B0604020202020204"/>
              <a:buNone/>
            </a:pPr>
            <a:r>
              <a:rPr lang="en-GB" sz="4100" b="1" i="0" u="none" strike="noStrike" cap="none">
                <a:solidFill>
                  <a:schemeClr val="dk1"/>
                </a:solidFill>
                <a:latin typeface="Calibri" panose="020F0502020204030204"/>
                <a:ea typeface="Calibri" panose="020F0502020204030204"/>
                <a:cs typeface="Calibri" panose="020F0502020204030204"/>
                <a:sym typeface="Calibri" panose="020F0502020204030204"/>
              </a:rPr>
              <a:t>Minor Project</a:t>
            </a:r>
            <a:endParaRPr sz="11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5"/>
          <p:cNvSpPr txBox="1"/>
          <p:nvPr/>
        </p:nvSpPr>
        <p:spPr>
          <a:xfrm>
            <a:off x="748670" y="1924171"/>
            <a:ext cx="7461300" cy="1593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Title:</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700"/>
              <a:buFont typeface="Arial" panose="020B0604020202020204"/>
              <a:buNone/>
            </a:pPr>
            <a:r>
              <a:rPr lang="en-GB" sz="27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Predicting Human-Animal Conflict</a:t>
            </a:r>
            <a:endParaRPr sz="41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b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 name="Google Shape;28;p5"/>
          <p:cNvSpPr txBox="1"/>
          <p:nvPr/>
        </p:nvSpPr>
        <p:spPr>
          <a:xfrm>
            <a:off x="195325" y="3859150"/>
            <a:ext cx="5274900" cy="114427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Presented by:</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Panchika Gupta,</a:t>
            </a:r>
            <a:r>
              <a:rPr lang="en-US" alt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R2142220121</a:t>
            </a:r>
            <a:r>
              <a:rPr lang="en-GB"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B.tech CSE (CCVT)</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Rakshan Sharma,</a:t>
            </a:r>
            <a:r>
              <a:rPr lang="en-US" alt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R2142220142,</a:t>
            </a:r>
            <a:r>
              <a:rPr lang="en-US" alt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B.tech CSE (CCVT)</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Kunal Sinha,</a:t>
            </a:r>
            <a:r>
              <a:rPr lang="en-US" alt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R2142220107,</a:t>
            </a:r>
            <a:r>
              <a:rPr lang="en-US" alt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B.tech CSE (CCVT)</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Om Vats,</a:t>
            </a:r>
            <a:r>
              <a:rPr lang="en-US" alt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R2142220269,</a:t>
            </a:r>
            <a:r>
              <a:rPr lang="en-US" alt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B.tech CSE (Dev-Ops)</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 name="Google Shape;29;p5"/>
          <p:cNvSpPr txBox="1"/>
          <p:nvPr/>
        </p:nvSpPr>
        <p:spPr>
          <a:xfrm>
            <a:off x="6883200" y="3859150"/>
            <a:ext cx="5025900" cy="1577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Guided by:</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Dr</a:t>
            </a: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Saurabh Shanu</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Assistant Professor </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Selection Grade</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School of Computer Science</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br>
              <a:rPr lang="en-GB"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dirty="0">
                <a:solidFill>
                  <a:srgbClr val="46B0FA"/>
                </a:solidFill>
                <a:latin typeface="Arial" panose="020B0604020202020204"/>
                <a:ea typeface="Arial" panose="020B0604020202020204"/>
                <a:cs typeface="Arial" panose="020B0604020202020204"/>
                <a:sym typeface="Arial" panose="020B0604020202020204"/>
              </a:rPr>
              <a:t>6. Technology Stack</a:t>
            </a:r>
            <a:endParaRPr sz="2400" b="1" i="0" u="none" strike="noStrike" cap="none" dirty="0">
              <a:solidFill>
                <a:srgbClr val="46B0FA"/>
              </a:solidFill>
              <a:latin typeface="Arial" panose="020B0604020202020204"/>
              <a:ea typeface="Arial" panose="020B0604020202020204"/>
              <a:cs typeface="Arial" panose="020B0604020202020204"/>
              <a:sym typeface="Arial" panose="020B0604020202020204"/>
            </a:endParaRPr>
          </a:p>
        </p:txBody>
      </p:sp>
      <p:sp>
        <p:nvSpPr>
          <p:cNvPr id="89" name="Google Shape;89;p14"/>
          <p:cNvSpPr txBox="1"/>
          <p:nvPr/>
        </p:nvSpPr>
        <p:spPr>
          <a:xfrm>
            <a:off x="403775" y="724725"/>
            <a:ext cx="4783200" cy="4213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en-GB" sz="15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1. Cloud Computing &amp; Storage</a:t>
            </a:r>
            <a:endParaRPr sz="15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400"/>
              <a:buFont typeface="Arial" panose="020B0604020202020204"/>
              <a:buNone/>
            </a:pPr>
            <a:r>
              <a:rPr lang="en-GB"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Cloud platforms store and process real-time and historical data on animal movements and conflicts, enabling quick decision-making and collaboration among conservationists and authorities.</a:t>
            </a:r>
            <a:endPar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GB" sz="15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2. IoT &amp; Data Collection</a:t>
            </a:r>
            <a:endParaRPr sz="15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400"/>
              <a:buFont typeface="Arial" panose="020B0604020202020204"/>
              <a:buNone/>
            </a:pPr>
            <a:r>
              <a:rPr lang="en-GB"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IoT devices like GPS collars</a:t>
            </a:r>
            <a:r>
              <a:rPr lang="en-GB" dirty="0">
                <a:latin typeface="Times New Roman" panose="02020603050405020304"/>
                <a:ea typeface="Times New Roman" panose="02020603050405020304"/>
                <a:cs typeface="Times New Roman" panose="02020603050405020304"/>
                <a:sym typeface="Times New Roman" panose="02020603050405020304"/>
              </a:rPr>
              <a:t> and </a:t>
            </a:r>
            <a:r>
              <a:rPr lang="en-GB"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sensors track wildlife movements and human interactions, transmitting real-time data for early detection and timely conflict prevention.</a:t>
            </a:r>
            <a:endPar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GB" sz="15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3. Machine Learning &amp; AI</a:t>
            </a:r>
            <a:endParaRPr sz="15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400"/>
              <a:buFont typeface="Arial" panose="020B0604020202020204"/>
              <a:buNone/>
            </a:pPr>
            <a:r>
              <a:rPr lang="en-GB"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AI analyses data to predict high-risk zones, generating early warnings based on patterns in animal behaviour, weather, and past conflicts, enabling proactive mitigation measures.</a:t>
            </a:r>
            <a:endPar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GB" sz="15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4. DevOps &amp; Automation</a:t>
            </a:r>
            <a:endParaRPr sz="15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400"/>
              <a:buFont typeface="Arial" panose="020B0604020202020204"/>
              <a:buNone/>
            </a:pPr>
            <a:r>
              <a:rPr lang="en-GB"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DevOps automated data processing, model updates, and system monitoring, ensuring continuous accuracy, real-time alerts, and efficient resource deployment for conflict prevention.</a:t>
            </a:r>
            <a:endParaRPr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0"/>
              </a:spcBef>
              <a:spcAft>
                <a:spcPts val="0"/>
              </a:spcAft>
              <a:buClr>
                <a:srgbClr val="000000"/>
              </a:buClr>
              <a:buSzPts val="1600"/>
              <a:buFont typeface="Arial" panose="020B0604020202020204"/>
              <a:buNone/>
            </a:pPr>
            <a:endParaRPr sz="16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0" name="Google Shape;90;p14"/>
          <p:cNvPicPr preferRelativeResize="0"/>
          <p:nvPr/>
        </p:nvPicPr>
        <p:blipFill rotWithShape="1">
          <a:blip r:embed="rId3"/>
          <a:srcRect t="-3460" b="3460"/>
          <a:stretch>
            <a:fillRect/>
          </a:stretch>
        </p:blipFill>
        <p:spPr>
          <a:xfrm>
            <a:off x="5892225" y="385125"/>
            <a:ext cx="2393675" cy="2393675"/>
          </a:xfrm>
          <a:prstGeom prst="rect">
            <a:avLst/>
          </a:prstGeom>
          <a:noFill/>
          <a:ln>
            <a:noFill/>
          </a:ln>
        </p:spPr>
      </p:pic>
      <p:pic>
        <p:nvPicPr>
          <p:cNvPr id="91" name="Google Shape;91;p14"/>
          <p:cNvPicPr preferRelativeResize="0"/>
          <p:nvPr/>
        </p:nvPicPr>
        <p:blipFill rotWithShape="1">
          <a:blip r:embed="rId4"/>
          <a:srcRect/>
          <a:stretch>
            <a:fillRect/>
          </a:stretch>
        </p:blipFill>
        <p:spPr>
          <a:xfrm>
            <a:off x="5707938" y="3168050"/>
            <a:ext cx="2762250" cy="165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6F1844-B1FE-5527-6B97-5D73EE5A7D36}"/>
              </a:ext>
            </a:extLst>
          </p:cNvPr>
          <p:cNvSpPr txBox="1"/>
          <p:nvPr/>
        </p:nvSpPr>
        <p:spPr>
          <a:xfrm>
            <a:off x="215590" y="197004"/>
            <a:ext cx="3103756" cy="830997"/>
          </a:xfrm>
          <a:prstGeom prst="rect">
            <a:avLst/>
          </a:prstGeom>
          <a:noFill/>
        </p:spPr>
        <p:txBody>
          <a:bodyPr wrap="square" rtlCol="0">
            <a:spAutoFit/>
          </a:bodyPr>
          <a:lstStyle/>
          <a:p>
            <a:r>
              <a:rPr lang="en-US" altLang="en-GB" sz="2400" dirty="0">
                <a:solidFill>
                  <a:srgbClr val="46B0F9"/>
                </a:solidFill>
              </a:rPr>
              <a:t>7.Data Collection        approach</a:t>
            </a:r>
            <a:endParaRPr lang="en-IN" sz="2400" dirty="0"/>
          </a:p>
        </p:txBody>
      </p:sp>
      <p:graphicFrame>
        <p:nvGraphicFramePr>
          <p:cNvPr id="5" name="Table 4">
            <a:extLst>
              <a:ext uri="{FF2B5EF4-FFF2-40B4-BE49-F238E27FC236}">
                <a16:creationId xmlns:a16="http://schemas.microsoft.com/office/drawing/2014/main" id="{669DBE35-138C-F977-ED28-633EEAD4441E}"/>
              </a:ext>
            </a:extLst>
          </p:cNvPr>
          <p:cNvGraphicFramePr>
            <a:graphicFrameLocks noGrp="1"/>
          </p:cNvGraphicFramePr>
          <p:nvPr>
            <p:extLst>
              <p:ext uri="{D42A27DB-BD31-4B8C-83A1-F6EECF244321}">
                <p14:modId xmlns:p14="http://schemas.microsoft.com/office/powerpoint/2010/main" val="3001135440"/>
              </p:ext>
            </p:extLst>
          </p:nvPr>
        </p:nvGraphicFramePr>
        <p:xfrm>
          <a:off x="215590" y="1092820"/>
          <a:ext cx="7857894" cy="3761678"/>
        </p:xfrm>
        <a:graphic>
          <a:graphicData uri="http://schemas.openxmlformats.org/drawingml/2006/table">
            <a:tbl>
              <a:tblPr firstRow="1" bandRow="1">
                <a:tableStyleId>{5C22544A-7EE6-4342-B048-85BDC9FD1C3A}</a:tableStyleId>
              </a:tblPr>
              <a:tblGrid>
                <a:gridCol w="2619298">
                  <a:extLst>
                    <a:ext uri="{9D8B030D-6E8A-4147-A177-3AD203B41FA5}">
                      <a16:colId xmlns:a16="http://schemas.microsoft.com/office/drawing/2014/main" val="2867569775"/>
                    </a:ext>
                  </a:extLst>
                </a:gridCol>
                <a:gridCol w="2619298">
                  <a:extLst>
                    <a:ext uri="{9D8B030D-6E8A-4147-A177-3AD203B41FA5}">
                      <a16:colId xmlns:a16="http://schemas.microsoft.com/office/drawing/2014/main" val="1054444585"/>
                    </a:ext>
                  </a:extLst>
                </a:gridCol>
                <a:gridCol w="2619298">
                  <a:extLst>
                    <a:ext uri="{9D8B030D-6E8A-4147-A177-3AD203B41FA5}">
                      <a16:colId xmlns:a16="http://schemas.microsoft.com/office/drawing/2014/main" val="1935017623"/>
                    </a:ext>
                  </a:extLst>
                </a:gridCol>
              </a:tblGrid>
              <a:tr h="574695">
                <a:tc>
                  <a:txBody>
                    <a:bodyPr/>
                    <a:lstStyle/>
                    <a:p>
                      <a:r>
                        <a:rPr lang="en-US" dirty="0"/>
                        <a:t>Region</a:t>
                      </a:r>
                      <a:endParaRPr lang="en-IN" dirty="0"/>
                    </a:p>
                  </a:txBody>
                  <a:tcPr/>
                </a:tc>
                <a:tc>
                  <a:txBody>
                    <a:bodyPr/>
                    <a:lstStyle/>
                    <a:p>
                      <a:r>
                        <a:rPr lang="en-US" dirty="0"/>
                        <a:t>Conflict species</a:t>
                      </a:r>
                      <a:endParaRPr lang="en-IN" dirty="0"/>
                    </a:p>
                  </a:txBody>
                  <a:tcPr/>
                </a:tc>
                <a:tc>
                  <a:txBody>
                    <a:bodyPr/>
                    <a:lstStyle/>
                    <a:p>
                      <a:r>
                        <a:rPr lang="en-US" dirty="0"/>
                        <a:t>Parameter</a:t>
                      </a:r>
                      <a:endParaRPr lang="en-IN" dirty="0"/>
                    </a:p>
                  </a:txBody>
                  <a:tcPr/>
                </a:tc>
                <a:extLst>
                  <a:ext uri="{0D108BD9-81ED-4DB2-BD59-A6C34878D82A}">
                    <a16:rowId xmlns:a16="http://schemas.microsoft.com/office/drawing/2014/main" val="1792948509"/>
                  </a:ext>
                </a:extLst>
              </a:tr>
              <a:tr h="588899">
                <a:tc>
                  <a:txBody>
                    <a:bodyPr/>
                    <a:lstStyle/>
                    <a:p>
                      <a:r>
                        <a:rPr lang="en-US" dirty="0"/>
                        <a:t>Jim Corbett (UK)</a:t>
                      </a:r>
                      <a:endParaRPr lang="en-IN" dirty="0"/>
                    </a:p>
                  </a:txBody>
                  <a:tcPr/>
                </a:tc>
                <a:tc>
                  <a:txBody>
                    <a:bodyPr/>
                    <a:lstStyle/>
                    <a:p>
                      <a:r>
                        <a:rPr lang="en-IN" dirty="0"/>
                        <a:t>Bengal Tiger, Elephant, Leopard, Sambar Deer</a:t>
                      </a:r>
                    </a:p>
                  </a:txBody>
                  <a:tcPr/>
                </a:tc>
                <a:tc>
                  <a:txBody>
                    <a:bodyPr/>
                    <a:lstStyle/>
                    <a:p>
                      <a:r>
                        <a:rPr lang="en-US" dirty="0"/>
                        <a:t>Prey Density, Water Sources, Shrinking Core Forests</a:t>
                      </a:r>
                      <a:endParaRPr lang="en-IN" dirty="0"/>
                    </a:p>
                  </a:txBody>
                  <a:tcPr/>
                </a:tc>
                <a:extLst>
                  <a:ext uri="{0D108BD9-81ED-4DB2-BD59-A6C34878D82A}">
                    <a16:rowId xmlns:a16="http://schemas.microsoft.com/office/drawing/2014/main" val="1466975246"/>
                  </a:ext>
                </a:extLst>
              </a:tr>
              <a:tr h="588899">
                <a:tc>
                  <a:txBody>
                    <a:bodyPr/>
                    <a:lstStyle/>
                    <a:p>
                      <a:r>
                        <a:rPr lang="en-US" dirty="0" err="1"/>
                        <a:t>Dudhwa</a:t>
                      </a:r>
                      <a:r>
                        <a:rPr lang="en-US" dirty="0"/>
                        <a:t>(UP)</a:t>
                      </a:r>
                      <a:endParaRPr lang="en-IN" dirty="0"/>
                    </a:p>
                  </a:txBody>
                  <a:tcPr/>
                </a:tc>
                <a:tc>
                  <a:txBody>
                    <a:bodyPr/>
                    <a:lstStyle/>
                    <a:p>
                      <a:r>
                        <a:rPr lang="nl-NL" dirty="0"/>
                        <a:t>Swamp Deer, Bengal Tiger, Rhino, Sloth Bear</a:t>
                      </a:r>
                      <a:endParaRPr lang="en-IN" dirty="0"/>
                    </a:p>
                  </a:txBody>
                  <a:tcPr/>
                </a:tc>
                <a:tc>
                  <a:txBody>
                    <a:bodyPr/>
                    <a:lstStyle/>
                    <a:p>
                      <a:r>
                        <a:rPr lang="en-IN" dirty="0"/>
                        <a:t>Flooding, Encroachment, Food Scarcity</a:t>
                      </a:r>
                    </a:p>
                  </a:txBody>
                  <a:tcPr/>
                </a:tc>
                <a:extLst>
                  <a:ext uri="{0D108BD9-81ED-4DB2-BD59-A6C34878D82A}">
                    <a16:rowId xmlns:a16="http://schemas.microsoft.com/office/drawing/2014/main" val="3108135321"/>
                  </a:ext>
                </a:extLst>
              </a:tr>
              <a:tr h="588899">
                <a:tc>
                  <a:txBody>
                    <a:bodyPr/>
                    <a:lstStyle/>
                    <a:p>
                      <a:r>
                        <a:rPr lang="en-IN" dirty="0" err="1"/>
                        <a:t>Pilibhit</a:t>
                      </a:r>
                      <a:r>
                        <a:rPr lang="en-IN" dirty="0"/>
                        <a:t>(UP)</a:t>
                      </a:r>
                    </a:p>
                  </a:txBody>
                  <a:tcPr/>
                </a:tc>
                <a:tc>
                  <a:txBody>
                    <a:bodyPr/>
                    <a:lstStyle/>
                    <a:p>
                      <a:r>
                        <a:rPr lang="nl-NL" dirty="0"/>
                        <a:t>Bengal Tiger, Leopard, Chital, Hog Deer</a:t>
                      </a:r>
                      <a:endParaRPr lang="en-IN" dirty="0"/>
                    </a:p>
                  </a:txBody>
                  <a:tcPr/>
                </a:tc>
                <a:tc>
                  <a:txBody>
                    <a:bodyPr/>
                    <a:lstStyle/>
                    <a:p>
                      <a:r>
                        <a:rPr lang="en-IN" dirty="0"/>
                        <a:t>Agricultural Expansion, Shrubland, Cattle Population</a:t>
                      </a:r>
                    </a:p>
                  </a:txBody>
                  <a:tcPr/>
                </a:tc>
                <a:extLst>
                  <a:ext uri="{0D108BD9-81ED-4DB2-BD59-A6C34878D82A}">
                    <a16:rowId xmlns:a16="http://schemas.microsoft.com/office/drawing/2014/main" val="2155161625"/>
                  </a:ext>
                </a:extLst>
              </a:tr>
              <a:tr h="831387">
                <a:tc>
                  <a:txBody>
                    <a:bodyPr/>
                    <a:lstStyle/>
                    <a:p>
                      <a:r>
                        <a:rPr lang="en-IN" dirty="0"/>
                        <a:t>Valmiki (Bihar)</a:t>
                      </a:r>
                    </a:p>
                  </a:txBody>
                  <a:tcPr/>
                </a:tc>
                <a:tc>
                  <a:txBody>
                    <a:bodyPr/>
                    <a:lstStyle/>
                    <a:p>
                      <a:r>
                        <a:rPr lang="en-US" dirty="0"/>
                        <a:t>Bengal tiger, Bison , Black bear, Leopard cat</a:t>
                      </a:r>
                      <a:endParaRPr lang="en-IN" dirty="0"/>
                    </a:p>
                  </a:txBody>
                  <a:tcPr/>
                </a:tc>
                <a:tc>
                  <a:txBody>
                    <a:bodyPr/>
                    <a:lstStyle/>
                    <a:p>
                      <a:r>
                        <a:rPr lang="en-US" dirty="0"/>
                        <a:t>Deforestation, Human Disturbance, Livestock Interaction</a:t>
                      </a:r>
                      <a:endParaRPr lang="en-IN" dirty="0"/>
                    </a:p>
                  </a:txBody>
                  <a:tcPr/>
                </a:tc>
                <a:extLst>
                  <a:ext uri="{0D108BD9-81ED-4DB2-BD59-A6C34878D82A}">
                    <a16:rowId xmlns:a16="http://schemas.microsoft.com/office/drawing/2014/main" val="3824895375"/>
                  </a:ext>
                </a:extLst>
              </a:tr>
              <a:tr h="588899">
                <a:tc>
                  <a:txBody>
                    <a:bodyPr/>
                    <a:lstStyle/>
                    <a:p>
                      <a:r>
                        <a:rPr lang="en-IN" dirty="0"/>
                        <a:t>Rajaji (UK)</a:t>
                      </a:r>
                    </a:p>
                  </a:txBody>
                  <a:tcPr/>
                </a:tc>
                <a:tc>
                  <a:txBody>
                    <a:bodyPr/>
                    <a:lstStyle/>
                    <a:p>
                      <a:r>
                        <a:rPr lang="en-US" dirty="0"/>
                        <a:t>Elephant, Tiger, Black Bear, Hyena</a:t>
                      </a:r>
                      <a:endParaRPr lang="en-IN" dirty="0"/>
                    </a:p>
                  </a:txBody>
                  <a:tcPr/>
                </a:tc>
                <a:tc>
                  <a:txBody>
                    <a:bodyPr/>
                    <a:lstStyle/>
                    <a:p>
                      <a:r>
                        <a:rPr lang="en-US" dirty="0"/>
                        <a:t>Crops, Road Expansion, Nighttime Activity</a:t>
                      </a:r>
                      <a:endParaRPr lang="en-IN" dirty="0"/>
                    </a:p>
                  </a:txBody>
                  <a:tcPr/>
                </a:tc>
                <a:extLst>
                  <a:ext uri="{0D108BD9-81ED-4DB2-BD59-A6C34878D82A}">
                    <a16:rowId xmlns:a16="http://schemas.microsoft.com/office/drawing/2014/main" val="4225575313"/>
                  </a:ext>
                </a:extLst>
              </a:tr>
            </a:tbl>
          </a:graphicData>
        </a:graphic>
      </p:graphicFrame>
    </p:spTree>
    <p:extLst>
      <p:ext uri="{BB962C8B-B14F-4D97-AF65-F5344CB8AC3E}">
        <p14:creationId xmlns:p14="http://schemas.microsoft.com/office/powerpoint/2010/main" val="62902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258DE-AC49-12A0-E055-1E96872D55D7}"/>
              </a:ext>
            </a:extLst>
          </p:cNvPr>
          <p:cNvPicPr>
            <a:picLocks noChangeAspect="1"/>
          </p:cNvPicPr>
          <p:nvPr/>
        </p:nvPicPr>
        <p:blipFill>
          <a:blip r:embed="rId2"/>
          <a:stretch>
            <a:fillRect/>
          </a:stretch>
        </p:blipFill>
        <p:spPr>
          <a:xfrm>
            <a:off x="312234" y="1077950"/>
            <a:ext cx="6988098" cy="3739377"/>
          </a:xfrm>
          <a:prstGeom prst="rect">
            <a:avLst/>
          </a:prstGeom>
        </p:spPr>
      </p:pic>
      <p:sp>
        <p:nvSpPr>
          <p:cNvPr id="6" name="TextBox 5">
            <a:extLst>
              <a:ext uri="{FF2B5EF4-FFF2-40B4-BE49-F238E27FC236}">
                <a16:creationId xmlns:a16="http://schemas.microsoft.com/office/drawing/2014/main" id="{78915C8C-5A8E-8ABF-CA7A-2E863E3F5FD9}"/>
              </a:ext>
            </a:extLst>
          </p:cNvPr>
          <p:cNvSpPr txBox="1"/>
          <p:nvPr/>
        </p:nvSpPr>
        <p:spPr>
          <a:xfrm>
            <a:off x="208156" y="245327"/>
            <a:ext cx="4549698" cy="707886"/>
          </a:xfrm>
          <a:prstGeom prst="rect">
            <a:avLst/>
          </a:prstGeom>
          <a:noFill/>
        </p:spPr>
        <p:txBody>
          <a:bodyPr wrap="square" rtlCol="0">
            <a:spAutoFit/>
          </a:bodyPr>
          <a:lstStyle/>
          <a:p>
            <a:r>
              <a:rPr lang="en-GB" sz="2000" b="1" i="0" u="none" strike="noStrike" cap="none" dirty="0">
                <a:solidFill>
                  <a:srgbClr val="46B0FA"/>
                </a:solidFill>
                <a:latin typeface="Arial" panose="020B0604020202020204"/>
                <a:ea typeface="Arial" panose="020B0604020202020204"/>
                <a:cs typeface="Arial" panose="020B0604020202020204"/>
                <a:sym typeface="Arial" panose="020B0604020202020204"/>
              </a:rPr>
              <a:t>7. </a:t>
            </a:r>
            <a:r>
              <a:rPr lang="en-GB" sz="2000" b="1" dirty="0">
                <a:solidFill>
                  <a:srgbClr val="46B0FA"/>
                </a:solidFill>
              </a:rPr>
              <a:t>1 Image Showing the format of atlas(grid form)</a:t>
            </a:r>
            <a:endParaRPr lang="en-IN" sz="2000" dirty="0"/>
          </a:p>
        </p:txBody>
      </p:sp>
    </p:spTree>
    <p:extLst>
      <p:ext uri="{BB962C8B-B14F-4D97-AF65-F5344CB8AC3E}">
        <p14:creationId xmlns:p14="http://schemas.microsoft.com/office/powerpoint/2010/main" val="114142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dirty="0">
                <a:solidFill>
                  <a:srgbClr val="46B0FA"/>
                </a:solidFill>
              </a:rPr>
              <a:t>8</a:t>
            </a:r>
            <a:r>
              <a:rPr lang="en-GB" sz="2400" b="1" i="0" u="none" strike="noStrike" cap="none" dirty="0">
                <a:solidFill>
                  <a:srgbClr val="46B0FA"/>
                </a:solidFill>
                <a:latin typeface="Arial" panose="020B0604020202020204"/>
                <a:ea typeface="Arial" panose="020B0604020202020204"/>
                <a:cs typeface="Arial" panose="020B0604020202020204"/>
                <a:sym typeface="Arial" panose="020B0604020202020204"/>
              </a:rPr>
              <a:t>. PERT Chart</a:t>
            </a:r>
            <a:endParaRPr sz="1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15"/>
          <p:cNvSpPr txBox="1"/>
          <p:nvPr/>
        </p:nvSpPr>
        <p:spPr>
          <a:xfrm>
            <a:off x="2105976" y="4563986"/>
            <a:ext cx="4573200" cy="715800"/>
          </a:xfrm>
          <a:prstGeom prst="rect">
            <a:avLst/>
          </a:prstGeom>
          <a:noFill/>
          <a:ln>
            <a:noFill/>
          </a:ln>
        </p:spPr>
        <p:txBody>
          <a:bodyPr spcFirstLastPara="1" wrap="square" lIns="68575" tIns="34275" rIns="68575" bIns="34275" anchor="t" anchorCtr="0">
            <a:spAutoFit/>
          </a:bodyPr>
          <a:lstStyle/>
          <a:p>
            <a:pPr marL="292100" marR="292100" lvl="0" indent="0" algn="ctr" rtl="0">
              <a:lnSpc>
                <a:spcPct val="100000"/>
              </a:lnSpc>
              <a:spcBef>
                <a:spcPts val="0"/>
              </a:spcBef>
              <a:spcAft>
                <a:spcPts val="0"/>
              </a:spcAft>
              <a:buClr>
                <a:srgbClr val="000000"/>
              </a:buClr>
              <a:buSzPts val="1400"/>
              <a:buFont typeface="Arial" panose="020B0604020202020204"/>
              <a:buNone/>
            </a:pPr>
            <a:r>
              <a:rPr lang="en-GB" sz="1400" b="0" i="0" u="sng" strike="noStrike" cap="none">
                <a:solidFill>
                  <a:srgbClr val="000000"/>
                </a:solidFill>
                <a:latin typeface="Times"/>
                <a:ea typeface="Times"/>
                <a:cs typeface="Times"/>
                <a:sym typeface="Times"/>
              </a:rPr>
              <a:t>Fig.4</a:t>
            </a:r>
            <a:r>
              <a:rPr lang="en-GB" sz="1400" b="0" i="0" u="none" strike="noStrike" cap="none">
                <a:solidFill>
                  <a:srgbClr val="000000"/>
                </a:solidFill>
                <a:latin typeface="Times"/>
                <a:ea typeface="Times"/>
                <a:cs typeface="Times"/>
                <a:sym typeface="Times"/>
              </a:rPr>
              <a:t> </a:t>
            </a:r>
            <a:r>
              <a:rPr lang="en-GB" sz="1400" b="0" i="0" u="sng" strike="noStrike" cap="none">
                <a:solidFill>
                  <a:srgbClr val="000000"/>
                </a:solidFill>
                <a:latin typeface="Times"/>
                <a:ea typeface="Times"/>
                <a:cs typeface="Times"/>
                <a:sym typeface="Times"/>
              </a:rPr>
              <a:t>Program Evaluation Review Technique Chart</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b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8" name="Google Shape;98;p15"/>
          <p:cNvPicPr preferRelativeResize="0"/>
          <p:nvPr/>
        </p:nvPicPr>
        <p:blipFill rotWithShape="1">
          <a:blip r:embed="rId3"/>
          <a:srcRect/>
          <a:stretch>
            <a:fillRect/>
          </a:stretch>
        </p:blipFill>
        <p:spPr>
          <a:xfrm>
            <a:off x="693675" y="777450"/>
            <a:ext cx="7557877" cy="3785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dirty="0">
                <a:solidFill>
                  <a:srgbClr val="46B0FA"/>
                </a:solidFill>
                <a:latin typeface="Arial" panose="020B0604020202020204"/>
                <a:ea typeface="Arial" panose="020B0604020202020204"/>
                <a:cs typeface="Arial" panose="020B0604020202020204"/>
                <a:sym typeface="Arial" panose="020B0604020202020204"/>
              </a:rPr>
              <a:t>9. References</a:t>
            </a:r>
            <a:endParaRPr sz="1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16"/>
          <p:cNvSpPr txBox="1"/>
          <p:nvPr/>
        </p:nvSpPr>
        <p:spPr>
          <a:xfrm>
            <a:off x="186350" y="801050"/>
            <a:ext cx="8957700" cy="446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 Joshi, A., &amp; Singh, P. (2018). GIS-based predictive modeling for human-animal conflict zones. Wildlife Conservation Journal, 12(3), 45-59. </a:t>
            </a:r>
            <a:endParaRPr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500"/>
              <a:buFont typeface="Arial" panose="020B0604020202020204"/>
              <a:buNone/>
            </a:pPr>
            <a:r>
              <a:rPr lang="en-GB"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2. Kumar, R., Patel, S., &amp; Sharma, D. (2021). Integrating satellite imagery and tracking data for conflict prediction. Environmental Monitoring and Assessment, 189(4), 102-118. </a:t>
            </a:r>
            <a:endParaRPr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500"/>
              <a:buFont typeface="Arial" panose="020B0604020202020204"/>
              <a:buNone/>
            </a:pPr>
            <a:r>
              <a:rPr lang="en-GB"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3. Sharma, V., &amp; Rao, M. (2022). Deep learning applications in wildlife movement and human encroachment analysis. International Journal of AI in Conservation, 9(1), 23-38. </a:t>
            </a:r>
            <a:endParaRPr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500"/>
              <a:buFont typeface="Arial" panose="020B0604020202020204"/>
              <a:buNone/>
            </a:pPr>
            <a:r>
              <a:rPr lang="en-GB"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 Patel, N., Verma, S., &amp; Rao, K. (2019). Cloud computing for real-time wildlife monitoring: A case study. Cloud and IoT Journal, 7(2), 54-69. </a:t>
            </a:r>
            <a:endParaRPr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500"/>
              <a:buFont typeface="Arial" panose="020B0604020202020204"/>
              <a:buNone/>
            </a:pPr>
            <a:r>
              <a:rPr lang="en-GB"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5. Gupta, P., Mehta, R., &amp; Roy, L. (2020). Machine learning approaches for predicting wildlife movement and conflict risk. AI in Ecology Research, 6(4), 78-94. </a:t>
            </a:r>
            <a:endParaRPr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500"/>
              <a:buFont typeface="Arial" panose="020B0604020202020204"/>
              <a:buNone/>
            </a:pPr>
            <a:r>
              <a:rPr lang="en-GB"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6. Desai, H., Banerjee, A., &amp; Choudhury, T. (2023). CNN-based wildlife species identification for conflict mitigation. Journal of Applied Machine Learning, 15(3), 112 130. </a:t>
            </a:r>
            <a:endParaRPr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500"/>
              <a:buFont typeface="Arial" panose="020B0604020202020204"/>
              <a:buNone/>
            </a:pPr>
            <a:r>
              <a:rPr lang="en-GB"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7. Nair, K., &amp; Sharma, V. (2019). DevOps for efficient AI model deployment in conservation efforts. Computational Sustainability Review, 5(1), 29-45. </a:t>
            </a:r>
            <a:endParaRPr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500"/>
              <a:buFont typeface="Arial" panose="020B0604020202020204"/>
              <a:buNone/>
            </a:pPr>
            <a:r>
              <a:rPr lang="en-GB"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8. Banerjee, S., &amp; Choudhury, P. (2021). Scalable wildlife data processing using containerization and cloud platforms. Journal of Cloud Computing in Ecology, 8(2), 37 52. </a:t>
            </a:r>
            <a:endParaRPr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Text Box 0"/>
          <p:cNvSpPr txBox="1"/>
          <p:nvPr/>
        </p:nvSpPr>
        <p:spPr>
          <a:xfrm>
            <a:off x="2032000" y="1972310"/>
            <a:ext cx="5616575" cy="1198880"/>
          </a:xfrm>
          <a:prstGeom prst="rect">
            <a:avLst/>
          </a:prstGeom>
          <a:noFill/>
        </p:spPr>
        <p:txBody>
          <a:bodyPr wrap="square" rtlCol="0">
            <a:spAutoFit/>
          </a:bodyPr>
          <a:lstStyle/>
          <a:p>
            <a:r>
              <a:rPr lang="en-US" altLang="en-GB" sz="7200" dirty="0">
                <a:solidFill>
                  <a:srgbClr val="46B0F9"/>
                </a:solidFill>
              </a:rPr>
              <a:t>Thankyou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6"/>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a:solidFill>
                  <a:srgbClr val="46B0FA"/>
                </a:solidFill>
                <a:latin typeface="Arial" panose="020B0604020202020204"/>
                <a:ea typeface="Arial" panose="020B0604020202020204"/>
                <a:cs typeface="Arial" panose="020B0604020202020204"/>
                <a:sym typeface="Arial" panose="020B0604020202020204"/>
              </a:rPr>
              <a:t>Content</a:t>
            </a:r>
            <a:endParaRPr sz="2400" b="1" i="0" u="none" strike="noStrike" cap="none">
              <a:solidFill>
                <a:srgbClr val="46B0FA"/>
              </a:solidFill>
              <a:latin typeface="Arial" panose="020B0604020202020204"/>
              <a:ea typeface="Arial" panose="020B0604020202020204"/>
              <a:cs typeface="Arial" panose="020B0604020202020204"/>
              <a:sym typeface="Arial" panose="020B0604020202020204"/>
            </a:endParaRPr>
          </a:p>
        </p:txBody>
      </p:sp>
      <p:sp>
        <p:nvSpPr>
          <p:cNvPr id="35" name="Google Shape;35;p6"/>
          <p:cNvSpPr txBox="1"/>
          <p:nvPr/>
        </p:nvSpPr>
        <p:spPr>
          <a:xfrm>
            <a:off x="415751" y="1131950"/>
            <a:ext cx="3912000" cy="3070041"/>
          </a:xfrm>
          <a:prstGeom prst="rect">
            <a:avLst/>
          </a:prstGeom>
          <a:noFill/>
          <a:ln>
            <a:noFill/>
          </a:ln>
        </p:spPr>
        <p:txBody>
          <a:bodyPr spcFirstLastPara="1" wrap="square" lIns="68575" tIns="34275" rIns="68575" bIns="34275" anchor="t" anchorCtr="0">
            <a:spAutoFit/>
          </a:bodyPr>
          <a:lstStyle/>
          <a:p>
            <a:pPr marL="342900" marR="0" lvl="0" indent="-342900" algn="l" rtl="0">
              <a:lnSpc>
                <a:spcPct val="100000"/>
              </a:lnSpc>
              <a:spcBef>
                <a:spcPts val="0"/>
              </a:spcBef>
              <a:spcAft>
                <a:spcPts val="0"/>
              </a:spcAft>
              <a:buClr>
                <a:schemeClr val="dk1"/>
              </a:buClr>
              <a:buSzPts val="2000"/>
              <a:buFont typeface="Times New Roman" panose="02020603050405020304"/>
              <a:buAutoNum type="arabicPeriod"/>
            </a:pPr>
            <a:r>
              <a:rPr lang="en-GB"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16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chemeClr val="dk1"/>
              </a:buClr>
              <a:buSzPts val="2000"/>
              <a:buFont typeface="Times New Roman" panose="02020603050405020304"/>
              <a:buAutoNum type="arabicPeriod"/>
            </a:pPr>
            <a:r>
              <a:rPr lang="en-GB"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16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chemeClr val="dk1"/>
              </a:buClr>
              <a:buSzPts val="2000"/>
              <a:buFont typeface="Times New Roman" panose="02020603050405020304"/>
              <a:buAutoNum type="arabicPeriod"/>
            </a:pPr>
            <a:r>
              <a:rPr lang="en-GB"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Motivation</a:t>
            </a:r>
            <a:endParaRPr sz="16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chemeClr val="dk1"/>
              </a:buClr>
              <a:buSzPts val="2000"/>
              <a:buFont typeface="Times New Roman" panose="02020603050405020304"/>
              <a:buAutoNum type="arabicPeriod"/>
            </a:pPr>
            <a:r>
              <a:rPr lang="en-GB"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a:t>
            </a:r>
            <a:endParaRPr sz="16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chemeClr val="dk1"/>
              </a:buClr>
              <a:buSzPts val="2000"/>
              <a:buFont typeface="Times New Roman" panose="02020603050405020304"/>
              <a:buAutoNum type="arabicPeriod"/>
            </a:pPr>
            <a:r>
              <a:rPr lang="en-GB"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Methodology</a:t>
            </a:r>
            <a:endParaRPr sz="16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chemeClr val="dk1"/>
              </a:buClr>
              <a:buSzPts val="2000"/>
              <a:buFont typeface="Times New Roman" panose="02020603050405020304"/>
              <a:buAutoNum type="arabicPeriod"/>
            </a:pPr>
            <a:r>
              <a:rPr lang="en-GB"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Technology Stack</a:t>
            </a:r>
          </a:p>
          <a:p>
            <a:pPr marL="342900" marR="0" lvl="0" indent="-342900" algn="l" rtl="0">
              <a:lnSpc>
                <a:spcPct val="100000"/>
              </a:lnSpc>
              <a:spcBef>
                <a:spcPts val="0"/>
              </a:spcBef>
              <a:spcAft>
                <a:spcPts val="0"/>
              </a:spcAft>
              <a:buClr>
                <a:schemeClr val="dk1"/>
              </a:buClr>
              <a:buSzPts val="2000"/>
              <a:buFont typeface="Times New Roman" panose="02020603050405020304"/>
              <a:buAutoNum type="arabicPeriod"/>
            </a:pPr>
            <a:r>
              <a:rPr lang="en-IN" sz="2000" dirty="0">
                <a:latin typeface="Times New Roman" panose="02020603050405020304" pitchFamily="18" charset="0"/>
                <a:cs typeface="Times New Roman" panose="02020603050405020304" pitchFamily="18" charset="0"/>
              </a:rPr>
              <a:t>Data Collection Approach </a:t>
            </a:r>
          </a:p>
          <a:p>
            <a:pPr marL="342900" marR="0" lvl="0" indent="-342900" algn="l" rtl="0">
              <a:lnSpc>
                <a:spcPct val="100000"/>
              </a:lnSpc>
              <a:spcBef>
                <a:spcPts val="0"/>
              </a:spcBef>
              <a:spcAft>
                <a:spcPts val="0"/>
              </a:spcAft>
              <a:buClr>
                <a:schemeClr val="dk1"/>
              </a:buClr>
              <a:buSzPts val="2000"/>
              <a:buFont typeface="Times New Roman" panose="02020603050405020304"/>
              <a:buAutoNum type="arabicPeriod"/>
            </a:pPr>
            <a:r>
              <a:rPr lang="en-GB"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PERT Chart</a:t>
            </a: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chemeClr val="dk1"/>
              </a:buClr>
              <a:buSzPts val="2000"/>
              <a:buFont typeface="Times New Roman" panose="02020603050405020304"/>
              <a:buAutoNum type="arabicPeriod"/>
            </a:pPr>
            <a:r>
              <a:rPr lang="en-GB"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 </a:t>
            </a:r>
            <a:endParaRPr sz="16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54000" marR="0" lvl="0" indent="-165100" algn="l" rtl="0">
              <a:lnSpc>
                <a:spcPct val="100000"/>
              </a:lnSpc>
              <a:spcBef>
                <a:spcPts val="0"/>
              </a:spcBef>
              <a:spcAft>
                <a:spcPts val="0"/>
              </a:spcAft>
              <a:buClr>
                <a:schemeClr val="dk1"/>
              </a:buClr>
              <a:buSzPts val="1400"/>
              <a:buFont typeface="Calibri" panose="020F0502020204030204"/>
              <a:buNone/>
            </a:pPr>
            <a:endParaRPr sz="15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8"/>
          <p:cNvSpPr txBox="1"/>
          <p:nvPr/>
        </p:nvSpPr>
        <p:spPr>
          <a:xfrm>
            <a:off x="236991" y="211601"/>
            <a:ext cx="5647772" cy="43624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a:solidFill>
                  <a:srgbClr val="46B0FA"/>
                </a:solidFill>
                <a:latin typeface="Arial" panose="020B0604020202020204"/>
                <a:ea typeface="Arial" panose="020B0604020202020204"/>
                <a:cs typeface="Arial" panose="020B0604020202020204"/>
                <a:sym typeface="Arial" panose="020B0604020202020204"/>
              </a:rPr>
              <a:t>1. Introduction </a:t>
            </a:r>
            <a:endParaRPr sz="2400" b="1" i="0" u="none" strike="noStrike" cap="none">
              <a:solidFill>
                <a:srgbClr val="46B0FA"/>
              </a:solidFill>
              <a:latin typeface="Arial" panose="020B0604020202020204"/>
              <a:ea typeface="Arial" panose="020B0604020202020204"/>
              <a:cs typeface="Arial" panose="020B0604020202020204"/>
              <a:sym typeface="Arial" panose="020B0604020202020204"/>
            </a:endParaRPr>
          </a:p>
        </p:txBody>
      </p:sp>
      <p:sp>
        <p:nvSpPr>
          <p:cNvPr id="47" name="Google Shape;47;p8"/>
          <p:cNvSpPr txBox="1"/>
          <p:nvPr/>
        </p:nvSpPr>
        <p:spPr>
          <a:xfrm>
            <a:off x="305050" y="900700"/>
            <a:ext cx="4809600" cy="3790950"/>
          </a:xfrm>
          <a:prstGeom prst="rect">
            <a:avLst/>
          </a:prstGeom>
          <a:noFill/>
          <a:ln>
            <a:noFill/>
          </a:ln>
        </p:spPr>
        <p:txBody>
          <a:bodyPr spcFirstLastPara="1" wrap="square" lIns="68575" tIns="34275" rIns="68575" bIns="34275" anchor="t" anchorCtr="0">
            <a:spAutoFit/>
          </a:bodyPr>
          <a:lstStyle/>
          <a:p>
            <a:pPr marL="133350" marR="0" lvl="0" indent="0" algn="l" rtl="0">
              <a:lnSpc>
                <a:spcPct val="100000"/>
              </a:lnSpc>
              <a:spcBef>
                <a:spcPts val="0"/>
              </a:spcBef>
              <a:spcAft>
                <a:spcPts val="0"/>
              </a:spcAft>
              <a:buClr>
                <a:schemeClr val="dk1"/>
              </a:buClr>
              <a:buSzPts val="1500"/>
              <a:buFont typeface="Times New Roman" panose="02020603050405020304"/>
              <a:buNone/>
            </a:pPr>
            <a:r>
              <a:rPr lang="en-US" altLang="en-GB" sz="1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What is Human-Animal Conflict (HAC)?</a:t>
            </a:r>
          </a:p>
          <a:p>
            <a:pPr marL="133350" marR="0" lvl="0" indent="0" algn="l" rtl="0">
              <a:lnSpc>
                <a:spcPct val="100000"/>
              </a:lnSpc>
              <a:spcBef>
                <a:spcPts val="0"/>
              </a:spcBef>
              <a:spcAft>
                <a:spcPts val="0"/>
              </a:spcAft>
              <a:buClr>
                <a:schemeClr val="dk1"/>
              </a:buClr>
              <a:buSzPts val="1500"/>
              <a:buFont typeface="Times New Roman" panose="02020603050405020304"/>
              <a:buNone/>
            </a:pPr>
            <a:r>
              <a:rPr lang="en-US" alt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Human-Animal Conflict (HAC) arises when wildlife and human activities overlap, leading to economic losses such as crop destruction, livestock predation, property damage, and the death of humans or animals. Ecological, economic, and social parameters such as habitat destruction, climate change, and urban expansion have significantly increased these conflicts, thereby endangering biodiversity and human civilizations.</a:t>
            </a:r>
          </a:p>
          <a:p>
            <a:pPr marL="91440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9700" marR="0" lvl="0" indent="0" algn="l" rtl="0">
              <a:lnSpc>
                <a:spcPct val="100000"/>
              </a:lnSpc>
              <a:spcBef>
                <a:spcPts val="0"/>
              </a:spcBef>
              <a:spcAft>
                <a:spcPts val="0"/>
              </a:spcAft>
              <a:buClr>
                <a:schemeClr val="dk1"/>
              </a:buClr>
              <a:buSzPts val="1400"/>
              <a:buFont typeface="Times New Roman" panose="02020603050405020304"/>
              <a:buNone/>
            </a:pPr>
            <a:r>
              <a:rPr lang="en-US" alt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Traditional measures for mitigating such conflicts, such as fences, patrols, or animal relocation, seem not only ineffective and reactive but also extremely resource-intensive, given that an increasing human population is still expanding into wildlife habitats. Such approaches do not always succeed in averting conflicts before they appear, causing delayed responses and thus economic losses.</a:t>
            </a:r>
            <a:b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8" name="Google Shape;48;p8"/>
          <p:cNvPicPr preferRelativeResize="0"/>
          <p:nvPr/>
        </p:nvPicPr>
        <p:blipFill rotWithShape="1">
          <a:blip r:embed="rId3"/>
          <a:srcRect/>
          <a:stretch>
            <a:fillRect/>
          </a:stretch>
        </p:blipFill>
        <p:spPr>
          <a:xfrm>
            <a:off x="5031700" y="915940"/>
            <a:ext cx="3882475" cy="2989175"/>
          </a:xfrm>
          <a:prstGeom prst="rect">
            <a:avLst/>
          </a:prstGeom>
          <a:noFill/>
          <a:ln>
            <a:noFill/>
          </a:ln>
        </p:spPr>
      </p:pic>
      <p:sp>
        <p:nvSpPr>
          <p:cNvPr id="49" name="Google Shape;49;p8"/>
          <p:cNvSpPr txBox="1"/>
          <p:nvPr/>
        </p:nvSpPr>
        <p:spPr>
          <a:xfrm>
            <a:off x="5341345" y="3889875"/>
            <a:ext cx="3364800" cy="72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11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Figure 1: GPS plot of human-animal conflicts in the Bramhapuri Forest Division, India from 2014 to 2017</a:t>
            </a:r>
            <a:endParaRPr sz="11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txBox="1"/>
          <p:nvPr/>
        </p:nvSpPr>
        <p:spPr>
          <a:xfrm>
            <a:off x="244445" y="166875"/>
            <a:ext cx="5647772" cy="43624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a:solidFill>
                  <a:srgbClr val="46B0FA"/>
                </a:solidFill>
                <a:latin typeface="Arial" panose="020B0604020202020204"/>
                <a:ea typeface="Arial" panose="020B0604020202020204"/>
                <a:cs typeface="Arial" panose="020B0604020202020204"/>
                <a:sym typeface="Arial" panose="020B0604020202020204"/>
              </a:rPr>
              <a:t>1. Introduction</a:t>
            </a:r>
            <a:r>
              <a:rPr lang="en-US" altLang="en-GB" sz="2400" b="1" i="0" u="none" strike="noStrike" cap="none">
                <a:solidFill>
                  <a:srgbClr val="46B0FA"/>
                </a:solidFill>
                <a:latin typeface="Arial" panose="020B0604020202020204"/>
                <a:ea typeface="Arial" panose="020B0604020202020204"/>
                <a:cs typeface="Arial" panose="020B0604020202020204"/>
                <a:sym typeface="Arial" panose="020B0604020202020204"/>
              </a:rPr>
              <a:t> </a:t>
            </a:r>
            <a:r>
              <a:rPr lang="en-GB" sz="2400" b="1">
                <a:solidFill>
                  <a:srgbClr val="46B0FA"/>
                </a:solidFill>
                <a:sym typeface="Arial" panose="020B0604020202020204"/>
              </a:rPr>
              <a:t>(contd.)</a:t>
            </a:r>
            <a:endParaRPr lang="en-US" altLang="en-GB" sz="2400" b="1" i="0" u="none" strike="noStrike" cap="none">
              <a:solidFill>
                <a:srgbClr val="46B0FA"/>
              </a:solidFill>
              <a:latin typeface="Arial" panose="020B0604020202020204"/>
              <a:ea typeface="Arial" panose="020B0604020202020204"/>
              <a:cs typeface="Arial" panose="020B0604020202020204"/>
              <a:sym typeface="Arial" panose="020B0604020202020204"/>
            </a:endParaRPr>
          </a:p>
        </p:txBody>
      </p:sp>
      <p:sp>
        <p:nvSpPr>
          <p:cNvPr id="41" name="Google Shape;41;p7"/>
          <p:cNvSpPr txBox="1"/>
          <p:nvPr/>
        </p:nvSpPr>
        <p:spPr>
          <a:xfrm>
            <a:off x="244450" y="733225"/>
            <a:ext cx="7200600" cy="3990975"/>
          </a:xfrm>
          <a:prstGeom prst="rect">
            <a:avLst/>
          </a:prstGeom>
          <a:noFill/>
          <a:ln>
            <a:noFill/>
          </a:ln>
        </p:spPr>
        <p:txBody>
          <a:bodyPr spcFirstLastPara="1" wrap="square" lIns="68575" tIns="34275" rIns="68575" bIns="34275" anchor="t" anchorCtr="0">
            <a:spAutoFit/>
          </a:bodyPr>
          <a:lstStyle/>
          <a:p>
            <a:pPr marL="133350" marR="0" lvl="0" indent="0" algn="l" rtl="0">
              <a:lnSpc>
                <a:spcPct val="100000"/>
              </a:lnSpc>
              <a:spcBef>
                <a:spcPts val="0"/>
              </a:spcBef>
              <a:spcAft>
                <a:spcPts val="0"/>
              </a:spcAft>
              <a:buClr>
                <a:srgbClr val="000000"/>
              </a:buClr>
              <a:buSzPts val="1500"/>
              <a:buFont typeface="Times New Roman" panose="02020603050405020304"/>
              <a:buNone/>
            </a:pPr>
            <a:r>
              <a:rPr lang="en-US" altLang="en-GB" sz="15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Technology as a Solution !</a:t>
            </a:r>
          </a:p>
          <a:p>
            <a:pPr marL="133350" marR="0" lvl="0" indent="0" algn="l" rtl="0">
              <a:lnSpc>
                <a:spcPct val="100000"/>
              </a:lnSpc>
              <a:spcBef>
                <a:spcPts val="0"/>
              </a:spcBef>
              <a:spcAft>
                <a:spcPts val="0"/>
              </a:spcAft>
              <a:buClr>
                <a:srgbClr val="000000"/>
              </a:buClr>
              <a:buSzPts val="1500"/>
              <a:buFont typeface="Times New Roman" panose="02020603050405020304"/>
              <a:buNone/>
            </a:pPr>
            <a:r>
              <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Taking the opportunity for evolving human-animal conflict management using IoT, AI, and cloud computing towards reaching real-time monitoring and predictive capability. Use innovative IoT-enabled sensor and GPS tracking technologies to predict potential hotspots, give alerts, and provide actionable geospatially mapped insights to conservation authorities and local communities via an interactive dashboard.</a:t>
            </a:r>
          </a:p>
          <a:p>
            <a:pPr marL="133350" marR="0" lvl="0" indent="0" algn="l" rtl="0">
              <a:lnSpc>
                <a:spcPct val="100000"/>
              </a:lnSpc>
              <a:spcBef>
                <a:spcPts val="0"/>
              </a:spcBef>
              <a:spcAft>
                <a:spcPts val="0"/>
              </a:spcAft>
              <a:buClr>
                <a:srgbClr val="000000"/>
              </a:buClr>
              <a:buSzPts val="1500"/>
              <a:buFont typeface="Times New Roman" panose="02020603050405020304"/>
              <a:buNone/>
            </a:pPr>
            <a:endPar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3350" marR="0" lvl="0" indent="0" algn="l" rtl="0">
              <a:lnSpc>
                <a:spcPct val="100000"/>
              </a:lnSpc>
              <a:spcBef>
                <a:spcPts val="0"/>
              </a:spcBef>
              <a:spcAft>
                <a:spcPts val="0"/>
              </a:spcAft>
              <a:buClr>
                <a:srgbClr val="000000"/>
              </a:buClr>
              <a:buSzPts val="1500"/>
              <a:buFont typeface="Times New Roman" panose="02020603050405020304"/>
              <a:buNone/>
            </a:pPr>
            <a:r>
              <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Through this technology-driven approach, we strive to:</a:t>
            </a:r>
          </a:p>
          <a:p>
            <a:pPr marL="133350" marR="0" lvl="0" indent="0" algn="l" rtl="0">
              <a:lnSpc>
                <a:spcPct val="100000"/>
              </a:lnSpc>
              <a:spcBef>
                <a:spcPts val="0"/>
              </a:spcBef>
              <a:spcAft>
                <a:spcPts val="0"/>
              </a:spcAft>
              <a:buClr>
                <a:srgbClr val="000000"/>
              </a:buClr>
              <a:buSzPts val="1500"/>
              <a:buFont typeface="Times New Roman" panose="02020603050405020304"/>
              <a:buNone/>
            </a:pPr>
            <a:endPar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933450" marR="0" lvl="1" indent="-342900" algn="l" rtl="0">
              <a:lnSpc>
                <a:spcPct val="100000"/>
              </a:lnSpc>
              <a:spcBef>
                <a:spcPts val="0"/>
              </a:spcBef>
              <a:spcAft>
                <a:spcPts val="0"/>
              </a:spcAft>
              <a:buClr>
                <a:srgbClr val="000000"/>
              </a:buClr>
              <a:buSzPts val="1500"/>
              <a:buFont typeface="+mj-lt"/>
              <a:buAutoNum type="alphaLcPeriod"/>
            </a:pPr>
            <a:r>
              <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Minimize casualties and economic losses by predicting and preventing conflicts.</a:t>
            </a:r>
          </a:p>
          <a:p>
            <a:pPr marL="933450" marR="0" lvl="1" indent="-342900" algn="l" rtl="0">
              <a:lnSpc>
                <a:spcPct val="100000"/>
              </a:lnSpc>
              <a:spcBef>
                <a:spcPts val="0"/>
              </a:spcBef>
              <a:spcAft>
                <a:spcPts val="0"/>
              </a:spcAft>
              <a:buClr>
                <a:srgbClr val="000000"/>
              </a:buClr>
              <a:buSzPts val="1500"/>
              <a:buFont typeface="+mj-lt"/>
              <a:buAutoNum type="alphaLcPeriod"/>
            </a:pPr>
            <a:r>
              <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Enhance conservation efforts while maintaining ecological balance.</a:t>
            </a:r>
          </a:p>
          <a:p>
            <a:pPr marL="933450" marR="0" lvl="1" indent="-342900" algn="l" rtl="0">
              <a:lnSpc>
                <a:spcPct val="100000"/>
              </a:lnSpc>
              <a:spcBef>
                <a:spcPts val="0"/>
              </a:spcBef>
              <a:spcAft>
                <a:spcPts val="0"/>
              </a:spcAft>
              <a:buClr>
                <a:srgbClr val="000000"/>
              </a:buClr>
              <a:buSzPts val="1500"/>
              <a:buFont typeface="+mj-lt"/>
              <a:buAutoNum type="alphaLcPeriod"/>
            </a:pPr>
            <a:r>
              <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Promote human-wildlife coexistence using data-backed decision-making.</a:t>
            </a:r>
          </a:p>
          <a:p>
            <a:pPr marL="133350" marR="0" lvl="0" indent="0" algn="l" rtl="0">
              <a:lnSpc>
                <a:spcPct val="100000"/>
              </a:lnSpc>
              <a:spcBef>
                <a:spcPts val="0"/>
              </a:spcBef>
              <a:spcAft>
                <a:spcPts val="0"/>
              </a:spcAft>
              <a:buClr>
                <a:srgbClr val="000000"/>
              </a:buClr>
              <a:buSzPts val="1500"/>
              <a:buFont typeface="Times New Roman" panose="02020603050405020304"/>
              <a:buNone/>
            </a:pPr>
            <a:endPar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3350" marR="0" lvl="0" indent="0" algn="l" rtl="0">
              <a:lnSpc>
                <a:spcPct val="100000"/>
              </a:lnSpc>
              <a:spcBef>
                <a:spcPts val="0"/>
              </a:spcBef>
              <a:spcAft>
                <a:spcPts val="0"/>
              </a:spcAft>
              <a:buClr>
                <a:srgbClr val="000000"/>
              </a:buClr>
              <a:buSzPts val="1500"/>
              <a:buFont typeface="Times New Roman" panose="02020603050405020304"/>
              <a:buNone/>
            </a:pPr>
            <a:r>
              <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Our goal is to shift from reactive conflict management to a proactive and predictive approach, ensuring both wildlife conservation and human safety.</a:t>
            </a:r>
          </a:p>
          <a:p>
            <a:pPr marL="133350" marR="0" lvl="0" indent="0" algn="l" rtl="0">
              <a:lnSpc>
                <a:spcPct val="100000"/>
              </a:lnSpc>
              <a:spcBef>
                <a:spcPts val="0"/>
              </a:spcBef>
              <a:spcAft>
                <a:spcPts val="0"/>
              </a:spcAft>
              <a:buClr>
                <a:srgbClr val="000000"/>
              </a:buClr>
              <a:buSzPts val="1500"/>
              <a:buFont typeface="Times New Roman" panose="02020603050405020304"/>
              <a:buNone/>
            </a:pPr>
            <a:r>
              <a:rPr lang="en-US" altLang="en-GB" sz="15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By integrating cutting-edge technologies, our project presents a scalable and efficient model for sustainable wildlife conservation and human safety.</a:t>
            </a: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9"/>
          <p:cNvSpPr txBox="1"/>
          <p:nvPr/>
        </p:nvSpPr>
        <p:spPr>
          <a:xfrm>
            <a:off x="17586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a:solidFill>
                  <a:srgbClr val="46B0FA"/>
                </a:solidFill>
                <a:latin typeface="Arial" panose="020B0604020202020204"/>
                <a:ea typeface="Arial" panose="020B0604020202020204"/>
                <a:cs typeface="Arial" panose="020B0604020202020204"/>
                <a:sym typeface="Arial" panose="020B0604020202020204"/>
              </a:rPr>
              <a:t>2. Problem Statement</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9"/>
          <p:cNvSpPr txBox="1"/>
          <p:nvPr/>
        </p:nvSpPr>
        <p:spPr>
          <a:xfrm>
            <a:off x="412499" y="782834"/>
            <a:ext cx="8319000" cy="1605915"/>
          </a:xfrm>
          <a:prstGeom prst="rect">
            <a:avLst/>
          </a:prstGeom>
          <a:noFill/>
          <a:ln>
            <a:noFill/>
          </a:ln>
        </p:spPr>
        <p:txBody>
          <a:bodyPr spcFirstLastPara="1" wrap="square" lIns="68575" tIns="34275" rIns="68575" bIns="34275" anchor="t" anchorCtr="0">
            <a:spAutoFit/>
          </a:bodyPr>
          <a:lstStyle/>
          <a:p>
            <a:pPr marL="457200" marR="0" lvl="0" indent="-323850" algn="just" rtl="0">
              <a:lnSpc>
                <a:spcPct val="100000"/>
              </a:lnSpc>
              <a:spcBef>
                <a:spcPts val="700"/>
              </a:spcBef>
              <a:spcAft>
                <a:spcPts val="0"/>
              </a:spcAft>
              <a:buClr>
                <a:srgbClr val="000000"/>
              </a:buClr>
              <a:buSzPts val="1500"/>
              <a:buFont typeface="Times New Roman" panose="02020603050405020304"/>
              <a:buChar char="●"/>
            </a:pPr>
            <a:r>
              <a:rPr lang="en-GB"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This project aims to develop a cloud-based predictive system using IoT sensors, GPS tracking, satellite imagery, and machine learning to identify high-risk zones. DevOps integration will ensure scalability, real-time updates, and automated alerts. The goal is to reduce conflicts, enhance early warning systems, and protect both humans and wildlife through data-driven decision-making.</a:t>
            </a:r>
            <a:endParaRPr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00000"/>
              </a:lnSpc>
              <a:spcBef>
                <a:spcPts val="0"/>
              </a:spcBef>
              <a:spcAft>
                <a:spcPts val="0"/>
              </a:spcAft>
              <a:buClr>
                <a:srgbClr val="000000"/>
              </a:buClr>
              <a:buSzPts val="1500"/>
              <a:buFont typeface="Arial" panose="020B0604020202020204"/>
              <a:buNone/>
            </a:pPr>
            <a:br>
              <a:rPr lang="en-GB" b="0" i="0" u="none" strike="noStrike" cap="none">
                <a:solidFill>
                  <a:schemeClr val="dk1"/>
                </a:solidFill>
                <a:latin typeface="Calibri" panose="020F0502020204030204"/>
                <a:ea typeface="Calibri" panose="020F0502020204030204"/>
                <a:cs typeface="Calibri" panose="020F0502020204030204"/>
                <a:sym typeface="Calibri" panose="020F0502020204030204"/>
              </a:rPr>
            </a:br>
            <a:br>
              <a:rPr lang="en-GB" sz="15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6" name="Google Shape;56;p9"/>
          <p:cNvPicPr preferRelativeResize="0"/>
          <p:nvPr/>
        </p:nvPicPr>
        <p:blipFill rotWithShape="1">
          <a:blip r:embed="rId3"/>
          <a:srcRect/>
          <a:stretch>
            <a:fillRect/>
          </a:stretch>
        </p:blipFill>
        <p:spPr>
          <a:xfrm>
            <a:off x="2067775" y="1870787"/>
            <a:ext cx="5055275" cy="2064158"/>
          </a:xfrm>
          <a:prstGeom prst="rect">
            <a:avLst/>
          </a:prstGeom>
          <a:noFill/>
          <a:ln>
            <a:noFill/>
          </a:ln>
        </p:spPr>
      </p:pic>
      <p:sp>
        <p:nvSpPr>
          <p:cNvPr id="57" name="Google Shape;57;p9"/>
          <p:cNvSpPr txBox="1"/>
          <p:nvPr/>
        </p:nvSpPr>
        <p:spPr>
          <a:xfrm>
            <a:off x="2191500" y="3889355"/>
            <a:ext cx="4761000" cy="10665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200"/>
              <a:buFont typeface="Arial" panose="020B0604020202020204"/>
              <a:buNone/>
            </a:pPr>
            <a:r>
              <a:rPr lang="en-GB" sz="12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Figure 2: Green dots highlight individual conflicts. </a:t>
            </a:r>
            <a:endParaRPr sz="12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200"/>
              <a:buFont typeface="Arial" panose="020B0604020202020204"/>
              <a:buNone/>
            </a:pPr>
            <a:r>
              <a:rPr lang="en-GB" sz="12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Clustered conflicts (highlighted in red) appear near the intersection of terrains. The darker green areas denote dense forested areas, while the lighter areas have sparse vegetation. </a:t>
            </a:r>
            <a:endParaRPr sz="12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200"/>
              <a:buFont typeface="Arial" panose="020B0604020202020204"/>
              <a:buNone/>
            </a:pPr>
            <a:r>
              <a:rPr lang="en-GB" sz="12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 Conflicts at the boundary of human settlements and forests.</a:t>
            </a:r>
            <a:endParaRPr sz="1500" b="0" i="0" u="sng"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0"/>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a:solidFill>
                  <a:srgbClr val="46B0FA"/>
                </a:solidFill>
                <a:latin typeface="Arial" panose="020B0604020202020204"/>
                <a:ea typeface="Arial" panose="020B0604020202020204"/>
                <a:cs typeface="Arial" panose="020B0604020202020204"/>
                <a:sym typeface="Arial" panose="020B0604020202020204"/>
              </a:rPr>
              <a:t>3. Motivation</a:t>
            </a:r>
            <a:endParaRPr sz="2400" b="1" i="0" u="none" strike="noStrike" cap="none">
              <a:solidFill>
                <a:srgbClr val="46B0FA"/>
              </a:solidFill>
              <a:latin typeface="Arial" panose="020B0604020202020204"/>
              <a:ea typeface="Arial" panose="020B0604020202020204"/>
              <a:cs typeface="Arial" panose="020B0604020202020204"/>
              <a:sym typeface="Arial" panose="020B0604020202020204"/>
            </a:endParaRPr>
          </a:p>
        </p:txBody>
      </p:sp>
      <p:sp>
        <p:nvSpPr>
          <p:cNvPr id="63" name="Google Shape;63;p10"/>
          <p:cNvSpPr txBox="1"/>
          <p:nvPr/>
        </p:nvSpPr>
        <p:spPr>
          <a:xfrm>
            <a:off x="380700" y="714750"/>
            <a:ext cx="6972000" cy="3876040"/>
          </a:xfrm>
          <a:prstGeom prst="rect">
            <a:avLst/>
          </a:prstGeom>
          <a:noFill/>
          <a:ln>
            <a:noFill/>
          </a:ln>
        </p:spPr>
        <p:txBody>
          <a:bodyPr spcFirstLastPara="1" wrap="square" lIns="68575" tIns="34275" rIns="68575" bIns="34275" anchor="t" anchorCtr="0">
            <a:spAutoFit/>
          </a:bodyPr>
          <a:lstStyle/>
          <a:p>
            <a:pPr marL="0" marR="0" lvl="0" indent="0" algn="just" rtl="0">
              <a:lnSpc>
                <a:spcPct val="150000"/>
              </a:lnSpc>
              <a:spcBef>
                <a:spcPts val="0"/>
              </a:spcBef>
              <a:spcAft>
                <a:spcPts val="0"/>
              </a:spcAft>
              <a:buClr>
                <a:srgbClr val="000000"/>
              </a:buClr>
              <a:buSzPts val="1600"/>
              <a:buFont typeface="Arial" panose="020B0604020202020204"/>
              <a:buNone/>
            </a:pPr>
            <a:r>
              <a:rPr lang="en-US" altLang="en-GB" sz="1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 Rising Conflict Cases: </a:t>
            </a:r>
            <a:r>
              <a:rPr lang="en-US" altLang="en-GB"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Increased human settlements near wildlife habitats have led to frequent encounters, causing loss of life and property.</a:t>
            </a:r>
          </a:p>
          <a:p>
            <a:pPr marL="0" marR="0" lvl="0" indent="0" algn="just" rtl="0">
              <a:lnSpc>
                <a:spcPct val="150000"/>
              </a:lnSpc>
              <a:spcBef>
                <a:spcPts val="0"/>
              </a:spcBef>
              <a:spcAft>
                <a:spcPts val="0"/>
              </a:spcAft>
              <a:buClr>
                <a:srgbClr val="000000"/>
              </a:buClr>
              <a:buSzPts val="1600"/>
              <a:buFont typeface="Arial" panose="020B0604020202020204"/>
              <a:buNone/>
            </a:pPr>
            <a:r>
              <a:rPr lang="en-US" altLang="en-GB" sz="1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 Inefficiency of Reactive Measures:</a:t>
            </a:r>
            <a:r>
              <a:rPr lang="en-US" altLang="en-GB"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Current methods mainly involve after-the-fact mitigation, lacking predictive capabilities.</a:t>
            </a:r>
          </a:p>
          <a:p>
            <a:pPr marL="0" marR="0" lvl="0" indent="0" algn="just" rtl="0">
              <a:lnSpc>
                <a:spcPct val="150000"/>
              </a:lnSpc>
              <a:spcBef>
                <a:spcPts val="0"/>
              </a:spcBef>
              <a:spcAft>
                <a:spcPts val="0"/>
              </a:spcAft>
              <a:buClr>
                <a:srgbClr val="000000"/>
              </a:buClr>
              <a:buSzPts val="1600"/>
              <a:buFont typeface="Arial" panose="020B0604020202020204"/>
              <a:buNone/>
            </a:pPr>
            <a:r>
              <a:rPr lang="en-US" altLang="en-GB" sz="1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3. Advancements in Technology: </a:t>
            </a:r>
            <a:r>
              <a:rPr lang="en-US" altLang="en-GB"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integration of AI, IoT, and cloud computing allows for real-time monitoring and data-driven decision-making.</a:t>
            </a:r>
          </a:p>
          <a:p>
            <a:pPr marL="0" marR="0" lvl="0" indent="0" algn="just" rtl="0">
              <a:lnSpc>
                <a:spcPct val="150000"/>
              </a:lnSpc>
              <a:spcBef>
                <a:spcPts val="0"/>
              </a:spcBef>
              <a:spcAft>
                <a:spcPts val="0"/>
              </a:spcAft>
              <a:buClr>
                <a:srgbClr val="000000"/>
              </a:buClr>
              <a:buSzPts val="1600"/>
              <a:buFont typeface="Arial" panose="020B0604020202020204"/>
              <a:buNone/>
            </a:pPr>
            <a:r>
              <a:rPr lang="en-US" altLang="en-GB" sz="1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 Environmental and Ethical Responsibility: </a:t>
            </a:r>
            <a:r>
              <a:rPr lang="en-US" altLang="en-GB"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proactive approach benefits conservation efforts while maintaining biodiversity and ecological stability.</a:t>
            </a:r>
          </a:p>
          <a:p>
            <a:pPr marL="0" marR="0" lvl="0" indent="0" algn="just" rtl="0">
              <a:lnSpc>
                <a:spcPct val="150000"/>
              </a:lnSpc>
              <a:spcBef>
                <a:spcPts val="0"/>
              </a:spcBef>
              <a:spcAft>
                <a:spcPts val="0"/>
              </a:spcAft>
              <a:buClr>
                <a:srgbClr val="000000"/>
              </a:buClr>
              <a:buSzPts val="1600"/>
              <a:buFont typeface="Arial" panose="020B0604020202020204"/>
              <a:buNone/>
            </a:pPr>
            <a:endParaRPr lang="en-US" altLang="en-GB"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000000"/>
              </a:buClr>
              <a:buSzPts val="1600"/>
              <a:buFont typeface="Arial" panose="020B0604020202020204"/>
              <a:buNone/>
            </a:pPr>
            <a:r>
              <a:rPr lang="en-US" altLang="en-GB"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project bridges the gap between technology and conservation, offering an innovative and scalable solution to minimize human-wildlife conflicts effectively.</a:t>
            </a:r>
            <a:endPara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1"/>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a:solidFill>
                  <a:srgbClr val="46B0FA"/>
                </a:solidFill>
                <a:latin typeface="Arial" panose="020B0604020202020204"/>
                <a:ea typeface="Arial" panose="020B0604020202020204"/>
                <a:cs typeface="Arial" panose="020B0604020202020204"/>
                <a:sym typeface="Arial" panose="020B0604020202020204"/>
              </a:rPr>
              <a:t>4. Objective</a:t>
            </a:r>
            <a:endParaRPr sz="2400" b="1" i="0" u="none" strike="noStrike" cap="none">
              <a:solidFill>
                <a:srgbClr val="46B0FA"/>
              </a:solidFill>
              <a:latin typeface="Arial" panose="020B0604020202020204"/>
              <a:ea typeface="Arial" panose="020B0604020202020204"/>
              <a:cs typeface="Arial" panose="020B0604020202020204"/>
              <a:sym typeface="Arial" panose="020B0604020202020204"/>
            </a:endParaRPr>
          </a:p>
        </p:txBody>
      </p:sp>
      <p:sp>
        <p:nvSpPr>
          <p:cNvPr id="69" name="Google Shape;69;p11"/>
          <p:cNvSpPr txBox="1"/>
          <p:nvPr/>
        </p:nvSpPr>
        <p:spPr>
          <a:xfrm>
            <a:off x="313690" y="766445"/>
            <a:ext cx="8830310" cy="812800"/>
          </a:xfrm>
          <a:prstGeom prst="rect">
            <a:avLst/>
          </a:prstGeom>
          <a:noFill/>
          <a:ln>
            <a:noFill/>
          </a:ln>
        </p:spPr>
        <p:txBody>
          <a:bodyPr spcFirstLastPara="1" wrap="square" lIns="68575" tIns="34275" rIns="68575" bIns="34275" anchor="t" anchorCtr="0">
            <a:noAutofit/>
          </a:bodyPr>
          <a:lstStyle/>
          <a:p>
            <a:pPr marL="0" marR="0" lvl="0" indent="0" algn="just" rtl="0">
              <a:lnSpc>
                <a:spcPct val="130000"/>
              </a:lnSpc>
              <a:spcBef>
                <a:spcPts val="0"/>
              </a:spcBef>
              <a:spcAft>
                <a:spcPts val="0"/>
              </a:spcAft>
              <a:buClr>
                <a:srgbClr val="000000"/>
              </a:buClr>
              <a:buSzPts val="1600"/>
              <a:buFont typeface="Arial" panose="020B0604020202020204"/>
              <a:buNone/>
            </a:pPr>
            <a:r>
              <a:rPr lang="en-GB"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To Develop a cloud-based, AI-driven predictive system to identify high-risk human-animal conflict zones and provide real-time alerts for mitigation.</a:t>
            </a:r>
            <a:endParaRPr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15900" marR="0" lvl="0" indent="-114300" algn="l" rtl="0">
              <a:lnSpc>
                <a:spcPct val="150000"/>
              </a:lnSpc>
              <a:spcBef>
                <a:spcPts val="0"/>
              </a:spcBef>
              <a:spcAft>
                <a:spcPts val="0"/>
              </a:spcAft>
              <a:buClr>
                <a:schemeClr val="dk1"/>
              </a:buClr>
              <a:buSzPts val="1500"/>
              <a:buFont typeface="Arial" panose="020B0604020202020204"/>
              <a:buNone/>
            </a:pP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11"/>
          <p:cNvSpPr txBox="1"/>
          <p:nvPr/>
        </p:nvSpPr>
        <p:spPr>
          <a:xfrm>
            <a:off x="313625" y="1268805"/>
            <a:ext cx="10222200" cy="367474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panose="020B0604020202020204"/>
              <a:buNone/>
            </a:pPr>
            <a:endParaRPr lang="en-GB" sz="15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500"/>
              <a:buFont typeface="Arial" panose="020B0604020202020204"/>
              <a:buNone/>
            </a:pPr>
            <a:r>
              <a:rPr lang="en-GB" sz="1500" b="1" i="0" u="sng"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Sub-Objectives:</a:t>
            </a:r>
            <a:br>
              <a:rPr lang="en-GB" sz="1500" b="1" i="0" u="sng"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rPr>
            </a:br>
            <a:endParaRPr sz="1500" b="0" i="0" u="none"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 Real-Time Data Collection:</a:t>
            </a: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Deploy IoT sensors, GPS collars, and satellite imagery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track animal movements and environmental changes affecting conflict probability.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 Predictive Analytics Using Machine Learning:</a:t>
            </a: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Use classification, clustering, and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reinforcement learning algorithms to detect patterns and forecast high-risk human</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animal conflict areas.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3. Cloud-Based Data Processing &amp; Storage:</a:t>
            </a: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Utilize AWS/Azure for scalable storage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and processing, ensuring secure, real-time access to conflict prediction data.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 DevOps Integration for Scalability &amp; Reliability: </a:t>
            </a: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 CI/CD pipelines,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containerization, and monitoring tools to ensure system scalability, reliability, and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continuous updates.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5. Community &amp; Government Collaboration: </a:t>
            </a: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Provide data-driven insights to forest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officials, NGOs, and policymakers for improved conservation strategies and conflict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500"/>
              <a:buFont typeface="Arial" panose="020B0604020202020204"/>
              <a:buNone/>
            </a:pPr>
            <a:r>
              <a:rPr lang="en-GB"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mitigation. </a:t>
            </a:r>
            <a:endParaRPr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a:solidFill>
                  <a:srgbClr val="46B0FA"/>
                </a:solidFill>
                <a:latin typeface="Arial" panose="020B0604020202020204"/>
                <a:ea typeface="Arial" panose="020B0604020202020204"/>
                <a:cs typeface="Arial" panose="020B0604020202020204"/>
                <a:sym typeface="Arial" panose="020B0604020202020204"/>
              </a:rPr>
              <a:t>5. Methodology</a:t>
            </a:r>
            <a:endParaRPr sz="2400" b="1" i="0" u="none" strike="noStrike" cap="none">
              <a:solidFill>
                <a:srgbClr val="46B0FA"/>
              </a:solidFill>
              <a:latin typeface="Arial" panose="020B0604020202020204"/>
              <a:ea typeface="Arial" panose="020B0604020202020204"/>
              <a:cs typeface="Arial" panose="020B0604020202020204"/>
              <a:sym typeface="Arial" panose="020B0604020202020204"/>
            </a:endParaRPr>
          </a:p>
        </p:txBody>
      </p:sp>
      <p:sp>
        <p:nvSpPr>
          <p:cNvPr id="76" name="Google Shape;76;p12"/>
          <p:cNvSpPr txBox="1"/>
          <p:nvPr/>
        </p:nvSpPr>
        <p:spPr>
          <a:xfrm>
            <a:off x="244445" y="485653"/>
            <a:ext cx="8283600" cy="455249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400"/>
              </a:spcBef>
              <a:spcAft>
                <a:spcPts val="0"/>
              </a:spcAft>
              <a:buClr>
                <a:srgbClr val="000000"/>
              </a:buClr>
              <a:buSzPts val="1400"/>
              <a:buFont typeface="Arial" panose="020B060402020202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500"/>
              <a:buFont typeface="Arial" panose="020B0604020202020204"/>
              <a:buNone/>
            </a:pPr>
            <a:r>
              <a:rPr lang="en-GB"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 Data Collection </a:t>
            </a:r>
            <a:endParaRPr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Deploy IoT-enabled sensors, camera traps, and GPS collars to monitor animal movements. </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400"/>
              </a:spcBef>
              <a:spcAft>
                <a:spcPts val="0"/>
              </a:spcAft>
              <a:buClr>
                <a:srgbClr val="000000"/>
              </a:buClr>
              <a:buSzPts val="1500"/>
              <a:buFont typeface="Arial" panose="020B0604020202020204"/>
              <a:buNone/>
            </a:pPr>
            <a:r>
              <a:rPr lang="en-GB"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 Data Processing &amp; Cloud Infrastructure </a:t>
            </a:r>
            <a:endParaRPr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Store and process data using AWS/Azure cloud services for scalability and security. </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Implement serverless computing (AWS Lambda, Azure Functions) for real-time event</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driven processing. </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400"/>
              </a:spcBef>
              <a:spcAft>
                <a:spcPts val="0"/>
              </a:spcAft>
              <a:buClr>
                <a:srgbClr val="000000"/>
              </a:buClr>
              <a:buSzPts val="1500"/>
              <a:buFont typeface="Arial" panose="020B0604020202020204"/>
              <a:buNone/>
            </a:pPr>
            <a:r>
              <a:rPr lang="en-GB"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Predictive Analytics &amp; Machine Learning </a:t>
            </a:r>
            <a:endParaRPr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Apply classification models to identify high-risk zones. </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clustering techniques to detect conflict hotspots. </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400"/>
              </a:spcBef>
              <a:spcAft>
                <a:spcPts val="0"/>
              </a:spcAft>
              <a:buClr>
                <a:srgbClr val="000000"/>
              </a:buClr>
              <a:buSzPts val="1500"/>
              <a:buFont typeface="Arial" panose="020B0604020202020204"/>
              <a:buNone/>
            </a:pPr>
            <a:r>
              <a:rPr lang="en-GB"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 Visualization &amp; Alert System </a:t>
            </a:r>
            <a:endParaRPr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Develop cloud-based dashboards (Power BI / </a:t>
            </a:r>
            <a:r>
              <a:rPr lang="en-US" alt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Tableau</a:t>
            </a: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for real-time data visualization. </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400"/>
              </a:spcBef>
              <a:spcAft>
                <a:spcPts val="0"/>
              </a:spcAft>
              <a:buClr>
                <a:srgbClr val="000000"/>
              </a:buClr>
              <a:buSzPts val="1500"/>
              <a:buFont typeface="Arial" panose="020B0604020202020204"/>
              <a:buNone/>
            </a:pPr>
            <a:r>
              <a:rPr lang="en-GB"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 DevOps &amp; System Automation </a:t>
            </a:r>
            <a:endParaRPr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a:t>
            </a: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et up CI/CD pipelines (Jenkins, GitHub Actions) for continuous model updates and system </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improvements. </a:t>
            </a: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lnSpc>
                <a:spcPct val="100000"/>
              </a:lnSpc>
              <a:spcBef>
                <a:spcPts val="400"/>
              </a:spcBef>
              <a:spcAft>
                <a:spcPts val="0"/>
              </a:spcAft>
              <a:buClr>
                <a:srgbClr val="000000"/>
              </a:buClr>
              <a:buSzPts val="1500"/>
              <a:buFont typeface="Arial" panose="020B0604020202020204"/>
              <a:buNone/>
            </a:pPr>
            <a:r>
              <a:rPr lang="en-GB"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Docker and Kubernetes for scalable and efficient model deployment.</a:t>
            </a:r>
            <a:br>
              <a:rPr lang="en-GB"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1" i="0" u="none" strike="noStrike" cap="none">
                <a:solidFill>
                  <a:srgbClr val="46B0FA"/>
                </a:solidFill>
                <a:latin typeface="Arial" panose="020B0604020202020204"/>
                <a:ea typeface="Arial" panose="020B0604020202020204"/>
                <a:cs typeface="Arial" panose="020B0604020202020204"/>
                <a:sym typeface="Arial" panose="020B0604020202020204"/>
              </a:rPr>
              <a:t>5. Methodology (contd.)</a:t>
            </a:r>
            <a:endParaRPr sz="2400" b="1" i="0" u="none" strike="noStrike" cap="none">
              <a:solidFill>
                <a:srgbClr val="46B0FA"/>
              </a:solidFill>
              <a:latin typeface="Arial" panose="020B0604020202020204"/>
              <a:ea typeface="Arial" panose="020B0604020202020204"/>
              <a:cs typeface="Arial" panose="020B0604020202020204"/>
              <a:sym typeface="Arial" panose="020B0604020202020204"/>
            </a:endParaRPr>
          </a:p>
        </p:txBody>
      </p:sp>
      <p:sp>
        <p:nvSpPr>
          <p:cNvPr id="82" name="Google Shape;82;p13"/>
          <p:cNvSpPr txBox="1"/>
          <p:nvPr/>
        </p:nvSpPr>
        <p:spPr>
          <a:xfrm>
            <a:off x="2088890" y="4617384"/>
            <a:ext cx="4573200" cy="731100"/>
          </a:xfrm>
          <a:prstGeom prst="rect">
            <a:avLst/>
          </a:prstGeom>
          <a:noFill/>
          <a:ln>
            <a:noFill/>
          </a:ln>
        </p:spPr>
        <p:txBody>
          <a:bodyPr spcFirstLastPara="1" wrap="square" lIns="68575" tIns="34275" rIns="68575" bIns="34275" anchor="t" anchorCtr="0">
            <a:spAutoFit/>
          </a:bodyPr>
          <a:lstStyle/>
          <a:p>
            <a:pPr marL="292100" marR="292100" lvl="0" indent="0" algn="ctr" rtl="0">
              <a:lnSpc>
                <a:spcPct val="100000"/>
              </a:lnSpc>
              <a:spcBef>
                <a:spcPts val="0"/>
              </a:spcBef>
              <a:spcAft>
                <a:spcPts val="0"/>
              </a:spcAft>
              <a:buClr>
                <a:srgbClr val="000000"/>
              </a:buClr>
              <a:buSzPts val="1500"/>
              <a:buFont typeface="Arial" panose="020B0604020202020204"/>
              <a:buNone/>
            </a:pPr>
            <a:r>
              <a:rPr lang="en-GB" sz="1500" b="0" i="0" u="sng" strike="noStrike" cap="none">
                <a:solidFill>
                  <a:srgbClr val="000000"/>
                </a:solidFill>
                <a:latin typeface="Times"/>
                <a:ea typeface="Times"/>
                <a:cs typeface="Times"/>
                <a:sym typeface="Times"/>
              </a:rPr>
              <a:t>Fig.3</a:t>
            </a:r>
            <a:r>
              <a:rPr lang="en-GB" sz="1500" b="0" i="0" u="none" strike="noStrike" cap="none">
                <a:solidFill>
                  <a:srgbClr val="000000"/>
                </a:solidFill>
                <a:latin typeface="Times"/>
                <a:ea typeface="Times"/>
                <a:cs typeface="Times"/>
                <a:sym typeface="Times"/>
              </a:rPr>
              <a:t> </a:t>
            </a:r>
            <a:r>
              <a:rPr lang="en-GB" sz="1500" b="0" i="0" u="sng" strike="noStrike" cap="none">
                <a:solidFill>
                  <a:srgbClr val="000000"/>
                </a:solidFill>
                <a:latin typeface="Times"/>
                <a:ea typeface="Times"/>
                <a:cs typeface="Times"/>
                <a:sym typeface="Times"/>
              </a:rPr>
              <a:t>Methodology Chart</a:t>
            </a: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b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3" name="Google Shape;83;p13"/>
          <p:cNvPicPr preferRelativeResize="0"/>
          <p:nvPr/>
        </p:nvPicPr>
        <p:blipFill rotWithShape="1">
          <a:blip r:embed="rId3"/>
          <a:srcRect b="7536"/>
          <a:stretch>
            <a:fillRect/>
          </a:stretch>
        </p:blipFill>
        <p:spPr>
          <a:xfrm>
            <a:off x="134620" y="498475"/>
            <a:ext cx="8874760" cy="40671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1522</Words>
  <Application>Microsoft Office PowerPoint</Application>
  <PresentationFormat>On-screen Show (16:9)</PresentationFormat>
  <Paragraphs>135</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 VATS</dc:creator>
  <cp:lastModifiedBy>OM VATS</cp:lastModifiedBy>
  <cp:revision>3</cp:revision>
  <dcterms:created xsi:type="dcterms:W3CDTF">2025-02-11T19:42:12Z</dcterms:created>
  <dcterms:modified xsi:type="dcterms:W3CDTF">2025-03-06T09:21:30Z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E64BC9DE95874F3AB6489BB4F955712F_12</vt:lpwstr>
  </property>
  <property fmtid="{D5CDD505-2E9C-101B-9397-08002B2CF9AE}" pid="3" name="KSOProductBuildVer">
    <vt:lpwstr>2057-12.2.0.19821</vt:lpwstr>
  </property>
</Properties>
</file>