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solidFill>
          <a:srgbClr val="000000"/>
        </a:solidFill>
      </p:bgPr>
    </p:bg>
    <p:spTree>
      <p:nvGrpSpPr>
        <p:cNvPr id="1" name=""/>
        <p:cNvGrpSpPr/>
        <p:nvPr/>
      </p:nvGrpSpPr>
      <p:grpSpPr>
        <a:xfrm>
          <a:off x="0" y="0"/>
          <a:ext cx="0" cy="0"/>
          <a:chOff x="0" y="0"/>
          <a:chExt cx="0" cy="0"/>
        </a:xfrm>
      </p:grpSpPr>
      <p:sp>
        <p:nvSpPr>
          <p:cNvPr id="92" name="Title Text"/>
          <p:cNvSpPr txBox="1"/>
          <p:nvPr>
            <p:ph type="title"/>
          </p:nvPr>
        </p:nvSpPr>
        <p:spPr>
          <a:xfrm>
            <a:off x="615950" y="3016250"/>
            <a:ext cx="10953750" cy="1562100"/>
          </a:xfrm>
          <a:prstGeom prst="rect">
            <a:avLst/>
          </a:prstGeom>
        </p:spPr>
        <p:txBody>
          <a:bodyPr lIns="25400" tIns="25400" rIns="25400" bIns="25400" anchor="t"/>
          <a:lstStyle>
            <a:lvl1pPr defTabSz="412750">
              <a:lnSpc>
                <a:spcPct val="100000"/>
              </a:lnSpc>
              <a:defRPr cap="all" spc="319" sz="2000">
                <a:solidFill>
                  <a:srgbClr val="FFFFFF"/>
                </a:solidFill>
                <a:latin typeface="Chalkduster"/>
                <a:ea typeface="Chalkduster"/>
                <a:cs typeface="Chalkduster"/>
                <a:sym typeface="Chalkduster"/>
              </a:defRPr>
            </a:lvl1pPr>
          </a:lstStyle>
          <a:p>
            <a:pPr/>
            <a:r>
              <a:t>Title Text</a:t>
            </a:r>
          </a:p>
        </p:txBody>
      </p:sp>
      <p:sp>
        <p:nvSpPr>
          <p:cNvPr id="93" name="Body Level One…"/>
          <p:cNvSpPr txBox="1"/>
          <p:nvPr>
            <p:ph type="body" sz="quarter" idx="1"/>
          </p:nvPr>
        </p:nvSpPr>
        <p:spPr>
          <a:xfrm>
            <a:off x="615950" y="2387600"/>
            <a:ext cx="10953750" cy="622300"/>
          </a:xfrm>
          <a:prstGeom prst="rect">
            <a:avLst/>
          </a:prstGeom>
        </p:spPr>
        <p:txBody>
          <a:bodyPr lIns="25400" tIns="25400" rIns="25400" bIns="25400" anchor="ctr"/>
          <a:lstStyle>
            <a:lvl1pPr marL="0" indent="0" defTabSz="412750">
              <a:lnSpc>
                <a:spcPct val="100000"/>
              </a:lnSpc>
              <a:spcBef>
                <a:spcPts val="0"/>
              </a:spcBef>
              <a:buSzTx/>
              <a:buFontTx/>
              <a:buNone/>
              <a:defRPr cap="all" spc="256" sz="1600">
                <a:solidFill>
                  <a:srgbClr val="55D8FF"/>
                </a:solidFill>
                <a:latin typeface="Avenir Book"/>
                <a:ea typeface="Avenir Book"/>
                <a:cs typeface="Avenir Book"/>
                <a:sym typeface="Avenir Book"/>
              </a:defRPr>
            </a:lvl1pPr>
            <a:lvl2pPr marL="0" indent="0" defTabSz="412750">
              <a:lnSpc>
                <a:spcPct val="100000"/>
              </a:lnSpc>
              <a:spcBef>
                <a:spcPts val="0"/>
              </a:spcBef>
              <a:buSzTx/>
              <a:buFontTx/>
              <a:buNone/>
              <a:defRPr cap="all" spc="256" sz="1600">
                <a:solidFill>
                  <a:srgbClr val="55D8FF"/>
                </a:solidFill>
                <a:latin typeface="Avenir Book"/>
                <a:ea typeface="Avenir Book"/>
                <a:cs typeface="Avenir Book"/>
                <a:sym typeface="Avenir Book"/>
              </a:defRPr>
            </a:lvl2pPr>
            <a:lvl3pPr marL="0" indent="0" defTabSz="412750">
              <a:lnSpc>
                <a:spcPct val="100000"/>
              </a:lnSpc>
              <a:spcBef>
                <a:spcPts val="0"/>
              </a:spcBef>
              <a:buSzTx/>
              <a:buFontTx/>
              <a:buNone/>
              <a:defRPr cap="all" spc="256" sz="1600">
                <a:solidFill>
                  <a:srgbClr val="55D8FF"/>
                </a:solidFill>
                <a:latin typeface="Avenir Book"/>
                <a:ea typeface="Avenir Book"/>
                <a:cs typeface="Avenir Book"/>
                <a:sym typeface="Avenir Book"/>
              </a:defRPr>
            </a:lvl3pPr>
            <a:lvl4pPr marL="0" indent="0" defTabSz="412750">
              <a:lnSpc>
                <a:spcPct val="100000"/>
              </a:lnSpc>
              <a:spcBef>
                <a:spcPts val="0"/>
              </a:spcBef>
              <a:buSzTx/>
              <a:buFontTx/>
              <a:buNone/>
              <a:defRPr cap="all" spc="256" sz="1600">
                <a:solidFill>
                  <a:srgbClr val="55D8FF"/>
                </a:solidFill>
                <a:latin typeface="Avenir Book"/>
                <a:ea typeface="Avenir Book"/>
                <a:cs typeface="Avenir Book"/>
                <a:sym typeface="Avenir Book"/>
              </a:defRPr>
            </a:lvl4pPr>
            <a:lvl5pPr marL="0" indent="0" defTabSz="412750">
              <a:lnSpc>
                <a:spcPct val="100000"/>
              </a:lnSpc>
              <a:spcBef>
                <a:spcPts val="0"/>
              </a:spcBef>
              <a:buSzTx/>
              <a:buFontTx/>
              <a:buNone/>
              <a:defRPr cap="all" spc="256" sz="1600">
                <a:solidFill>
                  <a:srgbClr val="55D8FF"/>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5972221" y="6527799"/>
            <a:ext cx="221997" cy="254001"/>
          </a:xfrm>
          <a:prstGeom prst="rect">
            <a:avLst/>
          </a:prstGeom>
        </p:spPr>
        <p:txBody>
          <a:bodyPr lIns="25400" tIns="25400" rIns="25400" bIns="25400"/>
          <a:lstStyle>
            <a:lvl1pPr algn="ctr" defTabSz="412750">
              <a:defRPr>
                <a:solidFill>
                  <a:srgbClr val="FFFFFF"/>
                </a:solidFill>
                <a:latin typeface="Avenir Light"/>
                <a:ea typeface="Avenir Light"/>
                <a:cs typeface="Avenir Light"/>
                <a:sym typeface="Avenir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map.jpl.nasa.gov/" TargetMode="External"/><Relationship Id="rId3" Type="http://schemas.openxmlformats.org/officeDocument/2006/relationships/hyperlink" Target="https://grace.jpl.nasa.gov/"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os.org/articles/water-resources-challenges-expected-to-increase" TargetMode="External"/><Relationship Id="rId3" Type="http://schemas.openxmlformats.org/officeDocument/2006/relationships/hyperlink" Target="https://eos.org/features/making-sense-of-landslide-danger-after-keralas-floods" TargetMode="External"/><Relationship Id="rId4" Type="http://schemas.openxmlformats.org/officeDocument/2006/relationships/hyperlink" Target="https://pubs.usgs.gov/gip/133/pdf/RemSens-Student_web.pdf" TargetMode="External"/><Relationship Id="rId5" Type="http://schemas.openxmlformats.org/officeDocument/2006/relationships/hyperlink" Target="https://www.nasa.gov/mission_pages/GPM/overview/index.html" TargetMode="External"/><Relationship Id="rId6" Type="http://schemas.openxmlformats.org/officeDocument/2006/relationships/hyperlink" Target="https://svs.gsfc.nasa.gov/3632" TargetMode="External"/><Relationship Id="rId7" Type="http://schemas.openxmlformats.org/officeDocument/2006/relationships/hyperlink" Target="https://www.esa.int/Our_Activities/Observing_the_Earth/Copernicus/Sentinel-2/Water_bodies" TargetMode="External"/><Relationship Id="rId8" Type="http://schemas.openxmlformats.org/officeDocument/2006/relationships/hyperlink" Target="https://eos.org/editors-vox/seeing-soil-moisture-from-the-sky" TargetMode="External"/><Relationship Id="rId9" Type="http://schemas.openxmlformats.org/officeDocument/2006/relationships/hyperlink" Target="https://www.natice.noaa.gov/ims/" TargetMode="External"/><Relationship Id="rId10" Type="http://schemas.openxmlformats.org/officeDocument/2006/relationships/hyperlink" Target="https://www.nrcan.gc.ca/earth-sciences/geomatics/satellite-imagery-air-photos/sensors-methods/visible-infrared/tool-technique-development/9719"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hyspiri.jpl.nasa.gov/" TargetMode="External"/><Relationship Id="rId3" Type="http://schemas.openxmlformats.org/officeDocument/2006/relationships/hyperlink" Target="https://ieeexplore.ieee.org/document/7729886" TargetMode="External"/><Relationship Id="rId4"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 Id="rId3" Type="http://schemas.openxmlformats.org/officeDocument/2006/relationships/image" Target="../media/image5.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jpeg"/><Relationship Id="rId3" Type="http://schemas.openxmlformats.org/officeDocument/2006/relationships/image" Target="../media/image7.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533011" y="753206"/>
            <a:ext cx="10953751" cy="2342845"/>
          </a:xfrm>
          <a:prstGeom prst="rect">
            <a:avLst/>
          </a:prstGeom>
        </p:spPr>
        <p:txBody>
          <a:bodyPr/>
          <a:lstStyle/>
          <a:p>
            <a:pPr>
              <a:defRPr spc="863" sz="5400"/>
            </a:pPr>
            <a:r>
              <a:rPr spc="447" sz="2800">
                <a:latin typeface="Avenir Book"/>
                <a:ea typeface="Avenir Book"/>
                <a:cs typeface="Avenir Book"/>
                <a:sym typeface="Avenir Book"/>
              </a:rPr>
              <a:t>Measure the Value of Earth Observations</a:t>
            </a:r>
            <a:br/>
          </a:p>
        </p:txBody>
      </p:sp>
      <p:sp>
        <p:nvSpPr>
          <p:cNvPr id="104" name="Subtitle 2"/>
          <p:cNvSpPr txBox="1"/>
          <p:nvPr>
            <p:ph type="body" idx="1"/>
          </p:nvPr>
        </p:nvSpPr>
        <p:spPr>
          <a:xfrm>
            <a:off x="533011" y="2760824"/>
            <a:ext cx="10953751" cy="3600506"/>
          </a:xfrm>
          <a:prstGeom prst="rect">
            <a:avLst/>
          </a:prstGeom>
        </p:spPr>
        <p:txBody>
          <a:bodyPr/>
          <a:lstStyle>
            <a:lvl1pPr>
              <a:defRPr spc="319" sz="2000">
                <a:solidFill>
                  <a:srgbClr val="FFFFFF"/>
                </a:solidFill>
              </a:defRPr>
            </a:lvl1pPr>
          </a:lstStyle>
          <a:p>
            <a:pPr/>
            <a:r>
              <a:t>NASA’s Earth observing satellites capture data and information that help people better understand the planet, informing decisions that can lead to improved outcomes for society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4" name="Title 1"/>
          <p:cNvSpPr txBox="1"/>
          <p:nvPr>
            <p:ph type="title"/>
          </p:nvPr>
        </p:nvSpPr>
        <p:spPr>
          <a:xfrm>
            <a:off x="115824" y="-1"/>
            <a:ext cx="11908536" cy="727349"/>
          </a:xfrm>
          <a:prstGeom prst="rect">
            <a:avLst/>
          </a:prstGeom>
        </p:spPr>
        <p:txBody>
          <a:bodyPr/>
          <a:lstStyle>
            <a:lvl1pPr>
              <a:defRPr sz="3200">
                <a:solidFill>
                  <a:srgbClr val="73FDFF"/>
                </a:solidFill>
                <a:effectLst>
                  <a:outerShdw sx="100000" sy="100000" kx="0" ky="0" algn="b" rotWithShape="0" blurRad="38100" dist="38100" dir="2700000">
                    <a:srgbClr val="000000">
                      <a:alpha val="43137"/>
                    </a:srgbClr>
                  </a:outerShdw>
                </a:effectLst>
                <a:latin typeface="Chalkduster"/>
                <a:ea typeface="Chalkduster"/>
                <a:cs typeface="Chalkduster"/>
                <a:sym typeface="Chalkduster"/>
              </a:defRPr>
            </a:lvl1pPr>
          </a:lstStyle>
          <a:p>
            <a:pPr/>
            <a:r>
              <a:t>USES OF NASA’S WATER DATASETS AND TECHNOLOGY </a:t>
            </a:r>
          </a:p>
        </p:txBody>
      </p:sp>
      <p:sp>
        <p:nvSpPr>
          <p:cNvPr id="135" name="Text Placeholder 2"/>
          <p:cNvSpPr txBox="1"/>
          <p:nvPr>
            <p:ph type="body" idx="1"/>
          </p:nvPr>
        </p:nvSpPr>
        <p:spPr>
          <a:xfrm>
            <a:off x="283463" y="1417321"/>
            <a:ext cx="11740898" cy="4672330"/>
          </a:xfrm>
          <a:prstGeom prst="rect">
            <a:avLst/>
          </a:prstGeom>
        </p:spPr>
        <p:txBody>
          <a:bodyPr/>
          <a:lstStyle/>
          <a:p>
            <a:pPr defTabSz="740663">
              <a:spcBef>
                <a:spcPts val="800"/>
              </a:spcBef>
              <a:defRPr sz="1782">
                <a:solidFill>
                  <a:srgbClr val="FFFFFF"/>
                </a:solidFill>
                <a:latin typeface="Chalkduster"/>
                <a:ea typeface="Chalkduster"/>
                <a:cs typeface="Chalkduster"/>
                <a:sym typeface="Chalkduster"/>
              </a:defRPr>
            </a:pPr>
            <a:r>
              <a:t>. Whether concerned with floods, droughts, or the status and quality of water supplies, addressing the water-related needs of humans on Earth starts with knowing where the water is. With unique views from space, NASA is at the forefront of studying and monitoring this most precious resource that is constantly on the move. Researchers use data from satellites, aircraft, and other efforts, to find out where and when water is available around the globe, how much, and how are those patterns changing. They then figure out how to best use that data and get it into the hands of the people who need it most.</a:t>
            </a:r>
          </a:p>
          <a:p>
            <a:pPr defTabSz="740663">
              <a:spcBef>
                <a:spcPts val="800"/>
              </a:spcBef>
              <a:defRPr sz="1782">
                <a:solidFill>
                  <a:srgbClr val="FFFFFF"/>
                </a:solidFill>
                <a:latin typeface="Chalkduster"/>
                <a:ea typeface="Chalkduster"/>
                <a:cs typeface="Chalkduster"/>
                <a:sym typeface="Chalkduster"/>
              </a:defRPr>
            </a:pPr>
          </a:p>
          <a:p>
            <a:pPr defTabSz="740663">
              <a:spcBef>
                <a:spcPts val="800"/>
              </a:spcBef>
              <a:defRPr sz="1782">
                <a:solidFill>
                  <a:srgbClr val="FFFFFF"/>
                </a:solidFill>
                <a:latin typeface="Chalkduster"/>
                <a:ea typeface="Chalkduster"/>
                <a:cs typeface="Chalkduster"/>
                <a:sym typeface="Chalkduster"/>
              </a:defRPr>
            </a:pPr>
            <a:r>
              <a:t>. NASA and its partners are using satellites to revolutionize our ability to track and understand the flow of freshwater around Earth – whether it is in the atmosphere, at the Earth’s surface, or underground. In the last two decades, freely available NASA datasets have been used for extensive research into the movement, distribution, and interaction of each part of the water cycle worldwide.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7" name="Content Placeholder 2"/>
          <p:cNvSpPr txBox="1"/>
          <p:nvPr>
            <p:ph type="body" idx="1"/>
          </p:nvPr>
        </p:nvSpPr>
        <p:spPr>
          <a:xfrm>
            <a:off x="355105" y="177552"/>
            <a:ext cx="11487706" cy="6197451"/>
          </a:xfrm>
          <a:prstGeom prst="rect">
            <a:avLst/>
          </a:prstGeom>
        </p:spPr>
        <p:txBody>
          <a:bodyPr/>
          <a:lstStyle/>
          <a:p>
            <a:pPr marL="203454" indent="-203454" defTabSz="813816">
              <a:spcBef>
                <a:spcPts val="800"/>
              </a:spcBef>
              <a:defRPr sz="1958">
                <a:solidFill>
                  <a:srgbClr val="73FDFF"/>
                </a:solidFill>
                <a:effectLst>
                  <a:outerShdw sx="100000" sy="100000" kx="0" ky="0" algn="b" rotWithShape="0" blurRad="33909" dist="33909" dir="2700000">
                    <a:srgbClr val="000000">
                      <a:alpha val="43137"/>
                    </a:srgbClr>
                  </a:outerShdw>
                </a:effectLst>
                <a:latin typeface="Chalkduster"/>
                <a:ea typeface="Chalkduster"/>
                <a:cs typeface="Chalkduster"/>
                <a:sym typeface="Chalkduster"/>
              </a:defRPr>
            </a:pPr>
            <a:r>
              <a:t> SNOW : </a:t>
            </a:r>
          </a:p>
          <a:p>
            <a:pPr marL="0" indent="0" defTabSz="813816">
              <a:spcBef>
                <a:spcPts val="800"/>
              </a:spcBef>
              <a:buSzTx/>
              <a:buNone/>
              <a:defRPr sz="1958">
                <a:solidFill>
                  <a:srgbClr val="FFFFFF"/>
                </a:solidFill>
                <a:latin typeface="Chalkduster"/>
                <a:ea typeface="Chalkduster"/>
                <a:cs typeface="Chalkduster"/>
                <a:sym typeface="Chalkduster"/>
              </a:defRPr>
            </a:pPr>
            <a:r>
              <a:t>NASA is improving on existing and developing new remote sensing methods that can reveal how much water is stored in mountain and seasonal snowpack – one of the world's most vital sources of freshwater.</a:t>
            </a:r>
          </a:p>
          <a:p>
            <a:pPr marL="203454" indent="-203454" defTabSz="813816">
              <a:spcBef>
                <a:spcPts val="800"/>
              </a:spcBef>
              <a:defRPr sz="1958">
                <a:solidFill>
                  <a:srgbClr val="73FDFF"/>
                </a:solidFill>
                <a:effectLst>
                  <a:outerShdw sx="100000" sy="100000" kx="0" ky="0" algn="b" rotWithShape="0" blurRad="33909" dist="33909" dir="2700000">
                    <a:srgbClr val="000000">
                      <a:alpha val="43137"/>
                    </a:srgbClr>
                  </a:outerShdw>
                </a:effectLst>
                <a:latin typeface="Chalkduster"/>
                <a:ea typeface="Chalkduster"/>
                <a:cs typeface="Chalkduster"/>
                <a:sym typeface="Chalkduster"/>
              </a:defRPr>
            </a:pPr>
            <a:r>
              <a:t>SKY ( RAINFALL ) :</a:t>
            </a:r>
          </a:p>
          <a:p>
            <a:pPr marL="0" indent="0" defTabSz="813816">
              <a:spcBef>
                <a:spcPts val="800"/>
              </a:spcBef>
              <a:buSzTx/>
              <a:buNone/>
              <a:defRPr sz="1958">
                <a:latin typeface="Kristen ITC"/>
                <a:ea typeface="Kristen ITC"/>
                <a:cs typeface="Kristen ITC"/>
                <a:sym typeface="Kristen ITC"/>
              </a:defRPr>
            </a:pPr>
            <a:r>
              <a:rPr>
                <a:solidFill>
                  <a:srgbClr val="FFFFFF"/>
                </a:solidFill>
              </a:rPr>
              <a:t>Rainfall data is one of the most essential tools for monitoring freshwater's movement around the planet, and goes into applications that touch people's everyday lives, including weather forecasting, crop monitoring, and flood prediction. For many parts of the world, especially developing countries and hard-to-reach terrain where ground measurements are sparse to non-existent, these global NASA datasets are sometimes the only consistent source of information on rainfall and </a:t>
            </a:r>
            <a:r>
              <a:rPr u="sng">
                <a:solidFill>
                  <a:srgbClr val="0563C1"/>
                </a:solidFill>
                <a:uFill>
                  <a:solidFill>
                    <a:srgbClr val="0563C1"/>
                  </a:solidFill>
                </a:uFill>
                <a:hlinkClick r:id="rId2" invalidUrl="" action="" tgtFrame="" tooltip="" history="1" highlightClick="0" endSnd="0"/>
              </a:rPr>
              <a:t>soil moisture</a:t>
            </a:r>
            <a:r>
              <a:t>.</a:t>
            </a:r>
          </a:p>
          <a:p>
            <a:pPr marL="203454" indent="-203454" defTabSz="813816">
              <a:spcBef>
                <a:spcPts val="800"/>
              </a:spcBef>
              <a:defRPr sz="1958">
                <a:latin typeface="Kristen ITC"/>
                <a:ea typeface="Kristen ITC"/>
                <a:cs typeface="Kristen ITC"/>
                <a:sym typeface="Kristen ITC"/>
              </a:defRPr>
            </a:pPr>
            <a:r>
              <a:rPr>
                <a:solidFill>
                  <a:srgbClr val="73FDFF"/>
                </a:solidFill>
                <a:latin typeface="Chalkduster"/>
                <a:ea typeface="Chalkduster"/>
                <a:cs typeface="Chalkduster"/>
                <a:sym typeface="Chalkduster"/>
              </a:rPr>
              <a:t> </a:t>
            </a:r>
            <a:r>
              <a:rPr>
                <a:solidFill>
                  <a:srgbClr val="73FDFF"/>
                </a:solidFill>
                <a:effectLst>
                  <a:outerShdw sx="100000" sy="100000" kx="0" ky="0" algn="b" rotWithShape="0" blurRad="33909" dist="33909" dir="2700000">
                    <a:srgbClr val="000000">
                      <a:alpha val="43137"/>
                    </a:srgbClr>
                  </a:outerShdw>
                </a:effectLst>
                <a:latin typeface="Chalkduster"/>
                <a:ea typeface="Chalkduster"/>
                <a:cs typeface="Chalkduster"/>
                <a:sym typeface="Chalkduster"/>
              </a:rPr>
              <a:t>UNDERGROUND WATER:</a:t>
            </a:r>
            <a:r>
              <a:rPr>
                <a:solidFill>
                  <a:srgbClr val="EDEDED"/>
                </a:solidFill>
                <a:effectLst>
                  <a:outerShdw sx="100000" sy="100000" kx="0" ky="0" algn="b" rotWithShape="0" blurRad="33909" dist="33909" dir="2700000">
                    <a:srgbClr val="000000">
                      <a:alpha val="43137"/>
                    </a:srgbClr>
                  </a:outerShdw>
                </a:effectLst>
              </a:rPr>
              <a:t> </a:t>
            </a:r>
            <a:endParaRPr>
              <a:solidFill>
                <a:srgbClr val="EDEDED"/>
              </a:solidFill>
              <a:effectLst>
                <a:outerShdw sx="100000" sy="100000" kx="0" ky="0" algn="b" rotWithShape="0" blurRad="33909" dist="33909" dir="2700000">
                  <a:srgbClr val="000000">
                    <a:alpha val="43137"/>
                  </a:srgbClr>
                </a:outerShdw>
              </a:effectLst>
            </a:endParaRPr>
          </a:p>
          <a:p>
            <a:pPr marL="0" indent="0" defTabSz="813816">
              <a:spcBef>
                <a:spcPts val="800"/>
              </a:spcBef>
              <a:buSzTx/>
              <a:buNone/>
              <a:defRPr sz="1958">
                <a:latin typeface="Kristen ITC"/>
                <a:ea typeface="Kristen ITC"/>
                <a:cs typeface="Kristen ITC"/>
                <a:sym typeface="Kristen ITC"/>
              </a:defRPr>
            </a:pPr>
            <a:r>
              <a:rPr u="sng">
                <a:solidFill>
                  <a:srgbClr val="0563C1"/>
                </a:solidFill>
                <a:uFill>
                  <a:solidFill>
                    <a:srgbClr val="0563C1"/>
                  </a:solidFill>
                </a:uFill>
                <a:hlinkClick r:id="rId3" invalidUrl="" action="" tgtFrame="" tooltip="" history="1" highlightClick="0" endSnd="0"/>
              </a:rPr>
              <a:t>NASA satellites monitoring Earth's gravity field</a:t>
            </a:r>
            <a:r>
              <a:t> </a:t>
            </a:r>
            <a:r>
              <a:rPr>
                <a:solidFill>
                  <a:srgbClr val="FFFFFF"/>
                </a:solidFill>
                <a:latin typeface="Chalkduster"/>
                <a:ea typeface="Chalkduster"/>
                <a:cs typeface="Chalkduster"/>
                <a:sym typeface="Chalkduster"/>
              </a:rPr>
              <a:t>have given scientists insight into the movement of large masses such as ice and water – including water hidden underground.</a:t>
            </a:r>
            <a:r>
              <a:rPr sz="1424">
                <a:solidFill>
                  <a:srgbClr val="FFFFFF"/>
                </a:solidFill>
                <a:latin typeface="Chalkduster"/>
                <a:ea typeface="Chalkduster"/>
                <a:cs typeface="Chalkduster"/>
                <a:sym typeface="Chalkduster"/>
              </a:rPr>
              <a:t> </a:t>
            </a:r>
            <a:r>
              <a:rPr>
                <a:solidFill>
                  <a:srgbClr val="FFFFFF"/>
                </a:solidFill>
                <a:latin typeface="Chalkduster"/>
                <a:ea typeface="Chalkduster"/>
                <a:cs typeface="Chalkduster"/>
                <a:sym typeface="Chalkduster"/>
              </a:rPr>
              <a:t>Of the 37 largest aquifers on Earth, a third of them are being depleted by communities pumping the water faster than it recharges from rainfall.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9" name="Title 1"/>
          <p:cNvSpPr txBox="1"/>
          <p:nvPr>
            <p:ph type="ctrTitle"/>
          </p:nvPr>
        </p:nvSpPr>
        <p:spPr>
          <a:xfrm>
            <a:off x="0" y="235181"/>
            <a:ext cx="12192001" cy="1655761"/>
          </a:xfrm>
          <a:prstGeom prst="rect">
            <a:avLst/>
          </a:prstGeom>
        </p:spPr>
        <p:txBody>
          <a:bodyPr/>
          <a:lstStyle/>
          <a:p>
            <a:pPr algn="l" defTabSz="850391">
              <a:defRPr cap="all" sz="2976">
                <a:solidFill>
                  <a:srgbClr val="73FDFF"/>
                </a:solidFill>
                <a:effectLst>
                  <a:outerShdw sx="100000" sy="100000" kx="0" ky="0" algn="b" rotWithShape="0" blurRad="35433" dist="35433" dir="2700000">
                    <a:srgbClr val="000000">
                      <a:alpha val="43137"/>
                    </a:srgbClr>
                  </a:outerShdw>
                </a:effectLst>
                <a:latin typeface="Chalkduster"/>
                <a:ea typeface="Chalkduster"/>
                <a:cs typeface="Chalkduster"/>
                <a:sym typeface="Chalkduster"/>
              </a:defRPr>
            </a:pPr>
            <a:r>
              <a:t>IMPROVING WATER RESOURCES MANAGEMENT WITH SATELLITE DATA</a:t>
            </a:r>
            <a:br/>
          </a:p>
        </p:txBody>
      </p:sp>
      <p:sp>
        <p:nvSpPr>
          <p:cNvPr id="140" name="Subtitle 2"/>
          <p:cNvSpPr txBox="1"/>
          <p:nvPr>
            <p:ph type="subTitle" idx="1"/>
          </p:nvPr>
        </p:nvSpPr>
        <p:spPr>
          <a:xfrm>
            <a:off x="0" y="1180729"/>
            <a:ext cx="12011487" cy="5677271"/>
          </a:xfrm>
          <a:prstGeom prst="rect">
            <a:avLst/>
          </a:prstGeom>
        </p:spPr>
        <p:txBody>
          <a:bodyPr/>
          <a:lstStyle/>
          <a:p>
            <a:pPr algn="l">
              <a:defRPr sz="2200">
                <a:solidFill>
                  <a:srgbClr val="030303"/>
                </a:solidFill>
                <a:latin typeface="Kristen ITC"/>
                <a:ea typeface="Kristen ITC"/>
                <a:cs typeface="Kristen ITC"/>
                <a:sym typeface="Kristen ITC"/>
              </a:defRPr>
            </a:pPr>
          </a:p>
          <a:p>
            <a:pPr algn="l">
              <a:defRPr sz="2200">
                <a:latin typeface="Kristen ITC"/>
                <a:ea typeface="Kristen ITC"/>
                <a:cs typeface="Kristen ITC"/>
                <a:sym typeface="Kristen ITC"/>
              </a:defRPr>
            </a:pPr>
            <a:r>
              <a:t>. </a:t>
            </a:r>
            <a:r>
              <a:rPr>
                <a:solidFill>
                  <a:srgbClr val="FFFFFF"/>
                </a:solidFill>
                <a:latin typeface="Chalkduster"/>
                <a:ea typeface="Chalkduster"/>
                <a:cs typeface="Chalkduster"/>
                <a:sym typeface="Chalkduster"/>
              </a:rPr>
              <a:t>Sustainable water resource management is</a:t>
            </a:r>
            <a:r>
              <a:t> </a:t>
            </a:r>
            <a:r>
              <a:rPr u="sng">
                <a:solidFill>
                  <a:srgbClr val="0563C1"/>
                </a:solidFill>
                <a:uFill>
                  <a:solidFill>
                    <a:srgbClr val="0563C1"/>
                  </a:solidFill>
                </a:uFill>
                <a:hlinkClick r:id="rId2" invalidUrl="" action="" tgtFrame="" tooltip="" history="1" highlightClick="0" endSnd="0"/>
              </a:rPr>
              <a:t>a central challenge</a:t>
            </a:r>
            <a:r>
              <a:t> </a:t>
            </a:r>
            <a:r>
              <a:rPr>
                <a:solidFill>
                  <a:srgbClr val="FFFFFF"/>
                </a:solidFill>
                <a:latin typeface="Chalkduster"/>
                <a:ea typeface="Chalkduster"/>
                <a:cs typeface="Chalkduster"/>
                <a:sym typeface="Chalkduster"/>
              </a:rPr>
              <a:t>for governments the world over. Extremes in the water cycle, namely, floods and droughts, strain even the wealthiest nations and</a:t>
            </a:r>
            <a:r>
              <a:t> </a:t>
            </a:r>
            <a:r>
              <a:rPr u="sng">
                <a:solidFill>
                  <a:srgbClr val="0563C1"/>
                </a:solidFill>
                <a:uFill>
                  <a:solidFill>
                    <a:srgbClr val="0563C1"/>
                  </a:solidFill>
                </a:uFill>
                <a:hlinkClick r:id="rId3" invalidUrl="" action="" tgtFrame="" tooltip="" history="1" highlightClick="0" endSnd="0"/>
              </a:rPr>
              <a:t>devastate vulnerable populations</a:t>
            </a:r>
            <a:r>
              <a:t>. </a:t>
            </a:r>
            <a:r>
              <a:rPr>
                <a:solidFill>
                  <a:srgbClr val="FFFFFF"/>
                </a:solidFill>
                <a:latin typeface="Chalkduster"/>
                <a:ea typeface="Chalkduster"/>
                <a:cs typeface="Chalkduster"/>
                <a:sym typeface="Chalkduster"/>
              </a:rPr>
              <a:t>Furthermore, many of the most water vulnerable places on Earth are also the most hydrologically data poor.</a:t>
            </a:r>
          </a:p>
          <a:p>
            <a:pPr algn="l">
              <a:defRPr sz="2200">
                <a:latin typeface="Kristen ITC"/>
                <a:ea typeface="Kristen ITC"/>
                <a:cs typeface="Kristen ITC"/>
                <a:sym typeface="Kristen ITC"/>
              </a:defRPr>
            </a:pPr>
            <a:r>
              <a:rPr>
                <a:solidFill>
                  <a:srgbClr val="FFFFFF"/>
                </a:solidFill>
                <a:latin typeface="Chalkduster"/>
                <a:ea typeface="Chalkduster"/>
                <a:cs typeface="Chalkduster"/>
                <a:sym typeface="Chalkduster"/>
              </a:rPr>
              <a:t>. To make up for a shortage of water data, a consequence of limited in situ monitoring networks, many scientists and water managers in low-income countries rely on</a:t>
            </a:r>
            <a:r>
              <a:t> </a:t>
            </a:r>
            <a:r>
              <a:rPr u="sng">
                <a:solidFill>
                  <a:srgbClr val="0563C1"/>
                </a:solidFill>
                <a:uFill>
                  <a:solidFill>
                    <a:srgbClr val="0563C1"/>
                  </a:solidFill>
                </a:uFill>
                <a:hlinkClick r:id="rId4" invalidUrl="" action="" tgtFrame="" tooltip="" history="1" highlightClick="0" endSnd="0"/>
              </a:rPr>
              <a:t>remotely sensed data</a:t>
            </a:r>
            <a:r>
              <a:t> </a:t>
            </a:r>
            <a:r>
              <a:rPr>
                <a:solidFill>
                  <a:srgbClr val="FFFFFF"/>
                </a:solidFill>
                <a:latin typeface="Chalkduster"/>
                <a:ea typeface="Chalkduster"/>
                <a:cs typeface="Chalkduster"/>
                <a:sym typeface="Chalkduster"/>
              </a:rPr>
              <a:t>acquired from satellites. After decades of maturation, satellite-based sensors orbiting Earth can now measure</a:t>
            </a:r>
            <a:r>
              <a:t> </a:t>
            </a:r>
            <a:r>
              <a:rPr u="sng">
                <a:solidFill>
                  <a:srgbClr val="0563C1"/>
                </a:solidFill>
                <a:uFill>
                  <a:solidFill>
                    <a:srgbClr val="0563C1"/>
                  </a:solidFill>
                </a:uFill>
                <a:hlinkClick r:id="rId5" invalidUrl="" action="" tgtFrame="" tooltip="" history="1" highlightClick="0" endSnd="0"/>
              </a:rPr>
              <a:t>precipitation</a:t>
            </a:r>
            <a:r>
              <a:t>, </a:t>
            </a:r>
            <a:r>
              <a:rPr u="sng">
                <a:solidFill>
                  <a:srgbClr val="0563C1"/>
                </a:solidFill>
                <a:uFill>
                  <a:solidFill>
                    <a:srgbClr val="0563C1"/>
                  </a:solidFill>
                </a:uFill>
                <a:hlinkClick r:id="rId6" invalidUrl="" action="" tgtFrame="" tooltip="" history="1" highlightClick="0" endSnd="0"/>
              </a:rPr>
              <a:t>evaporation</a:t>
            </a:r>
            <a:r>
              <a:t>, </a:t>
            </a:r>
            <a:r>
              <a:rPr u="sng">
                <a:solidFill>
                  <a:srgbClr val="0563C1"/>
                </a:solidFill>
                <a:uFill>
                  <a:solidFill>
                    <a:srgbClr val="0563C1"/>
                  </a:solidFill>
                </a:uFill>
                <a:hlinkClick r:id="rId7" invalidUrl="" action="" tgtFrame="" tooltip="" history="1" highlightClick="0" endSnd="0"/>
              </a:rPr>
              <a:t>surface water levels</a:t>
            </a:r>
            <a:r>
              <a:t>, </a:t>
            </a:r>
            <a:r>
              <a:rPr u="sng">
                <a:solidFill>
                  <a:srgbClr val="0563C1"/>
                </a:solidFill>
                <a:uFill>
                  <a:solidFill>
                    <a:srgbClr val="0563C1"/>
                  </a:solidFill>
                </a:uFill>
                <a:hlinkClick r:id="rId8" invalidUrl="" action="" tgtFrame="" tooltip="" history="1" highlightClick="0" endSnd="0"/>
              </a:rPr>
              <a:t>soil moisture</a:t>
            </a:r>
            <a:r>
              <a:t>, </a:t>
            </a:r>
            <a:r>
              <a:rPr u="sng">
                <a:solidFill>
                  <a:srgbClr val="0563C1"/>
                </a:solidFill>
                <a:uFill>
                  <a:solidFill>
                    <a:srgbClr val="0563C1"/>
                  </a:solidFill>
                </a:uFill>
                <a:hlinkClick r:id="rId9" invalidUrl="" action="" tgtFrame="" tooltip="" history="1" highlightClick="0" endSnd="0"/>
              </a:rPr>
              <a:t>snow depth</a:t>
            </a:r>
            <a:r>
              <a:t>, </a:t>
            </a:r>
            <a:r>
              <a:rPr u="sng">
                <a:solidFill>
                  <a:srgbClr val="0563C1"/>
                </a:solidFill>
                <a:uFill>
                  <a:solidFill>
                    <a:srgbClr val="0563C1"/>
                  </a:solidFill>
                </a:uFill>
                <a:hlinkClick r:id="rId10" invalidUrl="" action="" tgtFrame="" tooltip="" history="1" highlightClick="0" endSnd="0"/>
              </a:rPr>
              <a:t>groundwater</a:t>
            </a:r>
            <a:r>
              <a:t> </a:t>
            </a:r>
            <a:r>
              <a:rPr>
                <a:solidFill>
                  <a:srgbClr val="FFFFFF"/>
                </a:solidFill>
                <a:latin typeface="Chalkduster"/>
                <a:ea typeface="Chalkduster"/>
                <a:cs typeface="Chalkduster"/>
                <a:sym typeface="Chalkduster"/>
              </a:rPr>
              <a:t>etc</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42" name="Content Placeholder 2"/>
          <p:cNvSpPr txBox="1"/>
          <p:nvPr>
            <p:ph type="body" idx="1"/>
          </p:nvPr>
        </p:nvSpPr>
        <p:spPr>
          <a:xfrm>
            <a:off x="-1" y="62143"/>
            <a:ext cx="6125595" cy="6729273"/>
          </a:xfrm>
          <a:prstGeom prst="rect">
            <a:avLst/>
          </a:prstGeom>
        </p:spPr>
        <p:txBody>
          <a:bodyPr/>
          <a:lstStyle/>
          <a:p>
            <a:pPr marL="192023" indent="-192023" defTabSz="768095">
              <a:lnSpc>
                <a:spcPct val="81000"/>
              </a:lnSpc>
              <a:spcBef>
                <a:spcPts val="800"/>
              </a:spcBef>
              <a:defRPr sz="2688">
                <a:solidFill>
                  <a:srgbClr val="73FDFF"/>
                </a:solidFill>
                <a:effectLst>
                  <a:outerShdw sx="100000" sy="100000" kx="0" ky="0" algn="b" rotWithShape="0" blurRad="32004" dist="32004" dir="2700000">
                    <a:srgbClr val="000000">
                      <a:alpha val="43137"/>
                    </a:srgbClr>
                  </a:outerShdw>
                </a:effectLst>
                <a:latin typeface="Chalkduster"/>
                <a:ea typeface="Chalkduster"/>
                <a:cs typeface="Chalkduster"/>
                <a:sym typeface="Chalkduster"/>
              </a:defRPr>
            </a:pPr>
            <a:r>
              <a:t>FUTURE OF WATER:</a:t>
            </a:r>
          </a:p>
          <a:p>
            <a:pPr marL="0" indent="0" defTabSz="768095">
              <a:lnSpc>
                <a:spcPct val="81000"/>
              </a:lnSpc>
              <a:spcBef>
                <a:spcPts val="800"/>
              </a:spcBef>
              <a:buSzTx/>
              <a:buNone/>
              <a:defRPr sz="1008">
                <a:solidFill>
                  <a:srgbClr val="EDEDED"/>
                </a:solidFill>
                <a:effectLst>
                  <a:outerShdw sx="100000" sy="100000" kx="0" ky="0" algn="b" rotWithShape="0" blurRad="32004" dist="32004" dir="2700000">
                    <a:srgbClr val="000000">
                      <a:alpha val="43137"/>
                    </a:srgbClr>
                  </a:outerShdw>
                </a:effectLst>
                <a:latin typeface="Arial Rounded MT Bold"/>
                <a:ea typeface="Arial Rounded MT Bold"/>
                <a:cs typeface="Arial Rounded MT Bold"/>
                <a:sym typeface="Arial Rounded MT Bold"/>
              </a:defRPr>
            </a:pPr>
          </a:p>
          <a:p>
            <a:pPr marL="192023" indent="-192023" defTabSz="768095">
              <a:lnSpc>
                <a:spcPct val="81000"/>
              </a:lnSpc>
              <a:spcBef>
                <a:spcPts val="800"/>
              </a:spcBef>
              <a:defRPr sz="1848">
                <a:solidFill>
                  <a:srgbClr val="030303"/>
                </a:solidFill>
                <a:latin typeface="Kristen ITC"/>
                <a:ea typeface="Kristen ITC"/>
                <a:cs typeface="Kristen ITC"/>
                <a:sym typeface="Kristen ITC"/>
              </a:defRPr>
            </a:pPr>
            <a:r>
              <a:rPr>
                <a:solidFill>
                  <a:srgbClr val="FFFFFF"/>
                </a:solidFill>
                <a:latin typeface="Chalkduster"/>
                <a:ea typeface="Chalkduster"/>
                <a:cs typeface="Chalkduster"/>
                <a:sym typeface="Chalkduster"/>
              </a:rPr>
              <a:t>Upcoming remote sensing missions promise to further progress water management. For instance, NASA’s proposed</a:t>
            </a:r>
            <a:r>
              <a:t> </a:t>
            </a:r>
            <a:r>
              <a:rPr u="sng">
                <a:solidFill>
                  <a:srgbClr val="0563C1"/>
                </a:solidFill>
                <a:uFill>
                  <a:solidFill>
                    <a:srgbClr val="0563C1"/>
                  </a:solidFill>
                </a:uFill>
                <a:hlinkClick r:id="rId2" invalidUrl="" action="" tgtFrame="" tooltip="" history="1" highlightClick="0" endSnd="0"/>
              </a:rPr>
              <a:t>Hyperspectral Infrared Imager (</a:t>
            </a:r>
            <a:r>
              <a:rPr u="sng">
                <a:solidFill>
                  <a:srgbClr val="0563C1"/>
                </a:solidFill>
                <a:uFill>
                  <a:solidFill>
                    <a:srgbClr val="0563C1"/>
                  </a:solidFill>
                </a:uFill>
                <a:hlinkClick r:id="rId2" invalidUrl="" action="" tgtFrame="" tooltip="" history="1" highlightClick="0" endSnd="0"/>
              </a:rPr>
              <a:t>HyspIRI</a:t>
            </a:r>
            <a:r>
              <a:rPr u="sng">
                <a:solidFill>
                  <a:srgbClr val="0563C1"/>
                </a:solidFill>
                <a:uFill>
                  <a:solidFill>
                    <a:srgbClr val="0563C1"/>
                  </a:solidFill>
                </a:uFill>
                <a:hlinkClick r:id="rId2" invalidUrl="" action="" tgtFrame="" tooltip="" history="1" highlightClick="0" endSnd="0"/>
              </a:rPr>
              <a:t>)</a:t>
            </a:r>
            <a:r>
              <a:t> </a:t>
            </a:r>
            <a:r>
              <a:rPr>
                <a:solidFill>
                  <a:srgbClr val="FFFFFF"/>
                </a:solidFill>
                <a:latin typeface="Chalkduster"/>
                <a:ea typeface="Chalkduster"/>
                <a:cs typeface="Chalkduster"/>
                <a:sym typeface="Chalkduster"/>
              </a:rPr>
              <a:t>could improve analyses of snow and vegetation conditions. Meanwhile, China’s</a:t>
            </a:r>
            <a:r>
              <a:t> </a:t>
            </a:r>
            <a:r>
              <a:rPr u="sng">
                <a:solidFill>
                  <a:srgbClr val="0563C1"/>
                </a:solidFill>
                <a:uFill>
                  <a:solidFill>
                    <a:srgbClr val="0563C1"/>
                  </a:solidFill>
                </a:uFill>
                <a:hlinkClick r:id="rId3" invalidUrl="" action="" tgtFrame="" tooltip="" history="1" highlightClick="0" endSnd="0"/>
              </a:rPr>
              <a:t>Water Cycle Observation Mission (WCOM)</a:t>
            </a:r>
            <a:r>
              <a:t>, </a:t>
            </a:r>
            <a:r>
              <a:rPr>
                <a:solidFill>
                  <a:srgbClr val="FFFFFF"/>
                </a:solidFill>
                <a:latin typeface="Chalkduster"/>
                <a:ea typeface="Chalkduster"/>
                <a:cs typeface="Chalkduster"/>
                <a:sym typeface="Chalkduster"/>
              </a:rPr>
              <a:t>set to launch in 2020, aims to advance measurements of soil moisture, freeze-thaw cycles, and precipitation. Several other missions slated for launch in the next few years will contribute even more water-related data.</a:t>
            </a:r>
          </a:p>
          <a:p>
            <a:pPr marL="192023" indent="-192023" defTabSz="768095">
              <a:lnSpc>
                <a:spcPct val="81000"/>
              </a:lnSpc>
              <a:spcBef>
                <a:spcPts val="800"/>
              </a:spcBef>
              <a:defRPr sz="1848">
                <a:solidFill>
                  <a:srgbClr val="FFFFFF"/>
                </a:solidFill>
                <a:latin typeface="Chalkduster"/>
                <a:ea typeface="Chalkduster"/>
                <a:cs typeface="Chalkduster"/>
                <a:sym typeface="Chalkduster"/>
              </a:defRPr>
            </a:pPr>
            <a:r>
              <a:t>A new generation of satellite sensors will also require novel solutions to help water managers adapt to new data formats and procedures. The authors note that investment in training programs will be essential to furthering the use of remote sensing in water management.</a:t>
            </a:r>
          </a:p>
        </p:txBody>
      </p:sp>
      <p:pic>
        <p:nvPicPr>
          <p:cNvPr id="143" name="Picture 2" descr="Picture 2"/>
          <p:cNvPicPr>
            <a:picLocks noChangeAspect="1"/>
          </p:cNvPicPr>
          <p:nvPr/>
        </p:nvPicPr>
        <p:blipFill>
          <a:blip r:embed="rId4">
            <a:extLst/>
          </a:blip>
          <a:stretch>
            <a:fillRect/>
          </a:stretch>
        </p:blipFill>
        <p:spPr>
          <a:xfrm>
            <a:off x="6516210" y="337349"/>
            <a:ext cx="5255580" cy="614335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CAPACITY BUILDING"/>
          <p:cNvSpPr txBox="1"/>
          <p:nvPr>
            <p:ph type="title"/>
          </p:nvPr>
        </p:nvSpPr>
        <p:spPr>
          <a:prstGeom prst="rect">
            <a:avLst/>
          </a:prstGeom>
        </p:spPr>
        <p:txBody>
          <a:bodyPr/>
          <a:lstStyle/>
          <a:p>
            <a:pPr>
              <a:defRPr spc="302"/>
            </a:pPr>
            <a:r>
              <a:rPr spc="574" sz="3800">
                <a:solidFill>
                  <a:srgbClr val="73FDFF"/>
                </a:solidFill>
              </a:rPr>
              <a:t>CAPACITY BUILDING</a:t>
            </a: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HE CAPACITY BUILDING PROGRAM PROVIDES INDIVIDUALS AND INSTITUIONS WITH WORKFORCE DEVELOPMENT, TRAINING ACTIVITES, AND COLLABORATIVE PROJECTS TO STRENGTHEN UNDERSTANDING OF EARTH OSERVATIONS AND EXPAND THEIR USE AROUND THE WORLD. THROUGH OUR ARSET, DEVEL"/>
          <p:cNvSpPr txBox="1"/>
          <p:nvPr>
            <p:ph type="title"/>
          </p:nvPr>
        </p:nvSpPr>
        <p:spPr>
          <a:xfrm>
            <a:off x="619125" y="1094771"/>
            <a:ext cx="11393941" cy="1989153"/>
          </a:xfrm>
          <a:prstGeom prst="rect">
            <a:avLst/>
          </a:prstGeom>
        </p:spPr>
        <p:txBody>
          <a:bodyPr/>
          <a:lstStyle/>
          <a:p>
            <a:pPr defTabSz="268287">
              <a:defRPr spc="184" sz="1200"/>
            </a:pPr>
            <a:r>
              <a:t>. THE CAPACITY BUILDING PROGRAM PROVIDES INDIVIDUALS AND INSTITUTIONS WITH          </a:t>
            </a:r>
          </a:p>
          <a:p>
            <a:pPr defTabSz="268287">
              <a:defRPr spc="184" sz="1200"/>
            </a:pPr>
            <a:r>
              <a:t> WORKFORCE DEVELOPMENT, TRAINING ACTIVITIES, AND COLLABORATIVE PROJECTS TO    </a:t>
            </a:r>
          </a:p>
          <a:p>
            <a:pPr defTabSz="268287">
              <a:defRPr spc="184" sz="1200"/>
            </a:pPr>
            <a:r>
              <a:t> STRENGTHEN UNDERSTANDING OF EARTH ObSERVATIONS AND EXPAND THEIR USE AROUND THE </a:t>
            </a:r>
          </a:p>
          <a:p>
            <a:pPr defTabSz="268287">
              <a:defRPr spc="184" sz="1200"/>
            </a:pPr>
            <a:r>
              <a:t> WORLD. THROUGH OUR </a:t>
            </a:r>
            <a:r>
              <a:rPr>
                <a:solidFill>
                  <a:srgbClr val="DB2800"/>
                </a:solidFill>
              </a:rPr>
              <a:t>ARSET</a:t>
            </a:r>
            <a:r>
              <a:t>, </a:t>
            </a:r>
            <a:r>
              <a:rPr>
                <a:solidFill>
                  <a:srgbClr val="DB2800"/>
                </a:solidFill>
              </a:rPr>
              <a:t>DEVELOP</a:t>
            </a:r>
            <a:r>
              <a:t> AND </a:t>
            </a:r>
            <a:r>
              <a:rPr>
                <a:solidFill>
                  <a:srgbClr val="DB2800"/>
                </a:solidFill>
              </a:rPr>
              <a:t>SERVIR</a:t>
            </a:r>
            <a:r>
              <a:t> PROGRAMS AND OUR INDIGENOUS </a:t>
            </a:r>
          </a:p>
          <a:p>
            <a:pPr defTabSz="268287">
              <a:defRPr spc="184" sz="1200"/>
            </a:pPr>
            <a:r>
              <a:t> PEOPLE’S PILOT PROJECT, WE WORK WITH EVERYONE AT EVERY LEVEL- FROM FirST-TIME   </a:t>
            </a:r>
          </a:p>
          <a:p>
            <a:pPr defTabSz="268287">
              <a:defRPr spc="184" sz="1200"/>
            </a:pPr>
            <a:r>
              <a:t> USERS TO LONG-TIME PROFESSIONAL USERS.</a:t>
            </a:r>
          </a:p>
        </p:txBody>
      </p:sp>
      <p:sp>
        <p:nvSpPr>
          <p:cNvPr id="148" name="MAKING EARTH DATA ACCESSIBLE TO ALL"/>
          <p:cNvSpPr txBox="1"/>
          <p:nvPr>
            <p:ph type="body" sz="quarter" idx="1"/>
          </p:nvPr>
        </p:nvSpPr>
        <p:spPr>
          <a:xfrm>
            <a:off x="622299" y="42329"/>
            <a:ext cx="11387592" cy="1266243"/>
          </a:xfrm>
          <a:prstGeom prst="rect">
            <a:avLst/>
          </a:prstGeom>
        </p:spPr>
        <p:txBody>
          <a:bodyPr/>
          <a:lstStyle>
            <a:lvl1pPr>
              <a:defRPr spc="434" sz="2800">
                <a:solidFill>
                  <a:srgbClr val="24F7FF"/>
                </a:solidFill>
                <a:latin typeface="Chalkduster"/>
                <a:ea typeface="Chalkduster"/>
                <a:cs typeface="Chalkduster"/>
                <a:sym typeface="Chalkduster"/>
              </a:defRPr>
            </a:lvl1pPr>
          </a:lstStyle>
          <a:p>
            <a:pPr/>
            <a:r>
              <a:t>MAKING EARTH DATA ACCESSIBLE TO ALL</a:t>
            </a:r>
          </a:p>
        </p:txBody>
      </p:sp>
      <p:pic>
        <p:nvPicPr>
          <p:cNvPr id="149" name="fenvs-07-00165-g001.jpg" descr="fenvs-07-00165-g001.jpg"/>
          <p:cNvPicPr>
            <a:picLocks noChangeAspect="1"/>
          </p:cNvPicPr>
          <p:nvPr/>
        </p:nvPicPr>
        <p:blipFill>
          <a:blip r:embed="rId2">
            <a:extLst/>
          </a:blip>
          <a:stretch>
            <a:fillRect/>
          </a:stretch>
        </p:blipFill>
        <p:spPr>
          <a:xfrm>
            <a:off x="103291" y="3020132"/>
            <a:ext cx="3977270" cy="3925328"/>
          </a:xfrm>
          <a:prstGeom prst="rect">
            <a:avLst/>
          </a:prstGeom>
          <a:ln w="12700">
            <a:miter lim="400000"/>
          </a:ln>
        </p:spPr>
      </p:pic>
      <p:sp>
        <p:nvSpPr>
          <p:cNvPr id="150" name=". INDIGENOUS PEOPLES PILOT SUPPORt ANYONE WHO IS INTERESTED…"/>
          <p:cNvSpPr txBox="1"/>
          <p:nvPr/>
        </p:nvSpPr>
        <p:spPr>
          <a:xfrm>
            <a:off x="4106438" y="3186544"/>
            <a:ext cx="8286155" cy="73458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defTabSz="412750">
              <a:defRPr cap="all" spc="180" sz="1200">
                <a:solidFill>
                  <a:srgbClr val="FFFFFF"/>
                </a:solidFill>
                <a:latin typeface="Chalkduster"/>
                <a:ea typeface="Chalkduster"/>
                <a:cs typeface="Chalkduster"/>
                <a:sym typeface="Chalkduster"/>
              </a:defRPr>
            </a:pPr>
            <a:r>
              <a:t>. INDIGENOUS PEOPLES PILOT SUPPORt ANYONE WHO IS INTERESTED  </a:t>
            </a:r>
          </a:p>
          <a:p>
            <a:pPr defTabSz="412750">
              <a:defRPr cap="all" spc="180" sz="1200">
                <a:solidFill>
                  <a:srgbClr val="FFFFFF"/>
                </a:solidFill>
                <a:latin typeface="Chalkduster"/>
                <a:ea typeface="Chalkduster"/>
                <a:cs typeface="Chalkduster"/>
                <a:sym typeface="Chalkduster"/>
              </a:defRPr>
            </a:pPr>
            <a:r>
              <a:t> IN LEARINING about Earth observations and remote sensing </a:t>
            </a:r>
          </a:p>
          <a:p>
            <a:pPr defTabSz="412750">
              <a:defRPr cap="all" spc="180" sz="1200">
                <a:solidFill>
                  <a:srgbClr val="FFFFFF"/>
                </a:solidFill>
                <a:latin typeface="Chalkduster"/>
                <a:ea typeface="Chalkduster"/>
                <a:cs typeface="Chalkduster"/>
                <a:sym typeface="Chalkduster"/>
              </a:defRPr>
            </a:pPr>
            <a:r>
              <a:t> technologies.</a:t>
            </a:r>
          </a:p>
        </p:txBody>
      </p:sp>
      <p:sp>
        <p:nvSpPr>
          <p:cNvPr id="151" name=". MANY INTERNATIONAL ORGANISATIONs LIKE THE NATIONAL PARK…"/>
          <p:cNvSpPr txBox="1"/>
          <p:nvPr/>
        </p:nvSpPr>
        <p:spPr>
          <a:xfrm>
            <a:off x="4130135" y="4272606"/>
            <a:ext cx="7900480" cy="142038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defTabSz="412750">
              <a:defRPr cap="all" spc="180" sz="1200">
                <a:solidFill>
                  <a:srgbClr val="FFFFFF"/>
                </a:solidFill>
                <a:latin typeface="Chalkduster"/>
                <a:ea typeface="Chalkduster"/>
                <a:cs typeface="Chalkduster"/>
                <a:sym typeface="Chalkduster"/>
              </a:defRPr>
            </a:pPr>
            <a:r>
              <a:t>. MANY INTERNATIONAL ORGANISATIONs LIKE THE NATIONAL PARK  </a:t>
            </a:r>
          </a:p>
          <a:p>
            <a:pPr defTabSz="412750">
              <a:defRPr cap="all" spc="180" sz="1200">
                <a:solidFill>
                  <a:srgbClr val="FFFFFF"/>
                </a:solidFill>
                <a:latin typeface="Chalkduster"/>
                <a:ea typeface="Chalkduster"/>
                <a:cs typeface="Chalkduster"/>
                <a:sym typeface="Chalkduster"/>
              </a:defRPr>
            </a:pPr>
            <a:r>
              <a:t>  SERVICE, VIRGINIA’S CITY OF HAMPTON, THE WORLD FOOD </a:t>
            </a:r>
          </a:p>
          <a:p>
            <a:pPr defTabSz="412750">
              <a:defRPr cap="all" spc="180" sz="1200">
                <a:solidFill>
                  <a:srgbClr val="FFFFFF"/>
                </a:solidFill>
                <a:latin typeface="Chalkduster"/>
                <a:ea typeface="Chalkduster"/>
                <a:cs typeface="Chalkduster"/>
                <a:sym typeface="Chalkduster"/>
              </a:defRPr>
            </a:pPr>
            <a:r>
              <a:t>  PROGRAMME, THE INTERNATIONAL GROUP ON EARTH </a:t>
            </a:r>
          </a:p>
          <a:p>
            <a:pPr defTabSz="412750">
              <a:defRPr cap="all" spc="180" sz="1200">
                <a:solidFill>
                  <a:srgbClr val="FFFFFF"/>
                </a:solidFill>
                <a:latin typeface="Chalkduster"/>
                <a:ea typeface="Chalkduster"/>
                <a:cs typeface="Chalkduster"/>
                <a:sym typeface="Chalkduster"/>
              </a:defRPr>
            </a:pPr>
            <a:r>
              <a:t>  OBSERVATIONS(GEO) AND MANY OTHERS, MAKE SURE THAT they </a:t>
            </a:r>
          </a:p>
          <a:p>
            <a:pPr defTabSz="412750">
              <a:defRPr cap="all" spc="180" sz="1200">
                <a:solidFill>
                  <a:srgbClr val="FFFFFF"/>
                </a:solidFill>
                <a:latin typeface="Chalkduster"/>
                <a:ea typeface="Chalkduster"/>
                <a:cs typeface="Chalkduster"/>
                <a:sym typeface="Chalkduster"/>
              </a:defRPr>
            </a:pPr>
            <a:r>
              <a:t>  CONNECT WITH ANYONE INTERESTED IN INCORPORATING EARTH </a:t>
            </a:r>
          </a:p>
          <a:p>
            <a:pPr defTabSz="412750">
              <a:defRPr cap="all" spc="180" sz="1200">
                <a:solidFill>
                  <a:srgbClr val="FFFFFF"/>
                </a:solidFill>
                <a:latin typeface="Chalkduster"/>
                <a:ea typeface="Chalkduster"/>
                <a:cs typeface="Chalkduster"/>
                <a:sym typeface="Chalkduster"/>
              </a:defRPr>
            </a:pPr>
            <a:r>
              <a:t>  OBSERVATION INTO THEIR WORK</a:t>
            </a:r>
            <a:r>
              <a:rPr>
                <a:latin typeface="Chalkboard"/>
                <a:ea typeface="Chalkboard"/>
                <a:cs typeface="Chalkboard"/>
                <a:sym typeface="Chalkboard"/>
              </a:rP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 IDENTIFYING DROUGHT PRONE AREAS AND DEVELOP AN EARLY WARNING SYSTEM FOR CROP DAMAGE. PRTECTING BIOLOGICALLY DIVERSE AREAS OF THE NATIONAL PARK SYSTEM WITH A TRAIL MONITORING TOOL. CONFIRMING FLOODED AREAS TO BETTER INFORM DECISION MAKERS DURING A DISAS"/>
          <p:cNvSpPr txBox="1"/>
          <p:nvPr>
            <p:ph type="title"/>
          </p:nvPr>
        </p:nvSpPr>
        <p:spPr>
          <a:xfrm>
            <a:off x="438224" y="1031672"/>
            <a:ext cx="10953751" cy="4960533"/>
          </a:xfrm>
          <a:prstGeom prst="rect">
            <a:avLst/>
          </a:prstGeom>
        </p:spPr>
        <p:txBody>
          <a:bodyPr/>
          <a:lstStyle/>
          <a:p>
            <a:pPr defTabSz="228600">
              <a:defRPr cap="none" spc="0"/>
            </a:pPr>
            <a:r>
              <a:t>. IDENTIFYING DROUGHT PRONE AREAS AND DEVELOP AN EARLY WARNING SYSTEM FOR CROP DAMAGE. PROTECTING BIOLOGICALLY DIVERSE AREAS OF THE NATIONAL PARK SYSTEM WITH A TRAIL MONITORING TOOL. CONFIRMING FLOODED AREAS TO BETTER INFORM DECISION MAKERS DURING A DISASTER.</a:t>
            </a:r>
          </a:p>
          <a:p>
            <a:pPr defTabSz="228600">
              <a:defRPr cap="none" spc="0"/>
            </a:pPr>
            <a:r>
              <a:t>. PORTFOLIO DEMONSTRATES THE BENEFITS OF USING NASA </a:t>
            </a:r>
            <a:r>
              <a:rPr cap="all"/>
              <a:t>Earth</a:t>
            </a:r>
            <a:r>
              <a:t> OBSERVATION TO ENHANCE DECISION MAKING AND IMPROVE LIFE ON EARTH.</a:t>
            </a:r>
          </a:p>
        </p:txBody>
      </p:sp>
      <p:sp>
        <p:nvSpPr>
          <p:cNvPr id="154" name="Project portfolio"/>
          <p:cNvSpPr txBox="1"/>
          <p:nvPr>
            <p:ph type="body" sz="quarter" idx="1"/>
          </p:nvPr>
        </p:nvSpPr>
        <p:spPr>
          <a:xfrm>
            <a:off x="619125" y="124555"/>
            <a:ext cx="10953750" cy="622302"/>
          </a:xfrm>
          <a:prstGeom prst="rect">
            <a:avLst/>
          </a:prstGeom>
        </p:spPr>
        <p:txBody>
          <a:bodyPr/>
          <a:lstStyle>
            <a:lvl1pPr>
              <a:defRPr spc="400" sz="2800">
                <a:latin typeface="Chalkduster"/>
                <a:ea typeface="Chalkduster"/>
                <a:cs typeface="Chalkduster"/>
                <a:sym typeface="Chalkduster"/>
              </a:defRPr>
            </a:lvl1pPr>
          </a:lstStyle>
          <a:p>
            <a:pPr/>
            <a:r>
              <a:t>Project portfolio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1. AFRICA FOOD SECURITY AND AGRICULTURE…"/>
          <p:cNvSpPr txBox="1"/>
          <p:nvPr>
            <p:ph type="title"/>
          </p:nvPr>
        </p:nvSpPr>
        <p:spPr>
          <a:xfrm>
            <a:off x="5996695" y="665120"/>
            <a:ext cx="5964003" cy="5838040"/>
          </a:xfrm>
          <a:prstGeom prst="rect">
            <a:avLst/>
          </a:prstGeom>
        </p:spPr>
        <p:txBody>
          <a:bodyPr/>
          <a:lstStyle/>
          <a:p>
            <a:pPr defTabSz="256111">
              <a:defRPr spc="330" sz="2380"/>
            </a:pPr>
            <a:r>
              <a:t>1. AFRICA FOOD SECURITY AND AGRICULTURE</a:t>
            </a:r>
            <a:endParaRPr spc="247" sz="1530"/>
          </a:p>
          <a:p>
            <a:pPr defTabSz="256111">
              <a:defRPr spc="164" sz="1020"/>
            </a:pPr>
          </a:p>
          <a:p>
            <a:pPr defTabSz="256111">
              <a:defRPr spc="140" sz="1020"/>
            </a:pPr>
            <a:r>
              <a:rPr spc="164"/>
              <a:t>. </a:t>
            </a:r>
            <a:r>
              <a:t>HUMAN-WILDLIFE CONFLICT IS INCREASINGLY MORE COMMON DUE TO HUMAN POPULATION GROWTH, HABITAT FRAGMENTATION, AND CHANGING CLIMATIC CONDITIONS. THIS CONFLICT IS PARTICULARLY EVIDENT IN THE KAVANGO-ZAMBEZI AREA BECAUSE OF DROUGHT SEVERITY AND SCARCE FOOD AVAILABILITY, WHERE OVER THREE MILLION PEOPLE SHARE THE LANDSCAPE WITH AN ABUNDANT MEGAFAUNA POPULATION. THIS conflict between elephants and humans has resulted in crop loss, property damage, and threats to public safety. </a:t>
            </a:r>
          </a:p>
          <a:p>
            <a:pPr defTabSz="256111">
              <a:defRPr spc="140" sz="1020"/>
            </a:pPr>
          </a:p>
          <a:p>
            <a:pPr defTabSz="256111">
              <a:defRPr spc="140" sz="1020"/>
            </a:pPr>
            <a:r>
              <a:t>. In order to manage current and future conflict, The Ecoexist Project and Connected Conservation have been working to empower farmers and conserve natural habitat. This DEVELOP project employed Earth observations to conduct a time series analysis of vegetation health change, elephant movement, and climate conditions, from 2017 to 2020. Data wAS aggregated into half-year seasons: the wet season (November through April) and the dry season (May through October). The resulting analysis demonstrated the potential to use Landsat 8 Operational Land ImagER(OLI)</a:t>
            </a:r>
          </a:p>
        </p:txBody>
      </p:sp>
      <p:sp>
        <p:nvSpPr>
          <p:cNvPr id="157" name="SOME OF THE EXAMPLES."/>
          <p:cNvSpPr txBox="1"/>
          <p:nvPr>
            <p:ph type="body" sz="quarter" idx="1"/>
          </p:nvPr>
        </p:nvSpPr>
        <p:spPr>
          <a:xfrm>
            <a:off x="619125" y="89010"/>
            <a:ext cx="10953750" cy="622302"/>
          </a:xfrm>
          <a:prstGeom prst="rect">
            <a:avLst/>
          </a:prstGeom>
        </p:spPr>
        <p:txBody>
          <a:bodyPr/>
          <a:lstStyle/>
          <a:p>
            <a:pPr>
              <a:defRPr spc="400" sz="2800">
                <a:latin typeface="Chalkboard"/>
                <a:ea typeface="Chalkboard"/>
                <a:cs typeface="Chalkboard"/>
                <a:sym typeface="Chalkboard"/>
              </a:defRPr>
            </a:pPr>
            <a:r>
              <a:t>SOME OF THE </a:t>
            </a:r>
            <a:r>
              <a:rPr>
                <a:latin typeface="Chalkduster"/>
                <a:ea typeface="Chalkduster"/>
                <a:cs typeface="Chalkduster"/>
                <a:sym typeface="Chalkduster"/>
              </a:rPr>
              <a:t>EXAMPLES</a:t>
            </a:r>
            <a:r>
              <a:t>.</a:t>
            </a:r>
          </a:p>
        </p:txBody>
      </p:sp>
      <p:pic>
        <p:nvPicPr>
          <p:cNvPr id="158" name="Unknown.jpeg" descr="Unknown.jpeg"/>
          <p:cNvPicPr>
            <a:picLocks noChangeAspect="1"/>
          </p:cNvPicPr>
          <p:nvPr/>
        </p:nvPicPr>
        <p:blipFill>
          <a:blip r:embed="rId2">
            <a:extLst/>
          </a:blip>
          <a:srcRect l="9277" t="4245" r="0" b="0"/>
          <a:stretch>
            <a:fillRect/>
          </a:stretch>
        </p:blipFill>
        <p:spPr>
          <a:xfrm>
            <a:off x="1205594" y="806105"/>
            <a:ext cx="3977684" cy="3132583"/>
          </a:xfrm>
          <a:prstGeom prst="rect">
            <a:avLst/>
          </a:prstGeom>
          <a:ln w="12700">
            <a:miter lim="400000"/>
          </a:ln>
        </p:spPr>
      </p:pic>
      <p:pic>
        <p:nvPicPr>
          <p:cNvPr id="159" name="Unknown.jpeg" descr="Unknown.jpeg"/>
          <p:cNvPicPr>
            <a:picLocks noChangeAspect="1"/>
          </p:cNvPicPr>
          <p:nvPr/>
        </p:nvPicPr>
        <p:blipFill>
          <a:blip r:embed="rId3">
            <a:extLst/>
          </a:blip>
          <a:stretch>
            <a:fillRect/>
          </a:stretch>
        </p:blipFill>
        <p:spPr>
          <a:xfrm>
            <a:off x="1142435" y="4068509"/>
            <a:ext cx="4258780" cy="25878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rtisanal and small-scale gold mining (ASGM) is responsible for a large fraction of deforestation and disturbance in Amazonia. These activities cause severe impacts on the rainforest ecosystem and socioeconomic state of the region. NASA DEVELOP partnered"/>
          <p:cNvSpPr txBox="1"/>
          <p:nvPr>
            <p:ph type="title"/>
          </p:nvPr>
        </p:nvSpPr>
        <p:spPr>
          <a:xfrm>
            <a:off x="5252958" y="823069"/>
            <a:ext cx="5928920" cy="6225928"/>
          </a:xfrm>
          <a:prstGeom prst="rect">
            <a:avLst/>
          </a:prstGeom>
        </p:spPr>
        <p:txBody>
          <a:bodyPr/>
          <a:lstStyle/>
          <a:p>
            <a:pPr defTabSz="178993">
              <a:defRPr spc="0" sz="1566"/>
            </a:pPr>
            <a:r>
              <a:t>Artisanal and small-scale gold mining (ASGM) is responsible for a large fraction of deforestation and disturbance in Amazonia WHICH cause severe impacts on the rainforest ecosystem and socioeconomic state of the region.</a:t>
            </a:r>
          </a:p>
          <a:p>
            <a:pPr defTabSz="178993">
              <a:defRPr spc="0" sz="1566"/>
            </a:pPr>
            <a:r>
              <a:t>NASA DEVELOP partnered with the Asociación para la Conservación de la Cuenca Amazónica (ACCA), NASA SERVIR Science Coordination Office, and the Spatial Informatics Group to enhance ASGM-related deforestation detection methods. The team determined the algorithm's accuracy by comparing random sampleS of change points against data identified using PlanetScope and Landsat 8 OLI Earth observations through ‘Collect Earth’ Online.</a:t>
            </a:r>
          </a:p>
          <a:p>
            <a:pPr defTabSz="178993">
              <a:defRPr spc="0" sz="1566"/>
            </a:pPr>
            <a:r>
              <a:t>This research can have a more accurate understanding of where illegal gold mining may be taking place and inform decisions to remediate this activity.</a:t>
            </a:r>
          </a:p>
        </p:txBody>
      </p:sp>
      <p:sp>
        <p:nvSpPr>
          <p:cNvPr id="162" name="2.AMAZONIA DISASTERS"/>
          <p:cNvSpPr txBox="1"/>
          <p:nvPr>
            <p:ph type="body" sz="quarter" idx="1"/>
          </p:nvPr>
        </p:nvSpPr>
        <p:spPr>
          <a:xfrm>
            <a:off x="524337" y="48245"/>
            <a:ext cx="11143326" cy="622301"/>
          </a:xfrm>
          <a:prstGeom prst="rect">
            <a:avLst/>
          </a:prstGeom>
        </p:spPr>
        <p:txBody>
          <a:bodyPr/>
          <a:lstStyle>
            <a:lvl1pPr>
              <a:defRPr spc="448" sz="2800">
                <a:solidFill>
                  <a:srgbClr val="FFFFFF"/>
                </a:solidFill>
                <a:latin typeface="Chalkduster"/>
                <a:ea typeface="Chalkduster"/>
                <a:cs typeface="Chalkduster"/>
                <a:sym typeface="Chalkduster"/>
              </a:defRPr>
            </a:lvl1pPr>
          </a:lstStyle>
          <a:p>
            <a:pPr/>
            <a:r>
              <a:t>2.AMAZONIA DISASTERS</a:t>
            </a:r>
          </a:p>
        </p:txBody>
      </p:sp>
      <p:pic>
        <p:nvPicPr>
          <p:cNvPr id="163" name="Unknown.jpeg" descr="Unknown.jpeg"/>
          <p:cNvPicPr>
            <a:picLocks noChangeAspect="1"/>
          </p:cNvPicPr>
          <p:nvPr/>
        </p:nvPicPr>
        <p:blipFill>
          <a:blip r:embed="rId2">
            <a:extLst/>
          </a:blip>
          <a:stretch>
            <a:fillRect/>
          </a:stretch>
        </p:blipFill>
        <p:spPr>
          <a:xfrm>
            <a:off x="724906" y="947493"/>
            <a:ext cx="3313563" cy="2345557"/>
          </a:xfrm>
          <a:prstGeom prst="rect">
            <a:avLst/>
          </a:prstGeom>
          <a:ln w="12700">
            <a:miter lim="400000"/>
          </a:ln>
        </p:spPr>
      </p:pic>
      <p:pic>
        <p:nvPicPr>
          <p:cNvPr id="164" name="Unknown.jpeg" descr="Unknown.jpeg"/>
          <p:cNvPicPr>
            <a:picLocks noChangeAspect="1"/>
          </p:cNvPicPr>
          <p:nvPr/>
        </p:nvPicPr>
        <p:blipFill>
          <a:blip r:embed="rId3">
            <a:extLst/>
          </a:blip>
          <a:stretch>
            <a:fillRect/>
          </a:stretch>
        </p:blipFill>
        <p:spPr>
          <a:xfrm>
            <a:off x="724906" y="3981237"/>
            <a:ext cx="3313563" cy="192074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 promising approach to mitigating the economy and human costs of flooding is to apply information from earth observing satellites and reduce a community’s risk before a flood happens, as flooding causes millions of dollars in economic costs and often af"/>
          <p:cNvSpPr txBox="1"/>
          <p:nvPr>
            <p:ph type="title"/>
          </p:nvPr>
        </p:nvSpPr>
        <p:spPr>
          <a:xfrm>
            <a:off x="5806114" y="565977"/>
            <a:ext cx="6143032" cy="6912504"/>
          </a:xfrm>
          <a:prstGeom prst="rect">
            <a:avLst/>
          </a:prstGeom>
        </p:spPr>
        <p:txBody>
          <a:bodyPr/>
          <a:lstStyle/>
          <a:p>
            <a:pPr>
              <a:defRPr spc="213" sz="1600"/>
            </a:pPr>
            <a:r>
              <a:t>.A promising approach to mitigating the economy and human costs of flooding is to apply information from earth observing satellites and reduce a community’s risk before a flood happens, as flooding causes millions of dollars in economic costs and often affects more vulnerable communities.</a:t>
            </a:r>
            <a:endParaRPr spc="255"/>
          </a:p>
          <a:p>
            <a:pPr>
              <a:defRPr spc="213" sz="1600"/>
            </a:pPr>
            <a:r>
              <a:rPr spc="255"/>
              <a:t>.</a:t>
            </a:r>
            <a:r>
              <a:t>Servir is a joint initiative between nasa and us agency for international development(usaid). It partners with leading regional organisations around the world to help developing countries use earth observing data to manage environment risks and land use.</a:t>
            </a:r>
          </a:p>
        </p:txBody>
      </p:sp>
      <p:pic>
        <p:nvPicPr>
          <p:cNvPr id="167" name="SERVIRFierFloodExample.jpeg" descr="SERVIRFierFloodExample.jpeg"/>
          <p:cNvPicPr>
            <a:picLocks noChangeAspect="1"/>
          </p:cNvPicPr>
          <p:nvPr/>
        </p:nvPicPr>
        <p:blipFill>
          <a:blip r:embed="rId2">
            <a:extLst/>
          </a:blip>
          <a:stretch>
            <a:fillRect/>
          </a:stretch>
        </p:blipFill>
        <p:spPr>
          <a:xfrm>
            <a:off x="137417" y="1773302"/>
            <a:ext cx="5429137" cy="3346323"/>
          </a:xfrm>
          <a:prstGeom prst="rect">
            <a:avLst/>
          </a:prstGeom>
          <a:ln w="12700">
            <a:miter lim="400000"/>
          </a:ln>
        </p:spPr>
      </p:pic>
      <p:sp>
        <p:nvSpPr>
          <p:cNvPr id="168" name="Using SAR to create flood mapping tools ."/>
          <p:cNvSpPr txBox="1"/>
          <p:nvPr/>
        </p:nvSpPr>
        <p:spPr>
          <a:xfrm>
            <a:off x="-84393" y="5559822"/>
            <a:ext cx="5872757" cy="4318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defTabSz="412750">
              <a:defRPr sz="2000">
                <a:solidFill>
                  <a:srgbClr val="FFFFFF"/>
                </a:solidFill>
                <a:latin typeface="Avenir Light"/>
                <a:ea typeface="Avenir Light"/>
                <a:cs typeface="Avenir Light"/>
                <a:sym typeface="Avenir Light"/>
              </a:defRPr>
            </a:pPr>
            <a:r>
              <a:rPr sz="2200"/>
              <a:t>Using SAR to create flood mapping tools </a:t>
            </a:r>
            <a:r>
              <a:t>.</a:t>
            </a:r>
          </a:p>
        </p:txBody>
      </p:sp>
      <p:sp>
        <p:nvSpPr>
          <p:cNvPr id="169" name="SOME NEWS"/>
          <p:cNvSpPr txBox="1"/>
          <p:nvPr/>
        </p:nvSpPr>
        <p:spPr>
          <a:xfrm>
            <a:off x="326245" y="425974"/>
            <a:ext cx="4991049" cy="579486"/>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412750">
              <a:defRPr sz="2800">
                <a:solidFill>
                  <a:srgbClr val="71BFD7"/>
                </a:solidFill>
                <a:latin typeface="Chalkduster"/>
                <a:ea typeface="Chalkduster"/>
                <a:cs typeface="Chalkduster"/>
                <a:sym typeface="Chalkduster"/>
              </a:defRPr>
            </a:lvl1pPr>
          </a:lstStyle>
          <a:p>
            <a:pPr/>
            <a:r>
              <a:t>SOME NEWS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Picture 2" descr="Picture 2"/>
          <p:cNvPicPr>
            <a:picLocks noChangeAspect="1"/>
          </p:cNvPicPr>
          <p:nvPr/>
        </p:nvPicPr>
        <p:blipFill>
          <a:blip r:embed="rId2">
            <a:extLst/>
          </a:blip>
          <a:stretch>
            <a:fillRect/>
          </a:stretch>
        </p:blipFill>
        <p:spPr>
          <a:xfrm>
            <a:off x="9507352" y="4977667"/>
            <a:ext cx="2684649" cy="2079821"/>
          </a:xfrm>
          <a:prstGeom prst="rect">
            <a:avLst/>
          </a:prstGeom>
          <a:ln w="12700">
            <a:miter lim="400000"/>
          </a:ln>
        </p:spPr>
      </p:pic>
      <p:pic>
        <p:nvPicPr>
          <p:cNvPr id="107" name="Picture 2" descr="Picture 2"/>
          <p:cNvPicPr>
            <a:picLocks noChangeAspect="1"/>
          </p:cNvPicPr>
          <p:nvPr/>
        </p:nvPicPr>
        <p:blipFill>
          <a:blip r:embed="rId3">
            <a:extLst/>
          </a:blip>
          <a:stretch>
            <a:fillRect/>
          </a:stretch>
        </p:blipFill>
        <p:spPr>
          <a:xfrm>
            <a:off x="8916128" y="205471"/>
            <a:ext cx="3186935" cy="1644869"/>
          </a:xfrm>
          <a:prstGeom prst="rect">
            <a:avLst/>
          </a:prstGeom>
          <a:ln w="12700">
            <a:miter lim="400000"/>
          </a:ln>
        </p:spPr>
      </p:pic>
      <p:pic>
        <p:nvPicPr>
          <p:cNvPr id="108" name="Picture 2" descr="Picture 2"/>
          <p:cNvPicPr>
            <a:picLocks noChangeAspect="1"/>
          </p:cNvPicPr>
          <p:nvPr/>
        </p:nvPicPr>
        <p:blipFill>
          <a:blip r:embed="rId4">
            <a:extLst/>
          </a:blip>
          <a:stretch>
            <a:fillRect/>
          </a:stretch>
        </p:blipFill>
        <p:spPr>
          <a:xfrm>
            <a:off x="0" y="205471"/>
            <a:ext cx="3741683" cy="831486"/>
          </a:xfrm>
          <a:prstGeom prst="rect">
            <a:avLst/>
          </a:prstGeom>
          <a:ln w="12700">
            <a:miter lim="400000"/>
          </a:ln>
        </p:spPr>
      </p:pic>
      <p:sp>
        <p:nvSpPr>
          <p:cNvPr id="109" name="Title 1"/>
          <p:cNvSpPr txBox="1"/>
          <p:nvPr>
            <p:ph type="title"/>
          </p:nvPr>
        </p:nvSpPr>
        <p:spPr>
          <a:xfrm>
            <a:off x="619124" y="1930044"/>
            <a:ext cx="10953751" cy="1562101"/>
          </a:xfrm>
          <a:prstGeom prst="rect">
            <a:avLst/>
          </a:prstGeom>
        </p:spPr>
        <p:txBody>
          <a:bodyPr/>
          <a:lstStyle>
            <a:lvl1pPr defTabSz="346709">
              <a:defRPr spc="752" sz="4703" u="sng">
                <a:solidFill>
                  <a:srgbClr val="73FDFF"/>
                </a:solidFill>
              </a:defRPr>
            </a:lvl1pPr>
          </a:lstStyle>
          <a:p>
            <a:pPr/>
            <a:r>
              <a:t>Health and Air Quality</a:t>
            </a:r>
          </a:p>
        </p:txBody>
      </p:sp>
      <p:sp>
        <p:nvSpPr>
          <p:cNvPr id="110" name="Content Placeholder 2"/>
          <p:cNvSpPr txBox="1"/>
          <p:nvPr>
            <p:ph type="body" sz="half" idx="1"/>
          </p:nvPr>
        </p:nvSpPr>
        <p:spPr>
          <a:xfrm>
            <a:off x="619124" y="2706915"/>
            <a:ext cx="10953751" cy="2544610"/>
          </a:xfrm>
          <a:prstGeom prst="rect">
            <a:avLst/>
          </a:prstGeom>
        </p:spPr>
        <p:txBody>
          <a:bodyPr/>
          <a:lstStyle/>
          <a:p>
            <a:pPr defTabSz="165100">
              <a:defRPr spc="153" sz="960">
                <a:solidFill>
                  <a:srgbClr val="FFFFFF"/>
                </a:solidFill>
                <a:latin typeface="Chalkduster"/>
                <a:ea typeface="Chalkduster"/>
                <a:cs typeface="Chalkduster"/>
                <a:sym typeface="Chalkduster"/>
              </a:defRPr>
            </a:pPr>
            <a:r>
              <a:t>. CHIKRisk is one platform, created by a NASA-funded team for the chikungunya virus. This virus, which is transmitted by Aedes mosquitoes, is rarely fatal, but often causes fever and debilitating joint pain. That is why the NASA team designed CHIKRisk App to be a publicly accessible mapping platform to monitor the chikungunya virus’ spread and provide climate-based risk maps for its occurrence up to three months in advance.</a:t>
            </a:r>
          </a:p>
          <a:p>
            <a:pPr defTabSz="165100">
              <a:defRPr spc="153" sz="960">
                <a:solidFill>
                  <a:srgbClr val="FFFFFF"/>
                </a:solidFill>
                <a:latin typeface="Chalkduster"/>
                <a:ea typeface="Chalkduster"/>
                <a:cs typeface="Chalkduster"/>
                <a:sym typeface="Chalkduster"/>
              </a:defRPr>
            </a:pPr>
          </a:p>
          <a:p>
            <a:pPr defTabSz="165100">
              <a:defRPr spc="153" sz="960">
                <a:solidFill>
                  <a:srgbClr val="FFFFFF"/>
                </a:solidFill>
                <a:latin typeface="Chalkduster"/>
                <a:ea typeface="Chalkduster"/>
                <a:cs typeface="Chalkduster"/>
                <a:sym typeface="Chalkduster"/>
              </a:defRPr>
            </a:pPr>
            <a:r>
              <a:t>.Satellite data, like local temperature and vegetation conditions from the Moderate Resolution Imaging Spectroradiometer (MODIS) instrument on board NASA’s Terra and Aqua satellites, can offer decision-makers a better picture of where infected mosquitoes might be spreading the Malaria.</a:t>
            </a:r>
          </a:p>
          <a:p>
            <a:pPr defTabSz="165100">
              <a:defRPr spc="153" sz="960">
                <a:latin typeface="Chalkduster"/>
                <a:ea typeface="Chalkduster"/>
                <a:cs typeface="Chalkduster"/>
                <a:sym typeface="Chalkduster"/>
              </a:defRPr>
            </a:pPr>
            <a:r>
              <a:t> </a:t>
            </a:r>
            <a:r>
              <a:rPr>
                <a:solidFill>
                  <a:srgbClr val="FFFFFF"/>
                </a:solidFill>
              </a:rPr>
              <a:t>Terra  and aqua satellites monitor vegetation and soil moisture, which can reveal where conditions are ripe for the growth of </a:t>
            </a:r>
            <a:r>
              <a:rPr>
                <a:solidFill>
                  <a:srgbClr val="FFFFFF"/>
                </a:solidFill>
              </a:rPr>
              <a:t>Coccidioides</a:t>
            </a:r>
            <a:r>
              <a:rPr>
                <a:solidFill>
                  <a:srgbClr val="FFFFFF"/>
                </a:solidFill>
              </a:rPr>
              <a:t> and the spread of arid dust</a:t>
            </a:r>
            <a:r>
              <a:rPr>
                <a:solidFill>
                  <a:srgbClr val="3A3E41"/>
                </a:solidFill>
              </a:rPr>
              <a:t>.</a:t>
            </a:r>
            <a:r>
              <a:rPr>
                <a:solidFill>
                  <a:srgbClr val="FFFFFF"/>
                </a:solidFill>
              </a:rPr>
              <a:t> MODISnstruments also help track dust storms’ spread by detecting the light reflected from the tiny particles as they are swept across the country.</a:t>
            </a:r>
          </a:p>
        </p:txBody>
      </p:sp>
      <p:pic>
        <p:nvPicPr>
          <p:cNvPr id="111" name="Picture 6" descr="Picture 6"/>
          <p:cNvPicPr>
            <a:picLocks noChangeAspect="1"/>
          </p:cNvPicPr>
          <p:nvPr/>
        </p:nvPicPr>
        <p:blipFill>
          <a:blip r:embed="rId5">
            <a:extLst/>
          </a:blip>
          <a:stretch>
            <a:fillRect/>
          </a:stretch>
        </p:blipFill>
        <p:spPr>
          <a:xfrm>
            <a:off x="42385" y="4960994"/>
            <a:ext cx="1591630" cy="1959486"/>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Weather is defined as the short-term, current atmospheric conditions of any given location. In contrast, climate is the long term average of these conditions in that same location. Fro example, sometimes Arizona is hot, cold, rainy, or sunny, but that ki"/>
          <p:cNvSpPr txBox="1"/>
          <p:nvPr>
            <p:ph type="title"/>
          </p:nvPr>
        </p:nvSpPr>
        <p:spPr>
          <a:xfrm>
            <a:off x="619125" y="1894780"/>
            <a:ext cx="10953750" cy="4738788"/>
          </a:xfrm>
          <a:prstGeom prst="rect">
            <a:avLst/>
          </a:prstGeom>
        </p:spPr>
        <p:txBody>
          <a:bodyPr/>
          <a:lstStyle/>
          <a:p>
            <a:pPr defTabSz="379729">
              <a:defRPr spc="276" sz="1840"/>
            </a:pPr>
            <a:r>
              <a:t>Weather is defined as the short-term, current atmospheric conditions of any given location. In contrast, climate is the long term average of these conditions in that same location THROUGHOUT DECADES AND MILLENNIA.</a:t>
            </a:r>
          </a:p>
          <a:p>
            <a:pPr defTabSz="379729">
              <a:defRPr spc="276" sz="1840"/>
            </a:pPr>
            <a:r>
              <a:t>PREVIOUSLY THE CLIMATE WAS DETERMINED BY A PERSON MANUALLY TAKING THE TEMPERATURE ENTRIES OF A LOCATION But nowadays these are being done with by satellites, recording the whole picture from space. Polar-orbiting and geostationary satellites are constantly measuring the temperature, precipitation, and all the other variables that go into our planet’s climate. With this information, we can then make informed choices In term of our adaptation and risk management.</a:t>
            </a:r>
          </a:p>
        </p:txBody>
      </p:sp>
      <p:sp>
        <p:nvSpPr>
          <p:cNvPr id="172" name="For the first time, arset will train the public on the use of nasa satellites for climate change."/>
          <p:cNvSpPr txBox="1"/>
          <p:nvPr>
            <p:ph type="body" sz="quarter" idx="1"/>
          </p:nvPr>
        </p:nvSpPr>
        <p:spPr>
          <a:xfrm>
            <a:off x="619125" y="152400"/>
            <a:ext cx="10953750" cy="1301651"/>
          </a:xfrm>
          <a:prstGeom prst="rect">
            <a:avLst/>
          </a:prstGeom>
        </p:spPr>
        <p:txBody>
          <a:bodyPr/>
          <a:lstStyle>
            <a:lvl1pPr defTabSz="341798">
              <a:defRPr spc="349" sz="2184">
                <a:solidFill>
                  <a:srgbClr val="71BFD7"/>
                </a:solidFill>
                <a:latin typeface="Chalkduster"/>
                <a:ea typeface="Chalkduster"/>
                <a:cs typeface="Chalkduster"/>
                <a:sym typeface="Chalkduster"/>
              </a:defRPr>
            </a:lvl1pPr>
          </a:lstStyle>
          <a:p>
            <a:pPr/>
            <a:r>
              <a:t>For the first time, arset will train the public on the use of nasa satellites for climate change.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object 2"/>
          <p:cNvSpPr txBox="1"/>
          <p:nvPr/>
        </p:nvSpPr>
        <p:spPr>
          <a:xfrm>
            <a:off x="4049481" y="930"/>
            <a:ext cx="6358199" cy="64019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defTabSz="623454">
              <a:spcBef>
                <a:spcPts val="800"/>
              </a:spcBef>
              <a:defRPr spc="-14" sz="5100">
                <a:solidFill>
                  <a:srgbClr val="73FDFF"/>
                </a:solidFill>
                <a:latin typeface="Chalkduster"/>
                <a:ea typeface="Chalkduster"/>
                <a:cs typeface="Chalkduster"/>
                <a:sym typeface="Chalkduster"/>
              </a:defRPr>
            </a:pPr>
            <a:r>
              <a:t>AGRICULTURE</a:t>
            </a:r>
            <a:endParaRPr>
              <a:latin typeface="Carlito"/>
              <a:ea typeface="Carlito"/>
              <a:cs typeface="Carlito"/>
              <a:sym typeface="Carlito"/>
            </a:endParaRPr>
          </a:p>
          <a:p>
            <a:pPr marL="393488" indent="-152823" defTabSz="623454">
              <a:spcBef>
                <a:spcPts val="700"/>
              </a:spcBef>
              <a:buSzPct val="100000"/>
              <a:buFont typeface="Symbol"/>
              <a:buChar char="·"/>
              <a:tabLst>
                <a:tab pos="317500" algn="l"/>
              </a:tabLst>
              <a:defRPr spc="-4" sz="1500">
                <a:solidFill>
                  <a:srgbClr val="FFFFFF"/>
                </a:solidFill>
                <a:latin typeface="Chalkduster"/>
                <a:ea typeface="Chalkduster"/>
                <a:cs typeface="Chalkduster"/>
                <a:sym typeface="Chalkduster"/>
              </a:defRPr>
            </a:pPr>
            <a:r>
              <a:t>The US Corn </a:t>
            </a:r>
            <a:r>
              <a:rPr spc="0"/>
              <a:t>Belt is home </a:t>
            </a:r>
            <a:r>
              <a:t>to notions </a:t>
            </a:r>
            <a:r>
              <a:rPr spc="0"/>
              <a:t>most </a:t>
            </a:r>
            <a:r>
              <a:t>productive</a:t>
            </a:r>
            <a:r>
              <a:rPr spc="-25"/>
              <a:t> </a:t>
            </a:r>
            <a:r>
              <a:rPr spc="0"/>
              <a:t>soils.</a:t>
            </a:r>
          </a:p>
          <a:p>
            <a:pPr marL="393488" indent="-152823" defTabSz="623454">
              <a:spcBef>
                <a:spcPts val="200"/>
              </a:spcBef>
              <a:buSzPct val="100000"/>
              <a:buFont typeface="Symbol"/>
              <a:buChar char="·"/>
              <a:tabLst>
                <a:tab pos="317500" algn="l"/>
              </a:tabLst>
              <a:defRPr sz="1500">
                <a:solidFill>
                  <a:srgbClr val="FFFFFF"/>
                </a:solidFill>
                <a:latin typeface="Chalkduster"/>
                <a:ea typeface="Chalkduster"/>
                <a:cs typeface="Chalkduster"/>
                <a:sym typeface="Chalkduster"/>
              </a:defRPr>
            </a:pPr>
            <a:r>
              <a:t>Major </a:t>
            </a:r>
            <a:r>
              <a:rPr spc="-4"/>
              <a:t>problem faced by farmer </a:t>
            </a:r>
            <a:r>
              <a:t>is </a:t>
            </a:r>
            <a:r>
              <a:rPr spc="-4"/>
              <a:t>soil loss </a:t>
            </a:r>
            <a:r>
              <a:t>over the</a:t>
            </a:r>
            <a:r>
              <a:rPr spc="-4"/>
              <a:t> time.</a:t>
            </a:r>
          </a:p>
          <a:p>
            <a:pPr marL="393488" indent="-152823" defTabSz="623454">
              <a:spcBef>
                <a:spcPts val="100"/>
              </a:spcBef>
              <a:buSzPct val="100000"/>
              <a:buFont typeface="Symbol"/>
              <a:buChar char="·"/>
              <a:tabLst>
                <a:tab pos="317500" algn="l"/>
              </a:tabLst>
              <a:defRPr sz="1500">
                <a:solidFill>
                  <a:srgbClr val="FFFFFF"/>
                </a:solidFill>
                <a:latin typeface="Chalkduster"/>
                <a:ea typeface="Chalkduster"/>
                <a:cs typeface="Chalkduster"/>
                <a:sym typeface="Chalkduster"/>
              </a:defRPr>
            </a:pPr>
            <a:r>
              <a:t>NASA </a:t>
            </a:r>
            <a:r>
              <a:rPr spc="-4"/>
              <a:t>Satellites provide critical views of the</a:t>
            </a:r>
            <a:r>
              <a:rPr spc="-37"/>
              <a:t> </a:t>
            </a:r>
            <a:r>
              <a:t>region.</a:t>
            </a:r>
          </a:p>
          <a:p>
            <a:pPr marL="393700" marR="281852" indent="-152400" defTabSz="623454">
              <a:lnSpc>
                <a:spcPct val="109400"/>
              </a:lnSpc>
              <a:buSzPct val="100000"/>
              <a:buFont typeface="Symbol"/>
              <a:buChar char="·"/>
              <a:tabLst>
                <a:tab pos="317500" algn="l"/>
              </a:tabLst>
              <a:defRPr spc="-4" sz="1500">
                <a:solidFill>
                  <a:srgbClr val="FFFFFF"/>
                </a:solidFill>
                <a:latin typeface="Chalkduster"/>
                <a:ea typeface="Chalkduster"/>
                <a:cs typeface="Chalkduster"/>
                <a:sym typeface="Chalkduster"/>
              </a:defRPr>
            </a:pPr>
            <a:r>
              <a:t>They’re helping scientists study soil loss </a:t>
            </a:r>
            <a:r>
              <a:rPr spc="0"/>
              <a:t>over time and  </a:t>
            </a:r>
            <a:r>
              <a:t>develop </a:t>
            </a:r>
            <a:r>
              <a:rPr spc="0"/>
              <a:t>tools to </a:t>
            </a:r>
            <a:r>
              <a:t>support </a:t>
            </a:r>
            <a:r>
              <a:rPr spc="0"/>
              <a:t>farmers </a:t>
            </a:r>
            <a:r>
              <a:rPr spc="-8"/>
              <a:t>as </a:t>
            </a:r>
            <a:r>
              <a:t>they </a:t>
            </a:r>
            <a:r>
              <a:rPr spc="0"/>
              <a:t>adopt </a:t>
            </a:r>
            <a:r>
              <a:t>and  </a:t>
            </a:r>
            <a:r>
              <a:rPr spc="0"/>
              <a:t>manage </a:t>
            </a:r>
            <a:r>
              <a:t>conservation</a:t>
            </a:r>
            <a:r>
              <a:rPr spc="8"/>
              <a:t> </a:t>
            </a:r>
            <a:r>
              <a:t>techniques.</a:t>
            </a:r>
          </a:p>
          <a:p>
            <a:pPr marL="393700" marR="121227" indent="-152400" defTabSz="623454">
              <a:lnSpc>
                <a:spcPct val="110000"/>
              </a:lnSpc>
              <a:buSzPct val="100000"/>
              <a:buFont typeface="Symbol"/>
              <a:buChar char="·"/>
              <a:tabLst>
                <a:tab pos="317500" algn="l"/>
              </a:tabLst>
              <a:defRPr sz="1500">
                <a:solidFill>
                  <a:srgbClr val="FFFFFF"/>
                </a:solidFill>
                <a:latin typeface="Chalkduster"/>
                <a:ea typeface="Chalkduster"/>
                <a:cs typeface="Chalkduster"/>
                <a:sym typeface="Chalkduster"/>
              </a:defRPr>
            </a:pPr>
            <a:r>
              <a:t>Views </a:t>
            </a:r>
            <a:r>
              <a:rPr spc="-4"/>
              <a:t>from </a:t>
            </a:r>
            <a:r>
              <a:rPr spc="-8"/>
              <a:t>space </a:t>
            </a:r>
            <a:r>
              <a:t>help </a:t>
            </a:r>
            <a:r>
              <a:rPr spc="-4"/>
              <a:t>researchers study </a:t>
            </a:r>
            <a:r>
              <a:t>big-scale </a:t>
            </a:r>
            <a:r>
              <a:rPr spc="-4"/>
              <a:t>issues  </a:t>
            </a:r>
            <a:r>
              <a:t>and </a:t>
            </a:r>
            <a:r>
              <a:rPr spc="-4"/>
              <a:t>measure the </a:t>
            </a:r>
            <a:r>
              <a:rPr spc="-8"/>
              <a:t>success </a:t>
            </a:r>
            <a:r>
              <a:t>of new </a:t>
            </a:r>
            <a:r>
              <a:rPr spc="4"/>
              <a:t>ways </a:t>
            </a:r>
            <a:r>
              <a:rPr spc="-4"/>
              <a:t>of farming </a:t>
            </a:r>
            <a:r>
              <a:t>that  helps keep </a:t>
            </a:r>
            <a:r>
              <a:rPr spc="-4"/>
              <a:t>soils</a:t>
            </a:r>
            <a:r>
              <a:rPr spc="-16"/>
              <a:t> </a:t>
            </a:r>
            <a:r>
              <a:rPr spc="-4"/>
              <a:t>healthy.</a:t>
            </a:r>
          </a:p>
          <a:p>
            <a:pPr marL="393700" marR="89621" indent="-152400" defTabSz="623454">
              <a:lnSpc>
                <a:spcPct val="109600"/>
              </a:lnSpc>
              <a:buSzPct val="100000"/>
              <a:buFont typeface="Symbol"/>
              <a:buChar char="·"/>
              <a:tabLst>
                <a:tab pos="317500" algn="l"/>
              </a:tabLst>
              <a:defRPr sz="1500">
                <a:solidFill>
                  <a:srgbClr val="FFFFFF"/>
                </a:solidFill>
                <a:latin typeface="Chalkduster"/>
                <a:ea typeface="Chalkduster"/>
                <a:cs typeface="Chalkduster"/>
                <a:sym typeface="Chalkduster"/>
              </a:defRPr>
            </a:pPr>
            <a:r>
              <a:t>NASA’s MODIS, </a:t>
            </a:r>
            <a:r>
              <a:rPr spc="-4"/>
              <a:t>or Moderate Resolution Imaging  Spectroradiometer, instruments </a:t>
            </a:r>
            <a:r>
              <a:rPr spc="-12"/>
              <a:t>on </a:t>
            </a:r>
            <a:r>
              <a:t>board </a:t>
            </a:r>
            <a:r>
              <a:rPr spc="-4"/>
              <a:t>the Terra </a:t>
            </a:r>
            <a:r>
              <a:t>and  Aqua </a:t>
            </a:r>
            <a:r>
              <a:rPr spc="-4"/>
              <a:t>satellites, along </a:t>
            </a:r>
            <a:r>
              <a:t>with </a:t>
            </a:r>
            <a:r>
              <a:rPr spc="-4"/>
              <a:t>the </a:t>
            </a:r>
            <a:r>
              <a:rPr spc="-12"/>
              <a:t>joint </a:t>
            </a:r>
            <a:r>
              <a:t>NASA-U.S. </a:t>
            </a:r>
            <a:r>
              <a:rPr spc="-4"/>
              <a:t>Geological  </a:t>
            </a:r>
            <a:r>
              <a:t>Survey’s </a:t>
            </a:r>
            <a:r>
              <a:rPr spc="-4"/>
              <a:t>Landsat</a:t>
            </a:r>
            <a:r>
              <a:rPr spc="-20"/>
              <a:t> </a:t>
            </a:r>
            <a:r>
              <a:rPr spc="-4"/>
              <a:t>satellites,</a:t>
            </a:r>
          </a:p>
          <a:p>
            <a:pPr indent="469900" defTabSz="623454">
              <a:spcBef>
                <a:spcPts val="100"/>
              </a:spcBef>
              <a:defRPr sz="1900">
                <a:solidFill>
                  <a:srgbClr val="FFFFFF"/>
                </a:solidFill>
                <a:latin typeface="Chalkduster"/>
                <a:ea typeface="Chalkduster"/>
                <a:cs typeface="Chalkduster"/>
                <a:sym typeface="Chalkduster"/>
              </a:defRPr>
            </a:pPr>
            <a:r>
              <a:t>provide </a:t>
            </a:r>
            <a:r>
              <a:rPr spc="-5"/>
              <a:t>regular observations across </a:t>
            </a:r>
            <a:r>
              <a:t>the</a:t>
            </a:r>
            <a:r>
              <a:rPr spc="-5"/>
              <a:t> region.</a:t>
            </a:r>
          </a:p>
        </p:txBody>
      </p:sp>
      <p:sp>
        <p:nvSpPr>
          <p:cNvPr id="114" name="object 3"/>
          <p:cNvSpPr/>
          <p:nvPr/>
        </p:nvSpPr>
        <p:spPr>
          <a:xfrm>
            <a:off x="323025" y="1804021"/>
            <a:ext cx="3814762" cy="2104507"/>
          </a:xfrm>
          <a:prstGeom prst="rect">
            <a:avLst/>
          </a:prstGeom>
          <a:blipFill>
            <a:blip r:embed="rId2"/>
            <a:stretch>
              <a:fillRect/>
            </a:stretch>
          </a:blipFill>
          <a:ln w="12700">
            <a:miter lim="400000"/>
          </a:ln>
        </p:spPr>
        <p:txBody>
          <a:bodyPr lIns="31172" tIns="31172" rIns="31172" bIns="31172"/>
          <a:lstStyle/>
          <a:p>
            <a:pPr defTabSz="623454">
              <a:defRPr sz="12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7"/>
          <p:cNvSpPr txBox="1"/>
          <p:nvPr>
            <p:ph type="title"/>
          </p:nvPr>
        </p:nvSpPr>
        <p:spPr>
          <a:xfrm>
            <a:off x="619125" y="2198710"/>
            <a:ext cx="10953751" cy="1562101"/>
          </a:xfrm>
          <a:prstGeom prst="rect">
            <a:avLst/>
          </a:prstGeom>
        </p:spPr>
        <p:txBody>
          <a:bodyPr/>
          <a:lstStyle/>
          <a:p>
            <a:pPr>
              <a:defRPr spc="959" sz="6000">
                <a:solidFill>
                  <a:srgbClr val="2F5597"/>
                </a:solidFill>
                <a:effectLst>
                  <a:outerShdw sx="100000" sy="100000" kx="0" ky="0" algn="b" rotWithShape="0" blurRad="38100" dist="38100" dir="2700000">
                    <a:srgbClr val="000000">
                      <a:alpha val="43137"/>
                    </a:srgbClr>
                  </a:outerShdw>
                </a:effectLst>
              </a:defRPr>
            </a:pPr>
            <a:r>
              <a:rPr>
                <a:solidFill>
                  <a:srgbClr val="73FDFF"/>
                </a:solidFill>
              </a:rPr>
              <a:t>WATER</a:t>
            </a:r>
            <a:r>
              <a:t> </a:t>
            </a:r>
            <a:r>
              <a:rPr>
                <a:solidFill>
                  <a:srgbClr val="73FDFF"/>
                </a:solidFill>
              </a:rPr>
              <a:t>RESOURCES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619124" y="172634"/>
            <a:ext cx="10953751" cy="1562101"/>
          </a:xfrm>
          <a:prstGeom prst="rect">
            <a:avLst/>
          </a:prstGeom>
        </p:spPr>
        <p:txBody>
          <a:bodyPr/>
          <a:lstStyle>
            <a:lvl1pPr>
              <a:defRPr spc="511" sz="3200">
                <a:solidFill>
                  <a:srgbClr val="73FDFF"/>
                </a:solidFill>
                <a:effectLst>
                  <a:outerShdw sx="100000" sy="100000" kx="0" ky="0" algn="b" rotWithShape="0" blurRad="38100" dist="38100" dir="2700000">
                    <a:srgbClr val="000000">
                      <a:alpha val="43137"/>
                    </a:srgbClr>
                  </a:outerShdw>
                </a:effectLst>
              </a:defRPr>
            </a:lvl1pPr>
          </a:lstStyle>
          <a:p>
            <a:pPr/>
            <a:r>
              <a:t>TOPICS COVERED</a:t>
            </a:r>
          </a:p>
        </p:txBody>
      </p:sp>
      <p:sp>
        <p:nvSpPr>
          <p:cNvPr id="119" name="Content Placeholder 3"/>
          <p:cNvSpPr txBox="1"/>
          <p:nvPr>
            <p:ph type="body" idx="1"/>
          </p:nvPr>
        </p:nvSpPr>
        <p:spPr>
          <a:xfrm>
            <a:off x="619124" y="1688544"/>
            <a:ext cx="10953751" cy="3480912"/>
          </a:xfrm>
          <a:prstGeom prst="rect">
            <a:avLst/>
          </a:prstGeom>
        </p:spPr>
        <p:txBody>
          <a:bodyPr/>
          <a:lstStyle/>
          <a:p>
            <a:pPr defTabSz="354965">
              <a:lnSpc>
                <a:spcPct val="81000"/>
              </a:lnSpc>
              <a:defRPr spc="330" sz="2064">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.NASA DATA AND EARTH'S VITAL RESOURCE</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.HOW DO WATER RESOURCES BENEFIT SOCIETY?</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.HOW THE DATA INFORMATION THAT SATELLITES CAPTURE ABOUT WATER RESOURCES ON</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.EARTH BENEFITS PEOPLE?</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.HOW IS NASA HELPING IN IMPROVING WATER RESOURCES? </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.USES OF NASA’S WATER DATASETS AND TECHNOLOGY</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.IMPROVING WATER RESOURCES MANAGEMENT WITH SATELLITE DATA</a:t>
            </a:r>
          </a:p>
          <a:p>
            <a:pPr defTabSz="354965">
              <a:lnSpc>
                <a:spcPct val="81000"/>
              </a:lnSpc>
              <a:defRPr spc="220" sz="1376">
                <a:solidFill>
                  <a:srgbClr val="EDEDED"/>
                </a:solidFill>
                <a:effectLst>
                  <a:outerShdw sx="100000" sy="100000" kx="0" ky="0" algn="b" rotWithShape="0" blurRad="32766" dist="32766" dir="2700000">
                    <a:srgbClr val="000000">
                      <a:alpha val="43137"/>
                    </a:srgbClr>
                  </a:outerShdw>
                </a:effectLst>
                <a:latin typeface="Chalkduster"/>
                <a:ea typeface="Chalkduster"/>
                <a:cs typeface="Chalkduster"/>
                <a:sym typeface="Chalkduster"/>
              </a:defRPr>
            </a:pPr>
            <a:r>
              <a:t>.FUTURE OF WATER</a:t>
            </a:r>
          </a:p>
          <a:p>
            <a:pPr defTabSz="354965">
              <a:lnSpc>
                <a:spcPct val="81000"/>
              </a:lnSpc>
              <a:defRPr spc="743" sz="4644">
                <a:solidFill>
                  <a:srgbClr val="FFFFFF"/>
                </a:solidFill>
                <a:latin typeface="Chalkduster"/>
                <a:ea typeface="Chalkduster"/>
                <a:cs typeface="Chalkduster"/>
                <a:sym typeface="Chalkduster"/>
              </a:defRPr>
            </a:pP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619124" y="-40637"/>
            <a:ext cx="10953751" cy="1562101"/>
          </a:xfrm>
          <a:prstGeom prst="rect">
            <a:avLst/>
          </a:prstGeom>
        </p:spPr>
        <p:txBody>
          <a:bodyPr/>
          <a:lstStyle/>
          <a:p>
            <a:pPr defTabSz="379729">
              <a:defRPr spc="470" sz="2944">
                <a:solidFill>
                  <a:srgbClr val="73FDFF"/>
                </a:solidFill>
                <a:effectLst>
                  <a:outerShdw sx="100000" sy="100000" kx="0" ky="0" algn="b" rotWithShape="0" blurRad="35052" dist="35052" dir="2700000">
                    <a:srgbClr val="000000">
                      <a:alpha val="43137"/>
                    </a:srgbClr>
                  </a:outerShdw>
                </a:effectLst>
              </a:defRPr>
            </a:pPr>
            <a:br/>
            <a:r>
              <a:t>NASA DATA AND EARTH'S VITAL RESOURCE</a:t>
            </a:r>
          </a:p>
        </p:txBody>
      </p:sp>
      <p:sp>
        <p:nvSpPr>
          <p:cNvPr id="122" name="Subtitle 2"/>
          <p:cNvSpPr txBox="1"/>
          <p:nvPr>
            <p:ph type="body" idx="1"/>
          </p:nvPr>
        </p:nvSpPr>
        <p:spPr>
          <a:xfrm>
            <a:off x="619125" y="1937360"/>
            <a:ext cx="10953751" cy="4258186"/>
          </a:xfrm>
          <a:prstGeom prst="rect">
            <a:avLst/>
          </a:prstGeom>
        </p:spPr>
        <p:txBody>
          <a:bodyPr/>
          <a:lstStyle/>
          <a:p>
            <a:pPr defTabSz="313689">
              <a:defRPr spc="267" sz="1671">
                <a:solidFill>
                  <a:srgbClr val="FFFFFF"/>
                </a:solidFill>
                <a:latin typeface="Chalkduster"/>
                <a:ea typeface="Chalkduster"/>
                <a:cs typeface="Chalkduster"/>
                <a:sym typeface="Chalkduster"/>
              </a:defRPr>
            </a:pPr>
          </a:p>
          <a:p>
            <a:pPr defTabSz="313689">
              <a:defRPr spc="267" sz="1671">
                <a:solidFill>
                  <a:srgbClr val="FFFFFF"/>
                </a:solidFill>
                <a:latin typeface="Chalkduster"/>
                <a:ea typeface="Chalkduster"/>
                <a:cs typeface="Chalkduster"/>
                <a:sym typeface="Chalkduster"/>
              </a:defRPr>
            </a:pPr>
            <a:r>
              <a:t>. Water is one of our most precious natural resources. But in many regions of the world, water supplies are under increasing pressure, and resource decisions are becoming more and more complex.</a:t>
            </a:r>
          </a:p>
          <a:p>
            <a:pPr defTabSz="313689">
              <a:defRPr spc="267" sz="1671">
                <a:solidFill>
                  <a:srgbClr val="FFFFFF"/>
                </a:solidFill>
                <a:latin typeface="Chalkduster"/>
                <a:ea typeface="Chalkduster"/>
                <a:cs typeface="Chalkduster"/>
                <a:sym typeface="Chalkduster"/>
              </a:defRPr>
            </a:pPr>
          </a:p>
          <a:p>
            <a:pPr defTabSz="313689">
              <a:defRPr spc="267" sz="1671">
                <a:solidFill>
                  <a:srgbClr val="FFFFFF"/>
                </a:solidFill>
                <a:effectLst>
                  <a:outerShdw sx="100000" sy="100000" kx="0" ky="0" algn="b" rotWithShape="0" blurRad="28956" dist="28956" dir="2700000">
                    <a:srgbClr val="000000">
                      <a:alpha val="43137"/>
                    </a:srgbClr>
                  </a:outerShdw>
                </a:effectLst>
                <a:latin typeface="Chalkduster"/>
                <a:ea typeface="Chalkduster"/>
                <a:cs typeface="Chalkduster"/>
                <a:sym typeface="Chalkduster"/>
              </a:defRPr>
            </a:pPr>
            <a:r>
              <a:t>.</a:t>
            </a:r>
            <a:r>
              <a:t> The Water Resources program area helps discover, develop, and demonstrate new practical uses for NASA’s Earth observations in the water resources management community. We work with a wide range of partners in the United States and around the world to find innovative solutions as shifts in land use, changing climates and growing populations stress water supplies.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619125" y="101544"/>
            <a:ext cx="10953751" cy="1562101"/>
          </a:xfrm>
          <a:prstGeom prst="rect">
            <a:avLst/>
          </a:prstGeom>
        </p:spPr>
        <p:txBody>
          <a:bodyPr/>
          <a:lstStyle>
            <a:lvl1pPr>
              <a:defRPr spc="511" sz="3200">
                <a:solidFill>
                  <a:srgbClr val="73FDFF"/>
                </a:solidFill>
                <a:effectLst>
                  <a:outerShdw sx="100000" sy="100000" kx="0" ky="0" algn="b" rotWithShape="0" blurRad="38100" dist="38100" dir="2700000">
                    <a:srgbClr val="000000">
                      <a:alpha val="43137"/>
                    </a:srgbClr>
                  </a:outerShdw>
                </a:effectLst>
              </a:defRPr>
            </a:lvl1pPr>
          </a:lstStyle>
          <a:p>
            <a:pPr/>
            <a:r>
              <a:t>HOW DO WATER RESOURCES BENEFIT SOCIETY?</a:t>
            </a:r>
          </a:p>
        </p:txBody>
      </p:sp>
      <p:sp>
        <p:nvSpPr>
          <p:cNvPr id="125" name="Subtitle 5"/>
          <p:cNvSpPr txBox="1"/>
          <p:nvPr>
            <p:ph type="body" idx="1"/>
          </p:nvPr>
        </p:nvSpPr>
        <p:spPr>
          <a:xfrm>
            <a:off x="619124" y="1617454"/>
            <a:ext cx="10953751" cy="4230184"/>
          </a:xfrm>
          <a:prstGeom prst="rect">
            <a:avLst/>
          </a:prstGeom>
        </p:spPr>
        <p:txBody>
          <a:bodyPr/>
          <a:lstStyle/>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Water resources are sources of water that are useful or potentially useful to humans.</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It is important because it is needed for life to exist.</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Many uses of water include agricultural, industrial, household, recreational and environmental activities.</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Virtually all of these human uses require fresh water.</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Only 2.5% of water on the Earth is fresh water, and over two thirds of this is frozen in glaciers and polar ice caps.</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Water demand already exceeds supply in many parts of the world, and many more areas are expected to experience this imbalance in the near future.</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It is estimated that 70% of world-wide water use is for irrigation in agriculture.</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a:t>
            </a:r>
            <a:r>
              <a:t> Due to the expanding human population competition for water is growing such that many of the worlds major aquifers are becoming depleted.</a:t>
            </a:r>
            <a:endParaRPr spc="132" sz="825"/>
          </a:p>
          <a:p>
            <a:pPr defTabSz="309562">
              <a:lnSpc>
                <a:spcPct val="72000"/>
              </a:lnSpc>
              <a:defRPr spc="252" sz="1575">
                <a:solidFill>
                  <a:srgbClr val="FFFFFF"/>
                </a:solidFill>
                <a:effectLst>
                  <a:outerShdw sx="100000" sy="100000" kx="0" ky="0" algn="b" rotWithShape="0" blurRad="28575" dist="28575" dir="2700000">
                    <a:srgbClr val="000000">
                      <a:alpha val="43137"/>
                    </a:srgbClr>
                  </a:outerShdw>
                </a:effectLst>
                <a:latin typeface="Chalkduster"/>
                <a:ea typeface="Chalkduster"/>
                <a:cs typeface="Chalkduster"/>
                <a:sym typeface="Chalkduster"/>
              </a:defRPr>
            </a:pPr>
            <a:r>
              <a:t>. </a:t>
            </a:r>
            <a:r>
              <a:t>Many pollutants threaten water supplies, but the most widespread, especially in underdeveloped countries, is the discharge of raw sewage into natural waters.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619124" y="125241"/>
            <a:ext cx="10953751" cy="1562101"/>
          </a:xfrm>
          <a:prstGeom prst="rect">
            <a:avLst/>
          </a:prstGeom>
        </p:spPr>
        <p:txBody>
          <a:bodyPr/>
          <a:lstStyle>
            <a:lvl1pPr>
              <a:defRPr>
                <a:solidFill>
                  <a:srgbClr val="73FDFF"/>
                </a:solidFill>
                <a:effectLst>
                  <a:outerShdw sx="100000" sy="100000" kx="0" ky="0" algn="b" rotWithShape="0" blurRad="38100" dist="38100" dir="2700000">
                    <a:srgbClr val="000000">
                      <a:alpha val="43137"/>
                    </a:srgbClr>
                  </a:outerShdw>
                </a:effectLst>
              </a:defRPr>
            </a:lvl1pPr>
          </a:lstStyle>
          <a:p>
            <a:pPr/>
            <a:r>
              <a:t>HOW THE DATA INFORMATION THAT SATELLITES CAPTURE ABOUT WATER RESOURCES ON EARTH BENEFITS PEOPLE?</a:t>
            </a:r>
          </a:p>
        </p:txBody>
      </p:sp>
      <p:sp>
        <p:nvSpPr>
          <p:cNvPr id="128" name="Text Placeholder 3"/>
          <p:cNvSpPr txBox="1"/>
          <p:nvPr>
            <p:ph type="body" idx="1"/>
          </p:nvPr>
        </p:nvSpPr>
        <p:spPr>
          <a:xfrm>
            <a:off x="619124" y="1321244"/>
            <a:ext cx="10953751" cy="4016496"/>
          </a:xfrm>
          <a:prstGeom prst="rect">
            <a:avLst/>
          </a:prstGeom>
        </p:spPr>
        <p:txBody>
          <a:bodyPr/>
          <a:lstStyle/>
          <a:p>
            <a:pPr defTabSz="346709">
              <a:defRPr spc="295" sz="1848">
                <a:solidFill>
                  <a:srgbClr val="FFFFFF"/>
                </a:solidFill>
                <a:latin typeface="Chalkduster"/>
                <a:ea typeface="Chalkduster"/>
                <a:cs typeface="Chalkduster"/>
                <a:sym typeface="Chalkduster"/>
              </a:defRPr>
            </a:pPr>
          </a:p>
          <a:p>
            <a:pPr defTabSz="346709">
              <a:defRPr spc="295" sz="1848">
                <a:solidFill>
                  <a:srgbClr val="FFFFFF"/>
                </a:solidFill>
                <a:latin typeface="Chalkduster"/>
                <a:ea typeface="Chalkduster"/>
                <a:cs typeface="Chalkduster"/>
                <a:sym typeface="Chalkduster"/>
              </a:defRPr>
            </a:pPr>
            <a:r>
              <a:t>. Satellite data on water resources enables efficient mapping and monitoring of the Earth's resources, ecosystems, and events. The information can be used for various scientific, administrative and commercial applications.</a:t>
            </a:r>
          </a:p>
          <a:p>
            <a:pPr defTabSz="346709">
              <a:defRPr spc="295" sz="1848">
                <a:solidFill>
                  <a:srgbClr val="FFFFFF"/>
                </a:solidFill>
                <a:latin typeface="Chalkduster"/>
                <a:ea typeface="Chalkduster"/>
                <a:cs typeface="Chalkduster"/>
                <a:sym typeface="Chalkduster"/>
              </a:defRPr>
            </a:pPr>
          </a:p>
          <a:p>
            <a:pPr defTabSz="346709">
              <a:defRPr spc="295" sz="1848">
                <a:solidFill>
                  <a:srgbClr val="FFFFFF"/>
                </a:solidFill>
                <a:latin typeface="Chalkduster"/>
                <a:ea typeface="Chalkduster"/>
                <a:cs typeface="Chalkduster"/>
                <a:sym typeface="Chalkduster"/>
              </a:defRPr>
            </a:pPr>
            <a:r>
              <a:t>. Satellites circle the Earth, so their imaging activity can be repeated easily. It also allows for much greater areas of coverage and, because all information is digital, it can be easily integrated with software.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30" name="Title 1"/>
          <p:cNvSpPr txBox="1"/>
          <p:nvPr>
            <p:ph type="title"/>
          </p:nvPr>
        </p:nvSpPr>
        <p:spPr>
          <a:xfrm>
            <a:off x="-91738" y="69912"/>
            <a:ext cx="12517517" cy="639192"/>
          </a:xfrm>
          <a:prstGeom prst="rect">
            <a:avLst/>
          </a:prstGeom>
        </p:spPr>
        <p:txBody>
          <a:bodyPr/>
          <a:lstStyle>
            <a:lvl1pPr defTabSz="822959">
              <a:defRPr sz="2880">
                <a:solidFill>
                  <a:srgbClr val="73FDFF"/>
                </a:solidFill>
                <a:effectLst>
                  <a:outerShdw sx="100000" sy="100000" kx="0" ky="0" algn="b" rotWithShape="0" blurRad="34289" dist="34289" dir="2700000">
                    <a:srgbClr val="000000">
                      <a:alpha val="43137"/>
                    </a:srgbClr>
                  </a:outerShdw>
                </a:effectLst>
                <a:latin typeface="Chalkduster"/>
                <a:ea typeface="Chalkduster"/>
                <a:cs typeface="Chalkduster"/>
                <a:sym typeface="Chalkduster"/>
              </a:defRPr>
            </a:lvl1pPr>
          </a:lstStyle>
          <a:p>
            <a:pPr/>
            <a:r>
              <a:t>HOW IS NASA HELPING IN IMPROVING WATER RESOURCES? </a:t>
            </a:r>
          </a:p>
        </p:txBody>
      </p:sp>
      <p:pic>
        <p:nvPicPr>
          <p:cNvPr id="131" name="Picture Placeholder 6" descr="Picture Placeholder 6"/>
          <p:cNvPicPr>
            <a:picLocks noChangeAspect="1"/>
          </p:cNvPicPr>
          <p:nvPr>
            <p:ph type="pic" idx="21"/>
          </p:nvPr>
        </p:nvPicPr>
        <p:blipFill>
          <a:blip r:embed="rId2">
            <a:extLst/>
          </a:blip>
          <a:srcRect l="0" t="6241" r="0" b="6240"/>
          <a:stretch>
            <a:fillRect/>
          </a:stretch>
        </p:blipFill>
        <p:spPr>
          <a:xfrm>
            <a:off x="5395912" y="949911"/>
            <a:ext cx="6172201" cy="5122415"/>
          </a:xfrm>
          <a:prstGeom prst="rect">
            <a:avLst/>
          </a:prstGeom>
        </p:spPr>
      </p:pic>
      <p:sp>
        <p:nvSpPr>
          <p:cNvPr id="132" name="Text Placeholder 5"/>
          <p:cNvSpPr txBox="1"/>
          <p:nvPr>
            <p:ph type="body" sz="half" idx="1"/>
          </p:nvPr>
        </p:nvSpPr>
        <p:spPr>
          <a:xfrm>
            <a:off x="186431" y="949911"/>
            <a:ext cx="4891596" cy="5838177"/>
          </a:xfrm>
          <a:prstGeom prst="rect">
            <a:avLst/>
          </a:prstGeom>
        </p:spPr>
        <p:txBody>
          <a:bodyPr/>
          <a:lstStyle/>
          <a:p>
            <a:pPr defTabSz="777240">
              <a:lnSpc>
                <a:spcPct val="81000"/>
              </a:lnSpc>
              <a:spcBef>
                <a:spcPts val="800"/>
              </a:spcBef>
              <a:defRPr sz="1870">
                <a:solidFill>
                  <a:srgbClr val="FFFFFF"/>
                </a:solidFill>
                <a:latin typeface="Chalkduster"/>
                <a:ea typeface="Chalkduster"/>
                <a:cs typeface="Chalkduster"/>
                <a:sym typeface="Chalkduster"/>
              </a:defRPr>
            </a:pPr>
            <a:r>
              <a:t>. NASA and its partners are using satellites to revolutionize our ability to track and understand the flow of freshwater around Earth – whether it is in the atmosphere, at the Earth's surface, or underground. ... On the ground, freshwater is stored in ice, snow, rivers and lakes. </a:t>
            </a:r>
          </a:p>
          <a:p>
            <a:pPr defTabSz="777240">
              <a:lnSpc>
                <a:spcPct val="81000"/>
              </a:lnSpc>
              <a:spcBef>
                <a:spcPts val="800"/>
              </a:spcBef>
              <a:defRPr sz="1870">
                <a:solidFill>
                  <a:srgbClr val="FFFFFF"/>
                </a:solidFill>
                <a:latin typeface="Chalkduster"/>
                <a:ea typeface="Chalkduster"/>
                <a:cs typeface="Chalkduster"/>
                <a:sym typeface="Chalkduster"/>
              </a:defRPr>
            </a:pPr>
            <a:r>
              <a:t>NASA has been on the path to achieve long-term sustainability goals for many years through numerous efforts in energy conservation, recycling, water management, pollution prevention, design and construction, maintenance and operations, master planning, and electronic stewardship.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