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63" r:id="rId3"/>
    <p:sldId id="264" r:id="rId4"/>
    <p:sldId id="265" r:id="rId5"/>
    <p:sldId id="266" r:id="rId6"/>
    <p:sldId id="267" r:id="rId7"/>
    <p:sldId id="268" r:id="rId8"/>
    <p:sldId id="269" r:id="rId9"/>
    <p:sldId id="270" r:id="rId10"/>
    <p:sldId id="279" r:id="rId11"/>
    <p:sldId id="271" r:id="rId12"/>
    <p:sldId id="282" r:id="rId13"/>
    <p:sldId id="280" r:id="rId14"/>
    <p:sldId id="276" r:id="rId15"/>
    <p:sldId id="272" r:id="rId16"/>
    <p:sldId id="273" r:id="rId17"/>
    <p:sldId id="274" r:id="rId18"/>
    <p:sldId id="281" r:id="rId19"/>
    <p:sldId id="277" r:id="rId20"/>
    <p:sldId id="278" r:id="rId21"/>
    <p:sldId id="275"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B4024BF-5FD0-455A-A5EB-8D63229238E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92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F8CED0-E0A1-4DEF-A075-54D3C4D69110}" type="datetimeFigureOut">
              <a:rPr lang="en-IN" smtClean="0"/>
              <a:t>09-10-2021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024BF-5FD0-455A-A5EB-8D63229238E1}" type="slidenum">
              <a:rPr lang="en-IN" smtClean="0"/>
              <a:t>‹#›</a:t>
            </a:fld>
            <a:endParaRPr lang="en-IN"/>
          </a:p>
        </p:txBody>
      </p:sp>
    </p:spTree>
    <p:extLst>
      <p:ext uri="{BB962C8B-B14F-4D97-AF65-F5344CB8AC3E}">
        <p14:creationId xmlns:p14="http://schemas.microsoft.com/office/powerpoint/2010/main" val="239322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24BF-5FD0-455A-A5EB-8D63229238E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4795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24BF-5FD0-455A-A5EB-8D63229238E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506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24BF-5FD0-455A-A5EB-8D63229238E1}" type="slidenum">
              <a:rPr lang="en-IN" smtClean="0"/>
              <a:t>‹#›</a:t>
            </a:fld>
            <a:endParaRPr lang="en-IN"/>
          </a:p>
        </p:txBody>
      </p:sp>
    </p:spTree>
    <p:extLst>
      <p:ext uri="{BB962C8B-B14F-4D97-AF65-F5344CB8AC3E}">
        <p14:creationId xmlns:p14="http://schemas.microsoft.com/office/powerpoint/2010/main" val="3712721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24BF-5FD0-455A-A5EB-8D63229238E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7416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24BF-5FD0-455A-A5EB-8D63229238E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508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24BF-5FD0-455A-A5EB-8D63229238E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4994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24BF-5FD0-455A-A5EB-8D63229238E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053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24BF-5FD0-455A-A5EB-8D63229238E1}" type="slidenum">
              <a:rPr lang="en-IN" smtClean="0"/>
              <a:t>‹#›</a:t>
            </a:fld>
            <a:endParaRPr lang="en-IN"/>
          </a:p>
        </p:txBody>
      </p:sp>
    </p:spTree>
    <p:extLst>
      <p:ext uri="{BB962C8B-B14F-4D97-AF65-F5344CB8AC3E}">
        <p14:creationId xmlns:p14="http://schemas.microsoft.com/office/powerpoint/2010/main" val="70317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F8CED0-E0A1-4DEF-A075-54D3C4D69110}" type="datetimeFigureOut">
              <a:rPr lang="en-IN" smtClean="0"/>
              <a:t>09-10-2021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24BF-5FD0-455A-A5EB-8D63229238E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3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F8CED0-E0A1-4DEF-A075-54D3C4D69110}" type="datetimeFigureOut">
              <a:rPr lang="en-IN" smtClean="0"/>
              <a:t>09-10-2021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024BF-5FD0-455A-A5EB-8D63229238E1}" type="slidenum">
              <a:rPr lang="en-IN" smtClean="0"/>
              <a:t>‹#›</a:t>
            </a:fld>
            <a:endParaRPr lang="en-IN"/>
          </a:p>
        </p:txBody>
      </p:sp>
    </p:spTree>
    <p:extLst>
      <p:ext uri="{BB962C8B-B14F-4D97-AF65-F5344CB8AC3E}">
        <p14:creationId xmlns:p14="http://schemas.microsoft.com/office/powerpoint/2010/main" val="2137834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F8CED0-E0A1-4DEF-A075-54D3C4D69110}" type="datetimeFigureOut">
              <a:rPr lang="en-IN" smtClean="0"/>
              <a:t>09-10-2021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4024BF-5FD0-455A-A5EB-8D63229238E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85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F8CED0-E0A1-4DEF-A075-54D3C4D69110}" type="datetimeFigureOut">
              <a:rPr lang="en-IN" smtClean="0"/>
              <a:t>09-10-2021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4024BF-5FD0-455A-A5EB-8D63229238E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087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8CED0-E0A1-4DEF-A075-54D3C4D69110}" type="datetimeFigureOut">
              <a:rPr lang="en-IN" smtClean="0"/>
              <a:t>09-10-2021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4024BF-5FD0-455A-A5EB-8D63229238E1}" type="slidenum">
              <a:rPr lang="en-IN" smtClean="0"/>
              <a:t>‹#›</a:t>
            </a:fld>
            <a:endParaRPr lang="en-IN"/>
          </a:p>
        </p:txBody>
      </p:sp>
    </p:spTree>
    <p:extLst>
      <p:ext uri="{BB962C8B-B14F-4D97-AF65-F5344CB8AC3E}">
        <p14:creationId xmlns:p14="http://schemas.microsoft.com/office/powerpoint/2010/main" val="200815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F8CED0-E0A1-4DEF-A075-54D3C4D69110}" type="datetimeFigureOut">
              <a:rPr lang="en-IN" smtClean="0"/>
              <a:t>09-10-2021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024BF-5FD0-455A-A5EB-8D63229238E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71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F8CED0-E0A1-4DEF-A075-54D3C4D69110}" type="datetimeFigureOut">
              <a:rPr lang="en-IN" smtClean="0"/>
              <a:t>09-10-2021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024BF-5FD0-455A-A5EB-8D63229238E1}" type="slidenum">
              <a:rPr lang="en-IN" smtClean="0"/>
              <a:t>‹#›</a:t>
            </a:fld>
            <a:endParaRPr lang="en-IN"/>
          </a:p>
        </p:txBody>
      </p:sp>
    </p:spTree>
    <p:extLst>
      <p:ext uri="{BB962C8B-B14F-4D97-AF65-F5344CB8AC3E}">
        <p14:creationId xmlns:p14="http://schemas.microsoft.com/office/powerpoint/2010/main" val="322745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F8CED0-E0A1-4DEF-A075-54D3C4D69110}" type="datetimeFigureOut">
              <a:rPr lang="en-IN" smtClean="0"/>
              <a:t>09-10-2021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4024BF-5FD0-455A-A5EB-8D63229238E1}" type="slidenum">
              <a:rPr lang="en-IN" smtClean="0"/>
              <a:t>‹#›</a:t>
            </a:fld>
            <a:endParaRPr lang="en-IN"/>
          </a:p>
        </p:txBody>
      </p:sp>
    </p:spTree>
    <p:extLst>
      <p:ext uri="{BB962C8B-B14F-4D97-AF65-F5344CB8AC3E}">
        <p14:creationId xmlns:p14="http://schemas.microsoft.com/office/powerpoint/2010/main" val="96187565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idrn.gov.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9888" y="1427163"/>
            <a:ext cx="9144000" cy="2387600"/>
          </a:xfrm>
        </p:spPr>
        <p:txBody>
          <a:bodyPr>
            <a:normAutofit/>
          </a:bodyPr>
          <a:lstStyle/>
          <a:p>
            <a:r>
              <a:rPr lang="en-US" b="1" u="sng" dirty="0" smtClean="0">
                <a:latin typeface="Algerian" panose="04020705040A02060702" pitchFamily="82" charset="0"/>
              </a:rPr>
              <a:t>HackSummit 2.0</a:t>
            </a:r>
            <a:r>
              <a:rPr lang="en-US" dirty="0"/>
              <a:t/>
            </a:r>
            <a:br>
              <a:rPr lang="en-US" dirty="0"/>
            </a:br>
            <a:endParaRPr lang="en-IN" dirty="0"/>
          </a:p>
        </p:txBody>
      </p:sp>
      <p:sp>
        <p:nvSpPr>
          <p:cNvPr id="3" name="Subtitle 2"/>
          <p:cNvSpPr>
            <a:spLocks noGrp="1"/>
          </p:cNvSpPr>
          <p:nvPr>
            <p:ph type="subTitle" idx="1"/>
          </p:nvPr>
        </p:nvSpPr>
        <p:spPr>
          <a:xfrm>
            <a:off x="2474976" y="3645408"/>
            <a:ext cx="7217664" cy="2036064"/>
          </a:xfrm>
        </p:spPr>
        <p:txBody>
          <a:bodyPr>
            <a:normAutofit fontScale="70000" lnSpcReduction="20000"/>
          </a:bodyPr>
          <a:lstStyle/>
          <a:p>
            <a:r>
              <a:rPr lang="en-US" sz="3100" u="sng" dirty="0">
                <a:latin typeface="Berlin Sans FB Demi" panose="020E0802020502020306" pitchFamily="34" charset="0"/>
              </a:rPr>
              <a:t>Disaster Management</a:t>
            </a:r>
            <a:endParaRPr lang="en-IN" sz="3100" u="sng" dirty="0">
              <a:latin typeface="Berlin Sans FB Demi" panose="020E0802020502020306" pitchFamily="34" charset="0"/>
            </a:endParaRPr>
          </a:p>
          <a:p>
            <a:r>
              <a:rPr lang="en-US" sz="3100" dirty="0">
                <a:latin typeface="Berlin Sans FB Demi" panose="020E0802020502020306" pitchFamily="34" charset="0"/>
              </a:rPr>
              <a:t>A Disaster is an event that occurs in most cases suddenly and unexpectedly, causing severe disturbances to people, objects and environment, resulting in loss of life, property and health of the population.</a:t>
            </a:r>
            <a:endParaRPr lang="en-IN" sz="3100" dirty="0">
              <a:latin typeface="Berlin Sans FB Demi" panose="020E0802020502020306" pitchFamily="34" charset="0"/>
            </a:endParaRPr>
          </a:p>
          <a:p>
            <a:endParaRPr lang="en-IN" dirty="0"/>
          </a:p>
        </p:txBody>
      </p:sp>
    </p:spTree>
    <p:extLst>
      <p:ext uri="{BB962C8B-B14F-4D97-AF65-F5344CB8AC3E}">
        <p14:creationId xmlns:p14="http://schemas.microsoft.com/office/powerpoint/2010/main" val="2730941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PLAN DEVELOPMENT:</a:t>
            </a:r>
            <a:endParaRPr lang="en-IN" b="1" u="sng" dirty="0"/>
          </a:p>
        </p:txBody>
      </p:sp>
      <p:sp>
        <p:nvSpPr>
          <p:cNvPr id="3" name="Content Placeholder 2"/>
          <p:cNvSpPr>
            <a:spLocks noGrp="1"/>
          </p:cNvSpPr>
          <p:nvPr>
            <p:ph idx="1"/>
          </p:nvPr>
        </p:nvSpPr>
        <p:spPr/>
        <p:txBody>
          <a:bodyPr/>
          <a:lstStyle/>
          <a:p>
            <a:r>
              <a:rPr lang="en-US" dirty="0"/>
              <a:t>Steps in a collaborative planning process include –</a:t>
            </a:r>
            <a:endParaRPr lang="en-IN" dirty="0"/>
          </a:p>
          <a:p>
            <a:pPr lvl="1"/>
            <a:r>
              <a:rPr lang="en-US" dirty="0"/>
              <a:t>formation of team,</a:t>
            </a:r>
            <a:endParaRPr lang="en-IN" sz="1200" dirty="0"/>
          </a:p>
          <a:p>
            <a:pPr lvl="1"/>
            <a:r>
              <a:rPr lang="en-US" dirty="0"/>
              <a:t>understanding hazards, vulnerabilities and risk in the district,</a:t>
            </a:r>
            <a:endParaRPr lang="en-IN" sz="1200" dirty="0"/>
          </a:p>
          <a:p>
            <a:pPr lvl="1"/>
            <a:r>
              <a:rPr lang="en-US" dirty="0"/>
              <a:t>plan development (develop and </a:t>
            </a:r>
            <a:r>
              <a:rPr lang="en-US" dirty="0" smtClean="0"/>
              <a:t>analyze </a:t>
            </a:r>
            <a:r>
              <a:rPr lang="en-US" dirty="0"/>
              <a:t>course of action, identify resources, identify information needs),</a:t>
            </a:r>
            <a:endParaRPr lang="en-IN" sz="1200" dirty="0"/>
          </a:p>
          <a:p>
            <a:pPr lvl="1"/>
            <a:r>
              <a:rPr lang="en-US" dirty="0"/>
              <a:t>plan preparation (write, review, approve </a:t>
            </a:r>
            <a:r>
              <a:rPr lang="en-US" dirty="0" smtClean="0"/>
              <a:t>and</a:t>
            </a:r>
            <a:r>
              <a:rPr lang="en-IN" sz="1200" dirty="0"/>
              <a:t> </a:t>
            </a:r>
            <a:r>
              <a:rPr lang="en-US" dirty="0" smtClean="0"/>
              <a:t>disseminate)</a:t>
            </a:r>
            <a:endParaRPr lang="en-IN" sz="800" dirty="0"/>
          </a:p>
          <a:p>
            <a:pPr lvl="1"/>
            <a:r>
              <a:rPr lang="en-US" dirty="0"/>
              <a:t>plan implementation and maintenance (exercise, review, revise and maintain).</a:t>
            </a:r>
            <a:endParaRPr lang="en-IN" sz="1200" dirty="0"/>
          </a:p>
          <a:p>
            <a:endParaRPr lang="en-IN" dirty="0"/>
          </a:p>
        </p:txBody>
      </p:sp>
    </p:spTree>
    <p:extLst>
      <p:ext uri="{BB962C8B-B14F-4D97-AF65-F5344CB8AC3E}">
        <p14:creationId xmlns:p14="http://schemas.microsoft.com/office/powerpoint/2010/main" val="3461411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AGENCIES:</a:t>
            </a:r>
            <a:endParaRPr lang="en-IN" b="1" u="sng" dirty="0"/>
          </a:p>
        </p:txBody>
      </p:sp>
      <p:sp>
        <p:nvSpPr>
          <p:cNvPr id="3" name="Content Placeholder 2"/>
          <p:cNvSpPr>
            <a:spLocks noGrp="1"/>
          </p:cNvSpPr>
          <p:nvPr>
            <p:ph idx="1"/>
          </p:nvPr>
        </p:nvSpPr>
        <p:spPr/>
        <p:txBody>
          <a:bodyPr>
            <a:normAutofit/>
          </a:bodyPr>
          <a:lstStyle/>
          <a:p>
            <a:pPr lvl="0"/>
            <a:r>
              <a:rPr lang="en-US" dirty="0"/>
              <a:t>Governmental (Including Military both at National &amp; State Level).</a:t>
            </a:r>
            <a:endParaRPr lang="en-IN" dirty="0"/>
          </a:p>
          <a:p>
            <a:pPr lvl="0"/>
            <a:r>
              <a:rPr lang="en-US" dirty="0"/>
              <a:t>Non Governmental Organizations.</a:t>
            </a:r>
            <a:endParaRPr lang="en-IN" dirty="0"/>
          </a:p>
          <a:p>
            <a:pPr lvl="0"/>
            <a:r>
              <a:rPr lang="en-US" dirty="0"/>
              <a:t>Community groups both social &amp; religious.</a:t>
            </a:r>
            <a:endParaRPr lang="en-IN" dirty="0"/>
          </a:p>
          <a:p>
            <a:pPr lvl="0"/>
            <a:r>
              <a:rPr lang="en-US" dirty="0"/>
              <a:t>International Volunteer </a:t>
            </a:r>
            <a:r>
              <a:rPr lang="en-US" dirty="0" smtClean="0"/>
              <a:t>organization.</a:t>
            </a:r>
            <a:endParaRPr lang="en-IN" dirty="0"/>
          </a:p>
          <a:p>
            <a:endParaRPr lang="en-IN" dirty="0"/>
          </a:p>
        </p:txBody>
      </p:sp>
    </p:spTree>
    <p:extLst>
      <p:ext uri="{BB962C8B-B14F-4D97-AF65-F5344CB8AC3E}">
        <p14:creationId xmlns:p14="http://schemas.microsoft.com/office/powerpoint/2010/main" val="4108939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71" y="144145"/>
            <a:ext cx="10515600" cy="1325563"/>
          </a:xfrm>
        </p:spPr>
        <p:txBody>
          <a:bodyPr>
            <a:normAutofit/>
          </a:bodyPr>
          <a:lstStyle/>
          <a:p>
            <a:r>
              <a:rPr lang="en-IN" sz="4000" b="1" u="sng" dirty="0" smtClean="0"/>
              <a:t>CENTRAL GOVERNMENT:</a:t>
            </a:r>
            <a:endParaRPr lang="en-IN" sz="4000"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3565684"/>
              </p:ext>
            </p:extLst>
          </p:nvPr>
        </p:nvGraphicFramePr>
        <p:xfrm>
          <a:off x="1598168" y="1087969"/>
          <a:ext cx="8700007" cy="5248264"/>
        </p:xfrm>
        <a:graphic>
          <a:graphicData uri="http://schemas.openxmlformats.org/drawingml/2006/table">
            <a:tbl>
              <a:tblPr firstRow="1" firstCol="1" lastRow="1" lastCol="1" bandRow="1" bandCol="1">
                <a:tableStyleId>{5940675A-B579-460E-94D1-54222C63F5DA}</a:tableStyleId>
              </a:tblPr>
              <a:tblGrid>
                <a:gridCol w="585688">
                  <a:extLst>
                    <a:ext uri="{9D8B030D-6E8A-4147-A177-3AD203B41FA5}">
                      <a16:colId xmlns:a16="http://schemas.microsoft.com/office/drawing/2014/main" val="2472675731"/>
                    </a:ext>
                  </a:extLst>
                </a:gridCol>
                <a:gridCol w="1493410">
                  <a:extLst>
                    <a:ext uri="{9D8B030D-6E8A-4147-A177-3AD203B41FA5}">
                      <a16:colId xmlns:a16="http://schemas.microsoft.com/office/drawing/2014/main" val="2810312024"/>
                    </a:ext>
                  </a:extLst>
                </a:gridCol>
                <a:gridCol w="6620909">
                  <a:extLst>
                    <a:ext uri="{9D8B030D-6E8A-4147-A177-3AD203B41FA5}">
                      <a16:colId xmlns:a16="http://schemas.microsoft.com/office/drawing/2014/main" val="141648019"/>
                    </a:ext>
                  </a:extLst>
                </a:gridCol>
              </a:tblGrid>
              <a:tr h="567337">
                <a:tc>
                  <a:txBody>
                    <a:bodyPr/>
                    <a:lstStyle/>
                    <a:p>
                      <a:pPr marL="168910" algn="ctr">
                        <a:spcBef>
                          <a:spcPts val="100"/>
                        </a:spcBef>
                        <a:spcAft>
                          <a:spcPts val="0"/>
                        </a:spcAft>
                      </a:pPr>
                      <a:r>
                        <a:rPr lang="en-US" sz="1600" b="1">
                          <a:effectLst/>
                        </a:rPr>
                        <a:t>Sl.</a:t>
                      </a:r>
                      <a:endParaRPr lang="en-IN" sz="1600" b="1">
                        <a:effectLst/>
                      </a:endParaRPr>
                    </a:p>
                    <a:p>
                      <a:pPr marL="146050" algn="ctr">
                        <a:spcBef>
                          <a:spcPts val="375"/>
                        </a:spcBef>
                        <a:spcAft>
                          <a:spcPts val="0"/>
                        </a:spcAft>
                      </a:pPr>
                      <a:r>
                        <a:rPr lang="en-US" sz="1600" b="1">
                          <a:effectLst/>
                        </a:rPr>
                        <a:t>No</a:t>
                      </a:r>
                      <a:endParaRPr lang="en-IN" sz="1600" b="1">
                        <a:effectLst/>
                        <a:latin typeface="Caladea"/>
                        <a:ea typeface="Caladea"/>
                        <a:cs typeface="Caladea"/>
                      </a:endParaRPr>
                    </a:p>
                  </a:txBody>
                  <a:tcPr marL="0" marR="0" marT="0" marB="0"/>
                </a:tc>
                <a:tc>
                  <a:txBody>
                    <a:bodyPr/>
                    <a:lstStyle/>
                    <a:p>
                      <a:pPr marL="100965" marR="90170" algn="ctr">
                        <a:spcBef>
                          <a:spcPts val="100"/>
                        </a:spcBef>
                        <a:spcAft>
                          <a:spcPts val="0"/>
                        </a:spcAft>
                      </a:pPr>
                      <a:r>
                        <a:rPr lang="en-US" sz="1600" b="1">
                          <a:effectLst/>
                        </a:rPr>
                        <a:t>Name of the</a:t>
                      </a:r>
                      <a:endParaRPr lang="en-IN" sz="1600" b="1">
                        <a:effectLst/>
                      </a:endParaRPr>
                    </a:p>
                    <a:p>
                      <a:pPr marL="100330" marR="90170" algn="ctr">
                        <a:spcBef>
                          <a:spcPts val="375"/>
                        </a:spcBef>
                        <a:spcAft>
                          <a:spcPts val="0"/>
                        </a:spcAft>
                      </a:pPr>
                      <a:r>
                        <a:rPr lang="en-US" sz="1600" b="1">
                          <a:effectLst/>
                        </a:rPr>
                        <a:t>Dept.</a:t>
                      </a:r>
                      <a:endParaRPr lang="en-IN" sz="1600" b="1">
                        <a:effectLst/>
                        <a:latin typeface="Caladea"/>
                        <a:ea typeface="Caladea"/>
                        <a:cs typeface="Caladea"/>
                      </a:endParaRPr>
                    </a:p>
                  </a:txBody>
                  <a:tcPr marL="0" marR="0" marT="0" marB="0"/>
                </a:tc>
                <a:tc>
                  <a:txBody>
                    <a:bodyPr/>
                    <a:lstStyle/>
                    <a:p>
                      <a:pPr marL="1991360" marR="1979295" algn="ctr">
                        <a:spcBef>
                          <a:spcPts val="1340"/>
                        </a:spcBef>
                        <a:spcAft>
                          <a:spcPts val="0"/>
                        </a:spcAft>
                      </a:pPr>
                      <a:r>
                        <a:rPr lang="en-US" sz="2000" b="1" dirty="0" smtClean="0">
                          <a:effectLst/>
                        </a:rPr>
                        <a:t>Role </a:t>
                      </a:r>
                      <a:r>
                        <a:rPr lang="en-US" sz="2000" b="1" dirty="0">
                          <a:effectLst/>
                        </a:rPr>
                        <a:t>of the Dept. in brief</a:t>
                      </a:r>
                      <a:endParaRPr lang="en-IN" sz="2000" b="1" dirty="0">
                        <a:effectLst/>
                        <a:latin typeface="Caladea"/>
                        <a:ea typeface="Caladea"/>
                        <a:cs typeface="Caladea"/>
                      </a:endParaRPr>
                    </a:p>
                  </a:txBody>
                  <a:tcPr marL="0" marR="0" marT="0" marB="0"/>
                </a:tc>
                <a:extLst>
                  <a:ext uri="{0D108BD9-81ED-4DB2-BD59-A6C34878D82A}">
                    <a16:rowId xmlns:a16="http://schemas.microsoft.com/office/drawing/2014/main" val="180692457"/>
                  </a:ext>
                </a:extLst>
              </a:tr>
              <a:tr h="437411">
                <a:tc>
                  <a:txBody>
                    <a:bodyPr/>
                    <a:lstStyle/>
                    <a:p>
                      <a:pPr marR="226695" algn="r">
                        <a:spcBef>
                          <a:spcPts val="1040"/>
                        </a:spcBef>
                        <a:spcAft>
                          <a:spcPts val="0"/>
                        </a:spcAft>
                      </a:pPr>
                      <a:r>
                        <a:rPr lang="en-US" sz="1400">
                          <a:effectLst/>
                        </a:rPr>
                        <a:t>1</a:t>
                      </a:r>
                      <a:endParaRPr lang="en-IN" sz="1400">
                        <a:effectLst/>
                        <a:latin typeface="Caladea"/>
                        <a:ea typeface="Caladea"/>
                        <a:cs typeface="Caladea"/>
                      </a:endParaRPr>
                    </a:p>
                  </a:txBody>
                  <a:tcPr marL="0" marR="0" marT="0" marB="0"/>
                </a:tc>
                <a:tc>
                  <a:txBody>
                    <a:bodyPr/>
                    <a:lstStyle/>
                    <a:p>
                      <a:pPr marL="67945">
                        <a:spcBef>
                          <a:spcPts val="1040"/>
                        </a:spcBef>
                        <a:spcAft>
                          <a:spcPts val="0"/>
                        </a:spcAft>
                      </a:pPr>
                      <a:r>
                        <a:rPr lang="en-US" sz="1400">
                          <a:effectLst/>
                        </a:rPr>
                        <a:t>NDRF</a:t>
                      </a:r>
                      <a:endParaRPr lang="en-IN" sz="1400">
                        <a:effectLst/>
                        <a:latin typeface="Caladea"/>
                        <a:ea typeface="Caladea"/>
                        <a:cs typeface="Caladea"/>
                      </a:endParaRPr>
                    </a:p>
                  </a:txBody>
                  <a:tcPr marL="0" marR="0" marT="0" marB="0"/>
                </a:tc>
                <a:tc>
                  <a:txBody>
                    <a:bodyPr/>
                    <a:lstStyle/>
                    <a:p>
                      <a:pPr marL="342900" lvl="0" indent="-342900">
                        <a:lnSpc>
                          <a:spcPts val="1715"/>
                        </a:lnSpc>
                        <a:spcAft>
                          <a:spcPts val="0"/>
                        </a:spcAft>
                        <a:buSzPts val="1400"/>
                        <a:buFont typeface="Symbol" panose="05050102010706020507" pitchFamily="18" charset="2"/>
                        <a:buChar char=""/>
                        <a:tabLst>
                          <a:tab pos="410845" algn="l"/>
                          <a:tab pos="411480" algn="l"/>
                        </a:tabLst>
                      </a:pPr>
                      <a:r>
                        <a:rPr lang="en-US" sz="1400" dirty="0">
                          <a:effectLst/>
                        </a:rPr>
                        <a:t>Deployment</a:t>
                      </a:r>
                      <a:r>
                        <a:rPr lang="en-US" sz="1400" spc="135" dirty="0">
                          <a:effectLst/>
                        </a:rPr>
                        <a:t> </a:t>
                      </a:r>
                      <a:r>
                        <a:rPr lang="en-US" sz="1400" dirty="0">
                          <a:effectLst/>
                        </a:rPr>
                        <a:t>of</a:t>
                      </a:r>
                      <a:r>
                        <a:rPr lang="en-US" sz="1400" spc="130" dirty="0">
                          <a:effectLst/>
                        </a:rPr>
                        <a:t> </a:t>
                      </a:r>
                      <a:r>
                        <a:rPr lang="en-US" sz="1400" dirty="0">
                          <a:effectLst/>
                        </a:rPr>
                        <a:t>rescue</a:t>
                      </a:r>
                      <a:r>
                        <a:rPr lang="en-US" sz="1400" spc="135" dirty="0">
                          <a:effectLst/>
                        </a:rPr>
                        <a:t> </a:t>
                      </a:r>
                      <a:r>
                        <a:rPr lang="en-US" sz="1400" dirty="0">
                          <a:effectLst/>
                        </a:rPr>
                        <a:t>teams</a:t>
                      </a:r>
                      <a:r>
                        <a:rPr lang="en-US" sz="1400" spc="130" dirty="0">
                          <a:effectLst/>
                        </a:rPr>
                        <a:t> </a:t>
                      </a:r>
                      <a:r>
                        <a:rPr lang="en-US" sz="1400" dirty="0">
                          <a:effectLst/>
                        </a:rPr>
                        <a:t>with</a:t>
                      </a:r>
                      <a:r>
                        <a:rPr lang="en-US" sz="1400" spc="145" dirty="0">
                          <a:effectLst/>
                        </a:rPr>
                        <a:t> </a:t>
                      </a:r>
                      <a:r>
                        <a:rPr lang="en-US" sz="1400" dirty="0">
                          <a:effectLst/>
                        </a:rPr>
                        <a:t>rescue</a:t>
                      </a:r>
                      <a:r>
                        <a:rPr lang="en-US" sz="1400" spc="135" dirty="0">
                          <a:effectLst/>
                        </a:rPr>
                        <a:t> </a:t>
                      </a:r>
                      <a:r>
                        <a:rPr lang="en-US" sz="1400" dirty="0">
                          <a:effectLst/>
                        </a:rPr>
                        <a:t>equipment</a:t>
                      </a:r>
                      <a:r>
                        <a:rPr lang="en-US" sz="1400" spc="140" dirty="0">
                          <a:effectLst/>
                        </a:rPr>
                        <a:t> </a:t>
                      </a:r>
                      <a:r>
                        <a:rPr lang="en-US" sz="1400" spc="-15" dirty="0">
                          <a:effectLst/>
                        </a:rPr>
                        <a:t>for</a:t>
                      </a:r>
                      <a:r>
                        <a:rPr lang="en-US" sz="1400" spc="145" dirty="0">
                          <a:effectLst/>
                        </a:rPr>
                        <a:t> </a:t>
                      </a:r>
                      <a:r>
                        <a:rPr lang="en-US" sz="1400" dirty="0">
                          <a:effectLst/>
                        </a:rPr>
                        <a:t>rescue</a:t>
                      </a:r>
                      <a:r>
                        <a:rPr lang="en-US" sz="1400" spc="135" dirty="0">
                          <a:effectLst/>
                        </a:rPr>
                        <a:t> </a:t>
                      </a:r>
                      <a:r>
                        <a:rPr lang="en-US" sz="1400" dirty="0">
                          <a:effectLst/>
                        </a:rPr>
                        <a:t>and</a:t>
                      </a:r>
                      <a:r>
                        <a:rPr lang="en-US" sz="1400" spc="135" dirty="0">
                          <a:effectLst/>
                        </a:rPr>
                        <a:t> </a:t>
                      </a:r>
                      <a:r>
                        <a:rPr lang="en-US" sz="1400" dirty="0">
                          <a:effectLst/>
                        </a:rPr>
                        <a:t>relief</a:t>
                      </a:r>
                      <a:endParaRPr lang="en-IN" sz="1400" dirty="0">
                        <a:effectLst/>
                      </a:endParaRPr>
                    </a:p>
                    <a:p>
                      <a:pPr marL="410845">
                        <a:spcBef>
                          <a:spcPts val="290"/>
                        </a:spcBef>
                        <a:spcAft>
                          <a:spcPts val="0"/>
                        </a:spcAft>
                      </a:pPr>
                      <a:r>
                        <a:rPr lang="en-US" sz="1400" dirty="0">
                          <a:effectLst/>
                        </a:rPr>
                        <a:t>operation</a:t>
                      </a:r>
                      <a:endParaRPr lang="en-IN" sz="1400" dirty="0">
                        <a:effectLst/>
                        <a:latin typeface="Caladea"/>
                        <a:ea typeface="Caladea"/>
                        <a:cs typeface="Caladea"/>
                      </a:endParaRPr>
                    </a:p>
                  </a:txBody>
                  <a:tcPr marL="0" marR="0" marT="0" marB="0"/>
                </a:tc>
                <a:extLst>
                  <a:ext uri="{0D108BD9-81ED-4DB2-BD59-A6C34878D82A}">
                    <a16:rowId xmlns:a16="http://schemas.microsoft.com/office/drawing/2014/main" val="87676225"/>
                  </a:ext>
                </a:extLst>
              </a:tr>
              <a:tr h="199688">
                <a:tc>
                  <a:txBody>
                    <a:bodyPr/>
                    <a:lstStyle/>
                    <a:p>
                      <a:pPr marR="226695" algn="r">
                        <a:spcBef>
                          <a:spcPts val="75"/>
                        </a:spcBef>
                        <a:spcAft>
                          <a:spcPts val="0"/>
                        </a:spcAft>
                      </a:pPr>
                      <a:r>
                        <a:rPr lang="en-US" sz="1400">
                          <a:effectLst/>
                        </a:rPr>
                        <a:t>2</a:t>
                      </a:r>
                      <a:endParaRPr lang="en-IN" sz="1400">
                        <a:effectLst/>
                        <a:latin typeface="Caladea"/>
                        <a:ea typeface="Caladea"/>
                        <a:cs typeface="Caladea"/>
                      </a:endParaRPr>
                    </a:p>
                  </a:txBody>
                  <a:tcPr marL="0" marR="0" marT="0" marB="0"/>
                </a:tc>
                <a:tc>
                  <a:txBody>
                    <a:bodyPr/>
                    <a:lstStyle/>
                    <a:p>
                      <a:pPr marL="67945">
                        <a:spcBef>
                          <a:spcPts val="75"/>
                        </a:spcBef>
                        <a:spcAft>
                          <a:spcPts val="0"/>
                        </a:spcAft>
                      </a:pPr>
                      <a:r>
                        <a:rPr lang="en-US" sz="1400">
                          <a:effectLst/>
                        </a:rPr>
                        <a:t>Army</a:t>
                      </a:r>
                      <a:endParaRPr lang="en-IN" sz="1400">
                        <a:effectLst/>
                        <a:latin typeface="Caladea"/>
                        <a:ea typeface="Caladea"/>
                        <a:cs typeface="Caladea"/>
                      </a:endParaRPr>
                    </a:p>
                  </a:txBody>
                  <a:tcPr marL="0" marR="0" marT="0" marB="0"/>
                </a:tc>
                <a:tc>
                  <a:txBody>
                    <a:bodyPr/>
                    <a:lstStyle/>
                    <a:p>
                      <a:pPr marL="342900" lvl="0" indent="-342900">
                        <a:spcAft>
                          <a:spcPts val="0"/>
                        </a:spcAft>
                        <a:buSzPts val="1400"/>
                        <a:buFont typeface="Symbol" panose="05050102010706020507" pitchFamily="18" charset="2"/>
                        <a:buChar char=""/>
                        <a:tabLst>
                          <a:tab pos="410845" algn="l"/>
                          <a:tab pos="411480" algn="l"/>
                        </a:tabLst>
                      </a:pPr>
                      <a:r>
                        <a:rPr lang="en-US" sz="1400">
                          <a:effectLst/>
                        </a:rPr>
                        <a:t>Deployment of </a:t>
                      </a:r>
                      <a:r>
                        <a:rPr lang="en-US" sz="1400" spc="-15">
                          <a:effectLst/>
                        </a:rPr>
                        <a:t>Army </a:t>
                      </a:r>
                      <a:r>
                        <a:rPr lang="en-US" sz="1400">
                          <a:effectLst/>
                        </a:rPr>
                        <a:t>personnel for rescue and relief</a:t>
                      </a:r>
                      <a:r>
                        <a:rPr lang="en-US" sz="1400" spc="-35">
                          <a:effectLst/>
                        </a:rPr>
                        <a:t> </a:t>
                      </a:r>
                      <a:r>
                        <a:rPr lang="en-US" sz="1400">
                          <a:effectLst/>
                        </a:rPr>
                        <a:t>operation</a:t>
                      </a:r>
                      <a:endParaRPr lang="en-IN" sz="1400">
                        <a:effectLst/>
                        <a:latin typeface="Caladea"/>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1078301284"/>
                  </a:ext>
                </a:extLst>
              </a:tr>
              <a:tr h="646608">
                <a:tc>
                  <a:txBody>
                    <a:bodyPr/>
                    <a:lstStyle/>
                    <a:p>
                      <a:pPr>
                        <a:spcBef>
                          <a:spcPts val="15"/>
                        </a:spcBef>
                        <a:spcAft>
                          <a:spcPts val="0"/>
                        </a:spcAft>
                      </a:pPr>
                      <a:r>
                        <a:rPr lang="en-US" sz="1400">
                          <a:effectLst/>
                        </a:rPr>
                        <a:t> </a:t>
                      </a:r>
                      <a:endParaRPr lang="en-IN" sz="1400">
                        <a:effectLst/>
                      </a:endParaRPr>
                    </a:p>
                    <a:p>
                      <a:pPr marR="226695" algn="r">
                        <a:spcAft>
                          <a:spcPts val="0"/>
                        </a:spcAft>
                      </a:pPr>
                      <a:r>
                        <a:rPr lang="en-US" sz="1400">
                          <a:effectLst/>
                        </a:rPr>
                        <a:t>3</a:t>
                      </a:r>
                      <a:endParaRPr lang="en-IN" sz="1400">
                        <a:effectLst/>
                        <a:latin typeface="Caladea"/>
                        <a:ea typeface="Caladea"/>
                        <a:cs typeface="Caladea"/>
                      </a:endParaRPr>
                    </a:p>
                  </a:txBody>
                  <a:tcPr marL="0" marR="0" marT="0" marB="0"/>
                </a:tc>
                <a:tc>
                  <a:txBody>
                    <a:bodyPr/>
                    <a:lstStyle/>
                    <a:p>
                      <a:pPr>
                        <a:spcBef>
                          <a:spcPts val="15"/>
                        </a:spcBef>
                        <a:spcAft>
                          <a:spcPts val="0"/>
                        </a:spcAft>
                      </a:pPr>
                      <a:r>
                        <a:rPr lang="en-US" sz="1400">
                          <a:effectLst/>
                        </a:rPr>
                        <a:t> </a:t>
                      </a:r>
                      <a:endParaRPr lang="en-IN" sz="1400">
                        <a:effectLst/>
                      </a:endParaRPr>
                    </a:p>
                    <a:p>
                      <a:pPr marL="67945">
                        <a:spcAft>
                          <a:spcPts val="0"/>
                        </a:spcAft>
                      </a:pPr>
                      <a:r>
                        <a:rPr lang="en-US" sz="1400">
                          <a:effectLst/>
                        </a:rPr>
                        <a:t>Indian Navy</a:t>
                      </a:r>
                      <a:endParaRPr lang="en-IN" sz="1400">
                        <a:effectLst/>
                        <a:latin typeface="Caladea"/>
                        <a:ea typeface="Caladea"/>
                        <a:cs typeface="Caladea"/>
                      </a:endParaRPr>
                    </a:p>
                  </a:txBody>
                  <a:tcPr marL="0" marR="0" marT="0" marB="0"/>
                </a:tc>
                <a:tc>
                  <a:txBody>
                    <a:bodyPr/>
                    <a:lstStyle/>
                    <a:p>
                      <a:pPr marL="342900" lvl="0" indent="-342900">
                        <a:spcAft>
                          <a:spcPts val="0"/>
                        </a:spcAft>
                        <a:buSzPts val="1400"/>
                        <a:buFont typeface="Symbol" panose="05050102010706020507" pitchFamily="18" charset="2"/>
                        <a:buChar char=""/>
                        <a:tabLst>
                          <a:tab pos="410845" algn="l"/>
                          <a:tab pos="411480" algn="l"/>
                        </a:tabLst>
                      </a:pPr>
                      <a:r>
                        <a:rPr lang="en-US" sz="1400" dirty="0">
                          <a:effectLst/>
                        </a:rPr>
                        <a:t>Deployment of Rescue</a:t>
                      </a:r>
                      <a:r>
                        <a:rPr lang="en-US" sz="1400" spc="-25" dirty="0">
                          <a:effectLst/>
                        </a:rPr>
                        <a:t> </a:t>
                      </a:r>
                      <a:r>
                        <a:rPr lang="en-US" sz="1400" spc="-30" dirty="0">
                          <a:effectLst/>
                        </a:rPr>
                        <a:t>Team</a:t>
                      </a:r>
                      <a:endParaRPr lang="en-IN" sz="1400" dirty="0">
                        <a:effectLst/>
                      </a:endParaRPr>
                    </a:p>
                    <a:p>
                      <a:pPr marL="342900" lvl="0" indent="-342900">
                        <a:spcBef>
                          <a:spcPts val="210"/>
                        </a:spcBef>
                        <a:spcAft>
                          <a:spcPts val="0"/>
                        </a:spcAft>
                        <a:buSzPts val="1400"/>
                        <a:buFont typeface="Symbol" panose="05050102010706020507" pitchFamily="18" charset="2"/>
                        <a:buChar char=""/>
                        <a:tabLst>
                          <a:tab pos="410845" algn="l"/>
                          <a:tab pos="411480" algn="l"/>
                        </a:tabLst>
                      </a:pPr>
                      <a:r>
                        <a:rPr lang="en-US" sz="1400" dirty="0">
                          <a:effectLst/>
                        </a:rPr>
                        <a:t>Rescue boats, rescue</a:t>
                      </a:r>
                      <a:r>
                        <a:rPr lang="en-US" sz="1400" spc="-35" dirty="0">
                          <a:effectLst/>
                        </a:rPr>
                        <a:t> </a:t>
                      </a:r>
                      <a:r>
                        <a:rPr lang="en-US" sz="1400" dirty="0">
                          <a:effectLst/>
                        </a:rPr>
                        <a:t>equipment</a:t>
                      </a:r>
                      <a:endParaRPr lang="en-IN" sz="1400" dirty="0">
                        <a:effectLst/>
                      </a:endParaRPr>
                    </a:p>
                    <a:p>
                      <a:pPr marL="342900" lvl="0" indent="-342900">
                        <a:spcBef>
                          <a:spcPts val="215"/>
                        </a:spcBef>
                        <a:spcAft>
                          <a:spcPts val="0"/>
                        </a:spcAft>
                        <a:buSzPts val="1400"/>
                        <a:buFont typeface="Symbol" panose="05050102010706020507" pitchFamily="18" charset="2"/>
                        <a:buChar char=""/>
                        <a:tabLst>
                          <a:tab pos="410845" algn="l"/>
                          <a:tab pos="411480" algn="l"/>
                        </a:tabLst>
                      </a:pPr>
                      <a:r>
                        <a:rPr lang="en-US" sz="1400" dirty="0">
                          <a:effectLst/>
                        </a:rPr>
                        <a:t>Contact person</a:t>
                      </a:r>
                      <a:r>
                        <a:rPr lang="en-US" sz="1400" spc="-25" dirty="0">
                          <a:effectLst/>
                        </a:rPr>
                        <a:t> </a:t>
                      </a:r>
                      <a:r>
                        <a:rPr lang="en-US" sz="1400" dirty="0">
                          <a:effectLst/>
                        </a:rPr>
                        <a:t>details</a:t>
                      </a:r>
                      <a:endParaRPr lang="en-IN" sz="1400" dirty="0">
                        <a:effectLst/>
                        <a:latin typeface="Caladea"/>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1146860792"/>
                  </a:ext>
                </a:extLst>
              </a:tr>
              <a:tr h="646608">
                <a:tc>
                  <a:txBody>
                    <a:bodyPr/>
                    <a:lstStyle/>
                    <a:p>
                      <a:pPr>
                        <a:spcBef>
                          <a:spcPts val="15"/>
                        </a:spcBef>
                        <a:spcAft>
                          <a:spcPts val="0"/>
                        </a:spcAft>
                      </a:pPr>
                      <a:r>
                        <a:rPr lang="en-US" sz="1400">
                          <a:effectLst/>
                        </a:rPr>
                        <a:t> </a:t>
                      </a:r>
                      <a:endParaRPr lang="en-IN" sz="1400">
                        <a:effectLst/>
                      </a:endParaRPr>
                    </a:p>
                    <a:p>
                      <a:pPr marR="226695" algn="r">
                        <a:spcAft>
                          <a:spcPts val="0"/>
                        </a:spcAft>
                      </a:pPr>
                      <a:r>
                        <a:rPr lang="en-US" sz="1400">
                          <a:effectLst/>
                        </a:rPr>
                        <a:t>4</a:t>
                      </a:r>
                      <a:endParaRPr lang="en-IN" sz="1400">
                        <a:effectLst/>
                        <a:latin typeface="Caladea"/>
                        <a:ea typeface="Caladea"/>
                        <a:cs typeface="Caladea"/>
                      </a:endParaRPr>
                    </a:p>
                  </a:txBody>
                  <a:tcPr marL="0" marR="0" marT="0" marB="0"/>
                </a:tc>
                <a:tc>
                  <a:txBody>
                    <a:bodyPr/>
                    <a:lstStyle/>
                    <a:p>
                      <a:pPr>
                        <a:spcBef>
                          <a:spcPts val="15"/>
                        </a:spcBef>
                        <a:spcAft>
                          <a:spcPts val="0"/>
                        </a:spcAft>
                      </a:pPr>
                      <a:r>
                        <a:rPr lang="en-US" sz="1400">
                          <a:effectLst/>
                        </a:rPr>
                        <a:t> </a:t>
                      </a:r>
                      <a:endParaRPr lang="en-IN" sz="1400">
                        <a:effectLst/>
                      </a:endParaRPr>
                    </a:p>
                    <a:p>
                      <a:pPr marL="67945">
                        <a:spcAft>
                          <a:spcPts val="0"/>
                        </a:spcAft>
                      </a:pPr>
                      <a:r>
                        <a:rPr lang="en-US" sz="1400">
                          <a:effectLst/>
                        </a:rPr>
                        <a:t>Coast Guard</a:t>
                      </a:r>
                      <a:endParaRPr lang="en-IN" sz="1400">
                        <a:effectLst/>
                        <a:latin typeface="Caladea"/>
                        <a:ea typeface="Caladea"/>
                        <a:cs typeface="Caladea"/>
                      </a:endParaRPr>
                    </a:p>
                  </a:txBody>
                  <a:tcPr marL="0" marR="0" marT="0" marB="0"/>
                </a:tc>
                <a:tc>
                  <a:txBody>
                    <a:bodyPr/>
                    <a:lstStyle/>
                    <a:p>
                      <a:pPr marL="342900" lvl="0" indent="-342900">
                        <a:spcAft>
                          <a:spcPts val="0"/>
                        </a:spcAft>
                        <a:buSzPts val="1400"/>
                        <a:buFont typeface="Symbol" panose="05050102010706020507" pitchFamily="18" charset="2"/>
                        <a:buChar char=""/>
                        <a:tabLst>
                          <a:tab pos="410845" algn="l"/>
                          <a:tab pos="411480" algn="l"/>
                        </a:tabLst>
                      </a:pPr>
                      <a:r>
                        <a:rPr lang="en-US" sz="1400" dirty="0">
                          <a:effectLst/>
                        </a:rPr>
                        <a:t>Deployment of Rescue</a:t>
                      </a:r>
                      <a:r>
                        <a:rPr lang="en-US" sz="1400" spc="-25" dirty="0">
                          <a:effectLst/>
                        </a:rPr>
                        <a:t> </a:t>
                      </a:r>
                      <a:r>
                        <a:rPr lang="en-US" sz="1400" spc="-30" dirty="0">
                          <a:effectLst/>
                        </a:rPr>
                        <a:t>Team</a:t>
                      </a:r>
                      <a:endParaRPr lang="en-IN" sz="1400" dirty="0">
                        <a:effectLst/>
                      </a:endParaRPr>
                    </a:p>
                    <a:p>
                      <a:pPr marL="342900" lvl="0" indent="-342900">
                        <a:spcBef>
                          <a:spcPts val="215"/>
                        </a:spcBef>
                        <a:spcAft>
                          <a:spcPts val="0"/>
                        </a:spcAft>
                        <a:buSzPts val="1400"/>
                        <a:buFont typeface="Symbol" panose="05050102010706020507" pitchFamily="18" charset="2"/>
                        <a:buChar char=""/>
                        <a:tabLst>
                          <a:tab pos="410845" algn="l"/>
                          <a:tab pos="411480" algn="l"/>
                        </a:tabLst>
                      </a:pPr>
                      <a:r>
                        <a:rPr lang="en-US" sz="1400" dirty="0">
                          <a:effectLst/>
                        </a:rPr>
                        <a:t>Deployment of life</a:t>
                      </a:r>
                      <a:r>
                        <a:rPr lang="en-US" sz="1400" spc="-40" dirty="0">
                          <a:effectLst/>
                        </a:rPr>
                        <a:t> </a:t>
                      </a:r>
                      <a:r>
                        <a:rPr lang="en-US" sz="1400" dirty="0">
                          <a:effectLst/>
                        </a:rPr>
                        <a:t>boats</a:t>
                      </a:r>
                      <a:endParaRPr lang="en-IN" sz="1400" dirty="0">
                        <a:effectLst/>
                      </a:endParaRPr>
                    </a:p>
                    <a:p>
                      <a:pPr marL="342900" lvl="0" indent="-342900">
                        <a:spcBef>
                          <a:spcPts val="210"/>
                        </a:spcBef>
                        <a:spcAft>
                          <a:spcPts val="0"/>
                        </a:spcAft>
                        <a:buSzPts val="1400"/>
                        <a:buFont typeface="Symbol" panose="05050102010706020507" pitchFamily="18" charset="2"/>
                        <a:buChar char=""/>
                        <a:tabLst>
                          <a:tab pos="410845" algn="l"/>
                          <a:tab pos="411480" algn="l"/>
                        </a:tabLst>
                      </a:pPr>
                      <a:r>
                        <a:rPr lang="en-US" sz="1400" dirty="0">
                          <a:effectLst/>
                        </a:rPr>
                        <a:t>Contact person</a:t>
                      </a:r>
                      <a:r>
                        <a:rPr lang="en-US" sz="1400" spc="-25" dirty="0">
                          <a:effectLst/>
                        </a:rPr>
                        <a:t> </a:t>
                      </a:r>
                      <a:r>
                        <a:rPr lang="en-US" sz="1400" dirty="0">
                          <a:effectLst/>
                        </a:rPr>
                        <a:t>details</a:t>
                      </a:r>
                      <a:endParaRPr lang="en-IN" sz="1400" dirty="0">
                        <a:effectLst/>
                        <a:latin typeface="Caladea"/>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614442706"/>
                  </a:ext>
                </a:extLst>
              </a:tr>
              <a:tr h="646608">
                <a:tc>
                  <a:txBody>
                    <a:bodyPr/>
                    <a:lstStyle/>
                    <a:p>
                      <a:pPr>
                        <a:spcBef>
                          <a:spcPts val="15"/>
                        </a:spcBef>
                        <a:spcAft>
                          <a:spcPts val="0"/>
                        </a:spcAft>
                      </a:pPr>
                      <a:r>
                        <a:rPr lang="en-US" sz="1400">
                          <a:effectLst/>
                        </a:rPr>
                        <a:t> </a:t>
                      </a:r>
                      <a:endParaRPr lang="en-IN" sz="1400">
                        <a:effectLst/>
                      </a:endParaRPr>
                    </a:p>
                    <a:p>
                      <a:pPr marR="226695" algn="r">
                        <a:spcAft>
                          <a:spcPts val="0"/>
                        </a:spcAft>
                      </a:pPr>
                      <a:r>
                        <a:rPr lang="en-US" sz="1400">
                          <a:effectLst/>
                        </a:rPr>
                        <a:t>3</a:t>
                      </a:r>
                      <a:endParaRPr lang="en-IN" sz="1400">
                        <a:effectLst/>
                        <a:latin typeface="Caladea"/>
                        <a:ea typeface="Caladea"/>
                        <a:cs typeface="Caladea"/>
                      </a:endParaRPr>
                    </a:p>
                  </a:txBody>
                  <a:tcPr marL="0" marR="0" marT="0" marB="0"/>
                </a:tc>
                <a:tc>
                  <a:txBody>
                    <a:bodyPr/>
                    <a:lstStyle/>
                    <a:p>
                      <a:pPr>
                        <a:spcBef>
                          <a:spcPts val="15"/>
                        </a:spcBef>
                        <a:spcAft>
                          <a:spcPts val="0"/>
                        </a:spcAft>
                      </a:pPr>
                      <a:r>
                        <a:rPr lang="en-US" sz="1400">
                          <a:effectLst/>
                        </a:rPr>
                        <a:t> </a:t>
                      </a:r>
                      <a:endParaRPr lang="en-IN" sz="1400">
                        <a:effectLst/>
                      </a:endParaRPr>
                    </a:p>
                    <a:p>
                      <a:pPr marL="67945">
                        <a:spcAft>
                          <a:spcPts val="0"/>
                        </a:spcAft>
                      </a:pPr>
                      <a:r>
                        <a:rPr lang="en-US" sz="1400">
                          <a:effectLst/>
                        </a:rPr>
                        <a:t>Indian Railways</a:t>
                      </a:r>
                      <a:endParaRPr lang="en-IN" sz="1400">
                        <a:effectLst/>
                        <a:latin typeface="Caladea"/>
                        <a:ea typeface="Caladea"/>
                        <a:cs typeface="Caladea"/>
                      </a:endParaRPr>
                    </a:p>
                  </a:txBody>
                  <a:tcPr marL="0" marR="0" marT="0" marB="0"/>
                </a:tc>
                <a:tc>
                  <a:txBody>
                    <a:bodyPr/>
                    <a:lstStyle/>
                    <a:p>
                      <a:pPr marL="342900" lvl="0" indent="-342900">
                        <a:spcAft>
                          <a:spcPts val="0"/>
                        </a:spcAft>
                        <a:buSzPts val="1400"/>
                        <a:buFont typeface="Symbol" panose="05050102010706020507" pitchFamily="18" charset="2"/>
                        <a:buChar char=""/>
                        <a:tabLst>
                          <a:tab pos="410845" algn="l"/>
                          <a:tab pos="411480" algn="l"/>
                        </a:tabLst>
                      </a:pPr>
                      <a:r>
                        <a:rPr lang="en-US" sz="1400" dirty="0">
                          <a:effectLst/>
                        </a:rPr>
                        <a:t>Protection of </a:t>
                      </a:r>
                      <a:r>
                        <a:rPr lang="en-US" sz="1400" spc="-20" dirty="0">
                          <a:effectLst/>
                        </a:rPr>
                        <a:t>railway</a:t>
                      </a:r>
                      <a:r>
                        <a:rPr lang="en-US" sz="1400" spc="-50" dirty="0">
                          <a:effectLst/>
                        </a:rPr>
                        <a:t> </a:t>
                      </a:r>
                      <a:r>
                        <a:rPr lang="en-US" sz="1400" dirty="0">
                          <a:effectLst/>
                        </a:rPr>
                        <a:t>lines,</a:t>
                      </a:r>
                      <a:endParaRPr lang="en-IN" sz="1400" dirty="0">
                        <a:effectLst/>
                      </a:endParaRPr>
                    </a:p>
                    <a:p>
                      <a:pPr marL="342900" lvl="0" indent="-342900">
                        <a:spcBef>
                          <a:spcPts val="215"/>
                        </a:spcBef>
                        <a:spcAft>
                          <a:spcPts val="0"/>
                        </a:spcAft>
                        <a:buSzPts val="1400"/>
                        <a:buFont typeface="Symbol" panose="05050102010706020507" pitchFamily="18" charset="2"/>
                        <a:buChar char=""/>
                        <a:tabLst>
                          <a:tab pos="410845" algn="l"/>
                          <a:tab pos="411480" algn="l"/>
                        </a:tabLst>
                      </a:pPr>
                      <a:r>
                        <a:rPr lang="en-US" sz="1400" dirty="0">
                          <a:effectLst/>
                        </a:rPr>
                        <a:t>Running of </a:t>
                      </a:r>
                      <a:r>
                        <a:rPr lang="en-US" sz="1400" dirty="0" err="1">
                          <a:effectLst/>
                        </a:rPr>
                        <a:t>spl</a:t>
                      </a:r>
                      <a:r>
                        <a:rPr lang="en-US" sz="1400" dirty="0">
                          <a:effectLst/>
                        </a:rPr>
                        <a:t>.</a:t>
                      </a:r>
                      <a:r>
                        <a:rPr lang="en-US" sz="1400" spc="-20" dirty="0">
                          <a:effectLst/>
                        </a:rPr>
                        <a:t> Trains</a:t>
                      </a:r>
                      <a:endParaRPr lang="en-IN" sz="1400" dirty="0">
                        <a:effectLst/>
                      </a:endParaRPr>
                    </a:p>
                    <a:p>
                      <a:pPr marL="342900" lvl="0" indent="-342900">
                        <a:spcBef>
                          <a:spcPts val="210"/>
                        </a:spcBef>
                        <a:spcAft>
                          <a:spcPts val="0"/>
                        </a:spcAft>
                        <a:buSzPts val="1400"/>
                        <a:buFont typeface="Symbol" panose="05050102010706020507" pitchFamily="18" charset="2"/>
                        <a:buChar char=""/>
                        <a:tabLst>
                          <a:tab pos="410845" algn="l"/>
                          <a:tab pos="411480" algn="l"/>
                        </a:tabLst>
                      </a:pPr>
                      <a:r>
                        <a:rPr lang="en-US" sz="1400" dirty="0">
                          <a:effectLst/>
                        </a:rPr>
                        <a:t>Providing of food, water to the stranded</a:t>
                      </a:r>
                      <a:r>
                        <a:rPr lang="en-US" sz="1400" spc="-85" dirty="0">
                          <a:effectLst/>
                        </a:rPr>
                        <a:t> </a:t>
                      </a:r>
                      <a:r>
                        <a:rPr lang="en-US" sz="1400" dirty="0">
                          <a:effectLst/>
                        </a:rPr>
                        <a:t>passengers</a:t>
                      </a:r>
                      <a:endParaRPr lang="en-IN" sz="1400" dirty="0">
                        <a:effectLst/>
                        <a:latin typeface="Caladea"/>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29628045"/>
                  </a:ext>
                </a:extLst>
              </a:tr>
              <a:tr h="646608">
                <a:tc>
                  <a:txBody>
                    <a:bodyPr/>
                    <a:lstStyle/>
                    <a:p>
                      <a:pPr>
                        <a:spcAft>
                          <a:spcPts val="0"/>
                        </a:spcAft>
                      </a:pPr>
                      <a:r>
                        <a:rPr lang="en-US" sz="1400">
                          <a:effectLst/>
                        </a:rPr>
                        <a:t> </a:t>
                      </a:r>
                      <a:endParaRPr lang="en-IN" sz="1400">
                        <a:effectLst/>
                      </a:endParaRPr>
                    </a:p>
                    <a:p>
                      <a:pPr marR="226695" algn="r">
                        <a:spcBef>
                          <a:spcPts val="965"/>
                        </a:spcBef>
                        <a:spcAft>
                          <a:spcPts val="0"/>
                        </a:spcAft>
                      </a:pPr>
                      <a:r>
                        <a:rPr lang="en-US" sz="1400">
                          <a:effectLst/>
                        </a:rPr>
                        <a:t>4</a:t>
                      </a:r>
                      <a:endParaRPr lang="en-IN" sz="1400">
                        <a:effectLst/>
                        <a:latin typeface="Caladea"/>
                        <a:ea typeface="Caladea"/>
                        <a:cs typeface="Caladea"/>
                      </a:endParaRPr>
                    </a:p>
                  </a:txBody>
                  <a:tcPr marL="0" marR="0" marT="0" marB="0"/>
                </a:tc>
                <a:tc>
                  <a:txBody>
                    <a:bodyPr/>
                    <a:lstStyle/>
                    <a:p>
                      <a:pPr>
                        <a:spcAft>
                          <a:spcPts val="0"/>
                        </a:spcAft>
                      </a:pPr>
                      <a:r>
                        <a:rPr lang="en-US" sz="1400">
                          <a:effectLst/>
                        </a:rPr>
                        <a:t> </a:t>
                      </a:r>
                      <a:endParaRPr lang="en-IN" sz="1400">
                        <a:effectLst/>
                      </a:endParaRPr>
                    </a:p>
                    <a:p>
                      <a:pPr marL="67945">
                        <a:spcBef>
                          <a:spcPts val="965"/>
                        </a:spcBef>
                        <a:spcAft>
                          <a:spcPts val="0"/>
                        </a:spcAft>
                      </a:pPr>
                      <a:r>
                        <a:rPr lang="en-US" sz="1400">
                          <a:effectLst/>
                        </a:rPr>
                        <a:t>BSNL</a:t>
                      </a:r>
                      <a:endParaRPr lang="en-IN" sz="1400">
                        <a:effectLst/>
                        <a:latin typeface="Caladea"/>
                        <a:ea typeface="Caladea"/>
                        <a:cs typeface="Caladea"/>
                      </a:endParaRPr>
                    </a:p>
                  </a:txBody>
                  <a:tcPr marL="0" marR="0" marT="0" marB="0"/>
                </a:tc>
                <a:tc>
                  <a:txBody>
                    <a:bodyPr/>
                    <a:lstStyle/>
                    <a:p>
                      <a:pPr marL="342900" lvl="0" indent="-342900">
                        <a:spcBef>
                          <a:spcPts val="835"/>
                        </a:spcBef>
                        <a:spcAft>
                          <a:spcPts val="0"/>
                        </a:spcAft>
                        <a:buSzPts val="1400"/>
                        <a:buFont typeface="Symbol" panose="05050102010706020507" pitchFamily="18" charset="2"/>
                        <a:buChar char=""/>
                        <a:tabLst>
                          <a:tab pos="410845" algn="l"/>
                          <a:tab pos="411480" algn="l"/>
                        </a:tabLst>
                      </a:pPr>
                      <a:r>
                        <a:rPr lang="en-US" sz="1400">
                          <a:effectLst/>
                        </a:rPr>
                        <a:t>Ensure communication network in the affected</a:t>
                      </a:r>
                      <a:r>
                        <a:rPr lang="en-US" sz="1400" spc="-60">
                          <a:effectLst/>
                        </a:rPr>
                        <a:t> </a:t>
                      </a:r>
                      <a:r>
                        <a:rPr lang="en-US" sz="1400">
                          <a:effectLst/>
                        </a:rPr>
                        <a:t>areas</a:t>
                      </a:r>
                      <a:endParaRPr lang="en-IN" sz="1400">
                        <a:effectLst/>
                      </a:endParaRPr>
                    </a:p>
                    <a:p>
                      <a:pPr marL="342900" lvl="0" indent="-342900">
                        <a:spcBef>
                          <a:spcPts val="210"/>
                        </a:spcBef>
                        <a:spcAft>
                          <a:spcPts val="0"/>
                        </a:spcAft>
                        <a:buSzPts val="1400"/>
                        <a:buFont typeface="Symbol" panose="05050102010706020507" pitchFamily="18" charset="2"/>
                        <a:buChar char=""/>
                        <a:tabLst>
                          <a:tab pos="410845" algn="l"/>
                          <a:tab pos="411480" algn="l"/>
                        </a:tabLst>
                      </a:pPr>
                      <a:r>
                        <a:rPr lang="en-US" sz="1400">
                          <a:effectLst/>
                        </a:rPr>
                        <a:t>Restoration of network, functioning of cell towers, landline communication</a:t>
                      </a:r>
                      <a:r>
                        <a:rPr lang="en-US" sz="1400" spc="-200">
                          <a:effectLst/>
                        </a:rPr>
                        <a:t> </a:t>
                      </a:r>
                      <a:r>
                        <a:rPr lang="en-US" sz="1400">
                          <a:effectLst/>
                        </a:rPr>
                        <a:t>etc</a:t>
                      </a:r>
                      <a:endParaRPr lang="en-IN" sz="1400">
                        <a:effectLst/>
                      </a:endParaRPr>
                    </a:p>
                    <a:p>
                      <a:pPr marL="342900" lvl="0" indent="-342900">
                        <a:spcBef>
                          <a:spcPts val="215"/>
                        </a:spcBef>
                        <a:spcAft>
                          <a:spcPts val="0"/>
                        </a:spcAft>
                        <a:buSzPts val="1400"/>
                        <a:buFont typeface="Symbol" panose="05050102010706020507" pitchFamily="18" charset="2"/>
                        <a:buChar char=""/>
                        <a:tabLst>
                          <a:tab pos="410845" algn="l"/>
                          <a:tab pos="411480" algn="l"/>
                        </a:tabLst>
                      </a:pPr>
                      <a:r>
                        <a:rPr lang="en-US" sz="1400">
                          <a:effectLst/>
                        </a:rPr>
                        <a:t>Supply of generators at cell</a:t>
                      </a:r>
                      <a:r>
                        <a:rPr lang="en-US" sz="1400" spc="-55">
                          <a:effectLst/>
                        </a:rPr>
                        <a:t> </a:t>
                      </a:r>
                      <a:r>
                        <a:rPr lang="en-US" sz="1400">
                          <a:effectLst/>
                        </a:rPr>
                        <a:t>towers</a:t>
                      </a:r>
                      <a:endParaRPr lang="en-IN" sz="1400">
                        <a:effectLst/>
                        <a:latin typeface="Caladea"/>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1504348507"/>
                  </a:ext>
                </a:extLst>
              </a:tr>
              <a:tr h="423148">
                <a:tc>
                  <a:txBody>
                    <a:bodyPr/>
                    <a:lstStyle/>
                    <a:p>
                      <a:pPr marR="226695" algn="r">
                        <a:spcBef>
                          <a:spcPts val="1050"/>
                        </a:spcBef>
                        <a:spcAft>
                          <a:spcPts val="0"/>
                        </a:spcAft>
                      </a:pPr>
                      <a:r>
                        <a:rPr lang="en-US" sz="1400">
                          <a:effectLst/>
                        </a:rPr>
                        <a:t>5</a:t>
                      </a:r>
                      <a:endParaRPr lang="en-IN" sz="1400">
                        <a:effectLst/>
                        <a:latin typeface="Caladea"/>
                        <a:ea typeface="Caladea"/>
                        <a:cs typeface="Caladea"/>
                      </a:endParaRPr>
                    </a:p>
                  </a:txBody>
                  <a:tcPr marL="0" marR="0" marT="0" marB="0"/>
                </a:tc>
                <a:tc>
                  <a:txBody>
                    <a:bodyPr/>
                    <a:lstStyle/>
                    <a:p>
                      <a:pPr marL="67945">
                        <a:spcBef>
                          <a:spcPts val="1050"/>
                        </a:spcBef>
                        <a:spcAft>
                          <a:spcPts val="0"/>
                        </a:spcAft>
                      </a:pPr>
                      <a:r>
                        <a:rPr lang="en-US" sz="1400">
                          <a:effectLst/>
                        </a:rPr>
                        <a:t>All Inida Radio</a:t>
                      </a:r>
                      <a:endParaRPr lang="en-IN" sz="1400">
                        <a:effectLst/>
                        <a:latin typeface="Caladea"/>
                        <a:ea typeface="Caladea"/>
                        <a:cs typeface="Caladea"/>
                      </a:endParaRPr>
                    </a:p>
                  </a:txBody>
                  <a:tcPr marL="0" marR="0" marT="0" marB="0"/>
                </a:tc>
                <a:tc>
                  <a:txBody>
                    <a:bodyPr/>
                    <a:lstStyle/>
                    <a:p>
                      <a:pPr marL="342900" lvl="0" indent="-342900">
                        <a:spcBef>
                          <a:spcPts val="5"/>
                        </a:spcBef>
                        <a:spcAft>
                          <a:spcPts val="0"/>
                        </a:spcAft>
                        <a:buSzPts val="1400"/>
                        <a:buFont typeface="Symbol" panose="05050102010706020507" pitchFamily="18" charset="2"/>
                        <a:buChar char=""/>
                        <a:tabLst>
                          <a:tab pos="410845" algn="l"/>
                          <a:tab pos="411480" algn="l"/>
                        </a:tabLst>
                      </a:pPr>
                      <a:r>
                        <a:rPr lang="en-US" sz="1400">
                          <a:effectLst/>
                        </a:rPr>
                        <a:t>creation of wide</a:t>
                      </a:r>
                      <a:r>
                        <a:rPr lang="en-US" sz="1400" spc="-35">
                          <a:effectLst/>
                        </a:rPr>
                        <a:t> </a:t>
                      </a:r>
                      <a:r>
                        <a:rPr lang="en-US" sz="1400">
                          <a:effectLst/>
                        </a:rPr>
                        <a:t>publicity</a:t>
                      </a:r>
                      <a:endParaRPr lang="en-IN" sz="1400">
                        <a:effectLst/>
                      </a:endParaRPr>
                    </a:p>
                    <a:p>
                      <a:pPr marL="342900" lvl="0" indent="-342900">
                        <a:spcBef>
                          <a:spcPts val="215"/>
                        </a:spcBef>
                        <a:spcAft>
                          <a:spcPts val="0"/>
                        </a:spcAft>
                        <a:buSzPts val="1400"/>
                        <a:buFont typeface="Symbol" panose="05050102010706020507" pitchFamily="18" charset="2"/>
                        <a:buChar char=""/>
                        <a:tabLst>
                          <a:tab pos="410845" algn="l"/>
                          <a:tab pos="411480" algn="l"/>
                        </a:tabLst>
                      </a:pPr>
                      <a:r>
                        <a:rPr lang="en-US" sz="1400">
                          <a:effectLst/>
                        </a:rPr>
                        <a:t>release of news bulletins</a:t>
                      </a:r>
                      <a:endParaRPr lang="en-IN" sz="1400">
                        <a:effectLst/>
                        <a:latin typeface="Caladea"/>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2434341990"/>
                  </a:ext>
                </a:extLst>
              </a:tr>
              <a:tr h="435034">
                <a:tc>
                  <a:txBody>
                    <a:bodyPr/>
                    <a:lstStyle/>
                    <a:p>
                      <a:pPr marR="226695" algn="r">
                        <a:spcBef>
                          <a:spcPts val="1050"/>
                        </a:spcBef>
                        <a:spcAft>
                          <a:spcPts val="0"/>
                        </a:spcAft>
                      </a:pPr>
                      <a:r>
                        <a:rPr lang="en-US" sz="1400">
                          <a:effectLst/>
                        </a:rPr>
                        <a:t>6</a:t>
                      </a:r>
                      <a:endParaRPr lang="en-IN" sz="1400">
                        <a:effectLst/>
                        <a:latin typeface="Caladea"/>
                        <a:ea typeface="Caladea"/>
                        <a:cs typeface="Caladea"/>
                      </a:endParaRPr>
                    </a:p>
                  </a:txBody>
                  <a:tcPr marL="0" marR="0" marT="0" marB="0"/>
                </a:tc>
                <a:tc>
                  <a:txBody>
                    <a:bodyPr/>
                    <a:lstStyle/>
                    <a:p>
                      <a:pPr marL="67945">
                        <a:spcBef>
                          <a:spcPts val="80"/>
                        </a:spcBef>
                        <a:spcAft>
                          <a:spcPts val="0"/>
                        </a:spcAft>
                      </a:pPr>
                      <a:r>
                        <a:rPr lang="en-US" sz="1400">
                          <a:effectLst/>
                        </a:rPr>
                        <a:t>Cyclone Warning</a:t>
                      </a:r>
                      <a:endParaRPr lang="en-IN" sz="1400">
                        <a:effectLst/>
                      </a:endParaRPr>
                    </a:p>
                    <a:p>
                      <a:pPr marL="67945">
                        <a:spcBef>
                          <a:spcPts val="295"/>
                        </a:spcBef>
                        <a:spcAft>
                          <a:spcPts val="0"/>
                        </a:spcAft>
                      </a:pPr>
                      <a:r>
                        <a:rPr lang="en-US" sz="1400">
                          <a:effectLst/>
                        </a:rPr>
                        <a:t>Centre</a:t>
                      </a:r>
                      <a:endParaRPr lang="en-IN" sz="1400">
                        <a:effectLst/>
                        <a:latin typeface="Caladea"/>
                        <a:ea typeface="Caladea"/>
                        <a:cs typeface="Caladea"/>
                      </a:endParaRPr>
                    </a:p>
                  </a:txBody>
                  <a:tcPr marL="0" marR="0" marT="0" marB="0"/>
                </a:tc>
                <a:tc>
                  <a:txBody>
                    <a:bodyPr/>
                    <a:lstStyle/>
                    <a:p>
                      <a:pPr marL="342900" lvl="0" indent="-342900">
                        <a:spcBef>
                          <a:spcPts val="5"/>
                        </a:spcBef>
                        <a:spcAft>
                          <a:spcPts val="0"/>
                        </a:spcAft>
                        <a:buSzPts val="1400"/>
                        <a:buFont typeface="Symbol" panose="05050102010706020507" pitchFamily="18" charset="2"/>
                        <a:buChar char=""/>
                        <a:tabLst>
                          <a:tab pos="410845" algn="l"/>
                          <a:tab pos="411480" algn="l"/>
                        </a:tabLst>
                      </a:pPr>
                      <a:r>
                        <a:rPr lang="en-US" sz="1400">
                          <a:effectLst/>
                        </a:rPr>
                        <a:t>release of bulletins/</a:t>
                      </a:r>
                      <a:r>
                        <a:rPr lang="en-US" sz="1400" spc="-25">
                          <a:effectLst/>
                        </a:rPr>
                        <a:t> </a:t>
                      </a:r>
                      <a:r>
                        <a:rPr lang="en-US" sz="1400">
                          <a:effectLst/>
                        </a:rPr>
                        <a:t>warning</a:t>
                      </a:r>
                      <a:endParaRPr lang="en-IN" sz="1400">
                        <a:effectLst/>
                      </a:endParaRPr>
                    </a:p>
                    <a:p>
                      <a:pPr marL="342900" lvl="0" indent="-342900">
                        <a:spcBef>
                          <a:spcPts val="215"/>
                        </a:spcBef>
                        <a:spcAft>
                          <a:spcPts val="0"/>
                        </a:spcAft>
                        <a:buSzPts val="1400"/>
                        <a:buFont typeface="Symbol" panose="05050102010706020507" pitchFamily="18" charset="2"/>
                        <a:buChar char=""/>
                        <a:tabLst>
                          <a:tab pos="410845" algn="l"/>
                          <a:tab pos="411480" algn="l"/>
                        </a:tabLst>
                      </a:pPr>
                      <a:r>
                        <a:rPr lang="en-US" sz="1400">
                          <a:effectLst/>
                        </a:rPr>
                        <a:t>contact</a:t>
                      </a:r>
                      <a:r>
                        <a:rPr lang="en-US" sz="1400" spc="-15">
                          <a:effectLst/>
                        </a:rPr>
                        <a:t> </a:t>
                      </a:r>
                      <a:r>
                        <a:rPr lang="en-US" sz="1400">
                          <a:effectLst/>
                        </a:rPr>
                        <a:t>details</a:t>
                      </a:r>
                      <a:endParaRPr lang="en-IN" sz="1400">
                        <a:effectLst/>
                        <a:latin typeface="Caladea"/>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3295221337"/>
                  </a:ext>
                </a:extLst>
              </a:tr>
              <a:tr h="277484">
                <a:tc>
                  <a:txBody>
                    <a:bodyPr/>
                    <a:lstStyle/>
                    <a:p>
                      <a:pPr marR="226695" algn="r">
                        <a:spcBef>
                          <a:spcPts val="850"/>
                        </a:spcBef>
                        <a:spcAft>
                          <a:spcPts val="0"/>
                        </a:spcAft>
                      </a:pPr>
                      <a:r>
                        <a:rPr lang="en-US" sz="1400">
                          <a:effectLst/>
                        </a:rPr>
                        <a:t>7</a:t>
                      </a:r>
                      <a:endParaRPr lang="en-IN" sz="1400">
                        <a:effectLst/>
                        <a:latin typeface="Caladea"/>
                        <a:ea typeface="Caladea"/>
                        <a:cs typeface="Caladea"/>
                      </a:endParaRPr>
                    </a:p>
                  </a:txBody>
                  <a:tcPr marL="0" marR="0" marT="0" marB="0"/>
                </a:tc>
                <a:tc>
                  <a:txBody>
                    <a:bodyPr/>
                    <a:lstStyle/>
                    <a:p>
                      <a:pPr marL="67945">
                        <a:spcBef>
                          <a:spcPts val="850"/>
                        </a:spcBef>
                        <a:spcAft>
                          <a:spcPts val="0"/>
                        </a:spcAft>
                      </a:pPr>
                      <a:r>
                        <a:rPr lang="en-US" sz="1400">
                          <a:effectLst/>
                        </a:rPr>
                        <a:t>FCI</a:t>
                      </a:r>
                      <a:endParaRPr lang="en-IN" sz="1400">
                        <a:effectLst/>
                        <a:latin typeface="Caladea"/>
                        <a:ea typeface="Caladea"/>
                        <a:cs typeface="Caladea"/>
                      </a:endParaRPr>
                    </a:p>
                  </a:txBody>
                  <a:tcPr marL="0" marR="0" marT="0" marB="0"/>
                </a:tc>
                <a:tc>
                  <a:txBody>
                    <a:bodyPr/>
                    <a:lstStyle/>
                    <a:p>
                      <a:pPr marL="342900" lvl="0" indent="-342900">
                        <a:spcBef>
                          <a:spcPts val="770"/>
                        </a:spcBef>
                        <a:spcAft>
                          <a:spcPts val="0"/>
                        </a:spcAft>
                        <a:buSzPts val="1400"/>
                        <a:buFont typeface="Symbol" panose="05050102010706020507" pitchFamily="18" charset="2"/>
                        <a:buChar char=""/>
                        <a:tabLst>
                          <a:tab pos="410845" algn="l"/>
                          <a:tab pos="411480" algn="l"/>
                        </a:tabLst>
                      </a:pPr>
                      <a:r>
                        <a:rPr lang="en-US" sz="1400" dirty="0">
                          <a:effectLst/>
                        </a:rPr>
                        <a:t>Supply of food grains to the Civil Supplies Dept. as per the</a:t>
                      </a:r>
                      <a:r>
                        <a:rPr lang="en-US" sz="1400" spc="-210" dirty="0">
                          <a:effectLst/>
                        </a:rPr>
                        <a:t> </a:t>
                      </a:r>
                      <a:r>
                        <a:rPr lang="en-US" sz="1400" dirty="0">
                          <a:effectLst/>
                        </a:rPr>
                        <a:t>requirement</a:t>
                      </a:r>
                      <a:endParaRPr lang="en-IN" sz="1400" dirty="0">
                        <a:effectLst/>
                        <a:latin typeface="Caladea"/>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1609480667"/>
                  </a:ext>
                </a:extLst>
              </a:tr>
            </a:tbl>
          </a:graphicData>
        </a:graphic>
      </p:graphicFrame>
    </p:spTree>
    <p:extLst>
      <p:ext uri="{BB962C8B-B14F-4D97-AF65-F5344CB8AC3E}">
        <p14:creationId xmlns:p14="http://schemas.microsoft.com/office/powerpoint/2010/main" val="1101548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102" y="382057"/>
            <a:ext cx="9601196" cy="1303867"/>
          </a:xfrm>
        </p:spPr>
        <p:txBody>
          <a:bodyPr>
            <a:normAutofit fontScale="90000"/>
          </a:bodyPr>
          <a:lstStyle/>
          <a:p>
            <a:pPr algn="ctr"/>
            <a:r>
              <a:rPr lang="en-IN" b="1" u="sng" dirty="0" smtClean="0"/>
              <a:t>INVENTORY OF RESCUE &amp; RELIEF:</a:t>
            </a:r>
            <a:endParaRPr lang="en-IN" b="1" u="sng" dirty="0"/>
          </a:p>
        </p:txBody>
      </p:sp>
      <p:sp>
        <p:nvSpPr>
          <p:cNvPr id="3" name="Content Placeholder 2"/>
          <p:cNvSpPr>
            <a:spLocks noGrp="1"/>
          </p:cNvSpPr>
          <p:nvPr>
            <p:ph idx="1"/>
          </p:nvPr>
        </p:nvSpPr>
        <p:spPr>
          <a:xfrm>
            <a:off x="977900" y="1495424"/>
            <a:ext cx="10515600" cy="4916551"/>
          </a:xfrm>
        </p:spPr>
        <p:txBody>
          <a:bodyPr>
            <a:normAutofit/>
          </a:bodyPr>
          <a:lstStyle/>
          <a:p>
            <a:pPr marL="0" indent="0">
              <a:buNone/>
            </a:pPr>
            <a:r>
              <a:rPr lang="en-US" dirty="0"/>
              <a:t>The </a:t>
            </a:r>
            <a:r>
              <a:rPr lang="en-US" dirty="0" smtClean="0"/>
              <a:t>inventory has </a:t>
            </a:r>
            <a:r>
              <a:rPr lang="en-US" dirty="0"/>
              <a:t>been uploaded </a:t>
            </a:r>
            <a:r>
              <a:rPr lang="en-US" dirty="0" smtClean="0"/>
              <a:t>in the </a:t>
            </a:r>
            <a:r>
              <a:rPr lang="en-US" dirty="0"/>
              <a:t>NDMA </a:t>
            </a:r>
            <a:r>
              <a:rPr lang="en-US" dirty="0" smtClean="0"/>
              <a:t>IDRN </a:t>
            </a:r>
            <a:r>
              <a:rPr lang="en-US" dirty="0"/>
              <a:t>portal (</a:t>
            </a:r>
            <a:r>
              <a:rPr lang="en-US" dirty="0" smtClean="0"/>
              <a:t>India</a:t>
            </a:r>
            <a:r>
              <a:rPr lang="en-IN" dirty="0"/>
              <a:t> </a:t>
            </a:r>
            <a:r>
              <a:rPr lang="en-US" dirty="0" smtClean="0"/>
              <a:t>Disaster </a:t>
            </a:r>
            <a:r>
              <a:rPr lang="en-US" dirty="0"/>
              <a:t>Resources </a:t>
            </a:r>
            <a:r>
              <a:rPr lang="en-US" dirty="0" smtClean="0"/>
              <a:t>Network) </a:t>
            </a:r>
            <a:r>
              <a:rPr lang="en-US" u="heavy" dirty="0" smtClean="0">
                <a:hlinkClick r:id="rId2"/>
              </a:rPr>
              <a:t>http</a:t>
            </a:r>
            <a:r>
              <a:rPr lang="en-US" u="heavy" dirty="0">
                <a:hlinkClick r:id="rId2"/>
              </a:rPr>
              <a:t>://</a:t>
            </a:r>
            <a:r>
              <a:rPr lang="en-US" u="heavy" dirty="0" smtClean="0">
                <a:hlinkClick r:id="rId2"/>
              </a:rPr>
              <a:t>idrn.gov.in</a:t>
            </a:r>
            <a:endParaRPr lang="en-IN" sz="5400" dirty="0"/>
          </a:p>
          <a:p>
            <a:pPr marL="514350" indent="-514350">
              <a:buFont typeface="+mj-lt"/>
              <a:buAutoNum type="arabicPeriod"/>
            </a:pPr>
            <a:r>
              <a:rPr lang="en-US" dirty="0" smtClean="0"/>
              <a:t>Roads </a:t>
            </a:r>
            <a:r>
              <a:rPr lang="en-US" dirty="0"/>
              <a:t>&amp; Buildings Dept.</a:t>
            </a:r>
            <a:endParaRPr lang="en-IN" sz="1600" dirty="0"/>
          </a:p>
          <a:p>
            <a:pPr lvl="2"/>
            <a:r>
              <a:rPr lang="en-US" dirty="0" smtClean="0"/>
              <a:t>JCBs</a:t>
            </a:r>
            <a:r>
              <a:rPr lang="en-US" dirty="0"/>
              <a:t>. , Bull </a:t>
            </a:r>
            <a:r>
              <a:rPr lang="en-US" dirty="0" smtClean="0"/>
              <a:t>Dozers, </a:t>
            </a:r>
            <a:r>
              <a:rPr lang="en-US" dirty="0"/>
              <a:t>Power Saws, Tree Cutting </a:t>
            </a:r>
            <a:r>
              <a:rPr lang="en-US" dirty="0" smtClean="0"/>
              <a:t>equipment</a:t>
            </a:r>
            <a:endParaRPr lang="en-IN" sz="1000" dirty="0"/>
          </a:p>
          <a:p>
            <a:pPr marL="0" indent="0">
              <a:buNone/>
            </a:pPr>
            <a:r>
              <a:rPr lang="en-US" dirty="0" smtClean="0"/>
              <a:t>2.   Road </a:t>
            </a:r>
            <a:r>
              <a:rPr lang="en-US" dirty="0"/>
              <a:t>Transport Dept.</a:t>
            </a:r>
            <a:endParaRPr lang="en-IN" sz="1600" dirty="0"/>
          </a:p>
          <a:p>
            <a:pPr lvl="2"/>
            <a:r>
              <a:rPr lang="en-US" dirty="0"/>
              <a:t>T</a:t>
            </a:r>
            <a:r>
              <a:rPr lang="en-US" dirty="0" smtClean="0"/>
              <a:t>rucks</a:t>
            </a:r>
            <a:r>
              <a:rPr lang="en-US" dirty="0"/>
              <a:t>, </a:t>
            </a:r>
            <a:r>
              <a:rPr lang="en-US" dirty="0" smtClean="0"/>
              <a:t>buses, </a:t>
            </a:r>
            <a:r>
              <a:rPr lang="en-US" dirty="0"/>
              <a:t>jeeps </a:t>
            </a:r>
            <a:r>
              <a:rPr lang="en-IN" sz="1400" dirty="0"/>
              <a:t> </a:t>
            </a:r>
            <a:endParaRPr lang="en-IN" sz="1400" dirty="0" smtClean="0"/>
          </a:p>
          <a:p>
            <a:pPr marL="514350" lvl="2" indent="-514350">
              <a:spcBef>
                <a:spcPts val="1000"/>
              </a:spcBef>
              <a:buAutoNum type="arabicPeriod" startAt="3"/>
            </a:pPr>
            <a:r>
              <a:rPr lang="en-US" sz="2800" dirty="0" smtClean="0"/>
              <a:t>Fire Services Dept.</a:t>
            </a:r>
          </a:p>
          <a:p>
            <a:pPr lvl="2"/>
            <a:r>
              <a:rPr lang="en-US" dirty="0"/>
              <a:t>Fire Fighting equipment, heavy cutters, life save </a:t>
            </a:r>
            <a:r>
              <a:rPr lang="en-US" dirty="0" smtClean="0"/>
              <a:t>jackets,</a:t>
            </a:r>
            <a:r>
              <a:rPr lang="en-IN" sz="1400" dirty="0"/>
              <a:t> </a:t>
            </a:r>
            <a:r>
              <a:rPr lang="en-US" dirty="0" smtClean="0"/>
              <a:t>ropes</a:t>
            </a:r>
            <a:r>
              <a:rPr lang="en-US" sz="2600" dirty="0"/>
              <a:t>	</a:t>
            </a:r>
            <a:endParaRPr lang="en-IN" sz="2600" dirty="0"/>
          </a:p>
          <a:p>
            <a:pPr marL="457200" lvl="1" indent="-457200">
              <a:spcBef>
                <a:spcPts val="1000"/>
              </a:spcBef>
              <a:buAutoNum type="arabicPeriod" startAt="4"/>
            </a:pPr>
            <a:r>
              <a:rPr lang="en-US" dirty="0" smtClean="0"/>
              <a:t>Water </a:t>
            </a:r>
            <a:r>
              <a:rPr lang="en-US" dirty="0"/>
              <a:t>Supply Dept</a:t>
            </a:r>
            <a:r>
              <a:rPr lang="en-US" dirty="0" smtClean="0"/>
              <a:t>.</a:t>
            </a:r>
          </a:p>
          <a:p>
            <a:pPr marL="1085850" lvl="3" indent="-171450">
              <a:spcBef>
                <a:spcPts val="1000"/>
              </a:spcBef>
            </a:pPr>
            <a:r>
              <a:rPr lang="en-US" dirty="0"/>
              <a:t>Water Tanks, water cans, water </a:t>
            </a:r>
            <a:r>
              <a:rPr lang="en-US" dirty="0" smtClean="0"/>
              <a:t>plants</a:t>
            </a:r>
            <a:endParaRPr lang="en-IN" sz="1200" dirty="0"/>
          </a:p>
          <a:p>
            <a:pPr marL="0" lvl="1" indent="0">
              <a:spcBef>
                <a:spcPts val="1000"/>
              </a:spcBef>
              <a:buNone/>
            </a:pPr>
            <a:endParaRPr lang="en-US" dirty="0" smtClean="0"/>
          </a:p>
          <a:p>
            <a:pPr marL="342900" lvl="1" indent="-342900">
              <a:spcBef>
                <a:spcPts val="1000"/>
              </a:spcBef>
              <a:buAutoNum type="arabicPeriod" startAt="5"/>
            </a:pPr>
            <a:endParaRPr lang="en-IN" sz="1600" dirty="0"/>
          </a:p>
          <a:p>
            <a:pPr marL="0" indent="0">
              <a:buNone/>
            </a:pPr>
            <a:endParaRPr lang="en-IN" dirty="0"/>
          </a:p>
        </p:txBody>
      </p:sp>
    </p:spTree>
    <p:extLst>
      <p:ext uri="{BB962C8B-B14F-4D97-AF65-F5344CB8AC3E}">
        <p14:creationId xmlns:p14="http://schemas.microsoft.com/office/powerpoint/2010/main" val="1663911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856" y="235013"/>
            <a:ext cx="10515600" cy="1325563"/>
          </a:xfrm>
        </p:spPr>
        <p:txBody>
          <a:bodyPr/>
          <a:lstStyle/>
          <a:p>
            <a:pPr algn="ctr"/>
            <a:r>
              <a:rPr lang="en-IN" b="1" u="sng" dirty="0" smtClean="0"/>
              <a:t>SEASONAL CALENDAR</a:t>
            </a:r>
            <a:endParaRPr lang="en-IN" b="1" u="sng" dirty="0"/>
          </a:p>
        </p:txBody>
      </p:sp>
      <p:pic>
        <p:nvPicPr>
          <p:cNvPr id="4" name="Content Placeholder 3"/>
          <p:cNvPicPr>
            <a:picLocks noGrp="1" noChangeAspect="1"/>
          </p:cNvPicPr>
          <p:nvPr>
            <p:ph idx="1"/>
          </p:nvPr>
        </p:nvPicPr>
        <p:blipFill rotWithShape="1">
          <a:blip r:embed="rId2"/>
          <a:srcRect l="10813" t="19291" r="763" b="9982"/>
          <a:stretch/>
        </p:blipFill>
        <p:spPr>
          <a:xfrm>
            <a:off x="2194560" y="1193188"/>
            <a:ext cx="7315200" cy="5085691"/>
          </a:xfrm>
          <a:prstGeom prst="rect">
            <a:avLst/>
          </a:prstGeom>
        </p:spPr>
      </p:pic>
    </p:spTree>
    <p:extLst>
      <p:ext uri="{BB962C8B-B14F-4D97-AF65-F5344CB8AC3E}">
        <p14:creationId xmlns:p14="http://schemas.microsoft.com/office/powerpoint/2010/main" val="411443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900" b="1" u="heavy" dirty="0" smtClean="0"/>
              <a:t>Areas </a:t>
            </a:r>
            <a:r>
              <a:rPr lang="en-US" sz="4900" b="1" u="heavy" dirty="0"/>
              <a:t>of </a:t>
            </a:r>
            <a:r>
              <a:rPr lang="en-US" sz="4900" b="1" u="heavy" dirty="0" smtClean="0"/>
              <a:t>Concern:</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lvl="0"/>
            <a:r>
              <a:rPr lang="en-US" dirty="0"/>
              <a:t>Activating an Early Warning System network and its close monitoring</a:t>
            </a:r>
            <a:endParaRPr lang="en-IN" dirty="0"/>
          </a:p>
          <a:p>
            <a:pPr lvl="0"/>
            <a:r>
              <a:rPr lang="en-US" dirty="0"/>
              <a:t>Vulnerability of critical infrastructures (power supply, communication, water supply, transport, etc.) to disaster events</a:t>
            </a:r>
            <a:endParaRPr lang="en-IN" dirty="0"/>
          </a:p>
          <a:p>
            <a:r>
              <a:rPr lang="en-US" dirty="0" smtClean="0"/>
              <a:t>Funding: </a:t>
            </a:r>
            <a:r>
              <a:rPr lang="en-US" dirty="0"/>
              <a:t>Primacy of relief as disaster </a:t>
            </a:r>
            <a:r>
              <a:rPr lang="en-US" dirty="0" smtClean="0"/>
              <a:t>response</a:t>
            </a:r>
          </a:p>
          <a:p>
            <a:pPr lvl="0"/>
            <a:r>
              <a:rPr lang="en-US" dirty="0"/>
              <a:t>Sustainability of efforts</a:t>
            </a:r>
            <a:endParaRPr lang="en-IN" dirty="0"/>
          </a:p>
          <a:p>
            <a:pPr lvl="0"/>
            <a:r>
              <a:rPr lang="en-US" dirty="0"/>
              <a:t>Emergency medicine, critical care medicine, triage, first aid</a:t>
            </a:r>
            <a:endParaRPr lang="en-IN" dirty="0"/>
          </a:p>
          <a:p>
            <a:pPr lvl="0"/>
            <a:r>
              <a:rPr lang="en-US" dirty="0"/>
              <a:t>Lack of integrated efforts to collect and compile data, information and local knowledge on disaster history and traditional response patterns.</a:t>
            </a:r>
            <a:endParaRPr lang="en-IN" dirty="0"/>
          </a:p>
          <a:p>
            <a:pPr marL="0" indent="0">
              <a:buNone/>
            </a:pPr>
            <a:endParaRPr lang="en-IN" dirty="0" smtClean="0"/>
          </a:p>
        </p:txBody>
      </p:sp>
    </p:spTree>
    <p:extLst>
      <p:ext uri="{BB962C8B-B14F-4D97-AF65-F5344CB8AC3E}">
        <p14:creationId xmlns:p14="http://schemas.microsoft.com/office/powerpoint/2010/main" val="412022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2948"/>
            <a:ext cx="9601196" cy="1303867"/>
          </a:xfrm>
        </p:spPr>
        <p:txBody>
          <a:bodyPr>
            <a:normAutofit fontScale="90000"/>
          </a:bodyPr>
          <a:lstStyle/>
          <a:p>
            <a:r>
              <a:rPr lang="en-IN" sz="4000" b="1" u="sng" dirty="0" smtClean="0"/>
              <a:t>NODAL AGENCIES FOR DISASTER MANAGEMENT</a:t>
            </a:r>
            <a:endParaRPr lang="en-IN" sz="4000" b="1" u="sng" dirty="0"/>
          </a:p>
        </p:txBody>
      </p:sp>
      <p:sp>
        <p:nvSpPr>
          <p:cNvPr id="3" name="Content Placeholder 2"/>
          <p:cNvSpPr>
            <a:spLocks noGrp="1"/>
          </p:cNvSpPr>
          <p:nvPr>
            <p:ph idx="1"/>
          </p:nvPr>
        </p:nvSpPr>
        <p:spPr>
          <a:xfrm>
            <a:off x="838200" y="1847087"/>
            <a:ext cx="10515600" cy="4774883"/>
          </a:xfrm>
        </p:spPr>
        <p:txBody>
          <a:bodyPr>
            <a:normAutofit fontScale="70000" lnSpcReduction="20000"/>
          </a:bodyPr>
          <a:lstStyle/>
          <a:p>
            <a:pPr lvl="0"/>
            <a:r>
              <a:rPr lang="en-US" dirty="0"/>
              <a:t>Floods : Ministry of Water Resources, CWC</a:t>
            </a:r>
            <a:endParaRPr lang="en-IN" dirty="0"/>
          </a:p>
          <a:p>
            <a:pPr lvl="0"/>
            <a:r>
              <a:rPr lang="en-US" dirty="0"/>
              <a:t>Cyclones : Indian Meteorological Department</a:t>
            </a:r>
            <a:endParaRPr lang="en-IN" dirty="0"/>
          </a:p>
          <a:p>
            <a:pPr lvl="0"/>
            <a:r>
              <a:rPr lang="en-US" dirty="0"/>
              <a:t>Earthquakes : Indian Meteorological Department</a:t>
            </a:r>
            <a:endParaRPr lang="en-IN" dirty="0"/>
          </a:p>
          <a:p>
            <a:pPr lvl="0"/>
            <a:r>
              <a:rPr lang="en-US" dirty="0"/>
              <a:t>Epidemics : Ministry of Health and Family Welfare</a:t>
            </a:r>
            <a:endParaRPr lang="en-IN" dirty="0"/>
          </a:p>
          <a:p>
            <a:pPr lvl="0"/>
            <a:r>
              <a:rPr lang="en-US" dirty="0"/>
              <a:t>Avian Flu: Ministry of Health, Ministry of Environment,</a:t>
            </a:r>
            <a:endParaRPr lang="en-IN" dirty="0"/>
          </a:p>
          <a:p>
            <a:r>
              <a:rPr lang="en-US" dirty="0"/>
              <a:t>Ministry of Agriculture and Animal Husbandry</a:t>
            </a:r>
            <a:endParaRPr lang="en-IN" dirty="0"/>
          </a:p>
          <a:p>
            <a:pPr lvl="0"/>
            <a:r>
              <a:rPr lang="en-US" dirty="0"/>
              <a:t>Chemical Disasters : Ministry of Environment and Forests</a:t>
            </a:r>
            <a:endParaRPr lang="en-IN" dirty="0"/>
          </a:p>
          <a:p>
            <a:pPr lvl="0"/>
            <a:r>
              <a:rPr lang="en-US" dirty="0"/>
              <a:t>Industrial Disasters : Ministry of </a:t>
            </a:r>
            <a:r>
              <a:rPr lang="en-US" dirty="0" err="1" smtClean="0"/>
              <a:t>Labour</a:t>
            </a:r>
            <a:endParaRPr lang="en-IN" dirty="0"/>
          </a:p>
          <a:p>
            <a:pPr lvl="0"/>
            <a:r>
              <a:rPr lang="en-US" dirty="0"/>
              <a:t>Rail Accidents : Ministry of Railways</a:t>
            </a:r>
            <a:endParaRPr lang="en-IN" dirty="0"/>
          </a:p>
          <a:p>
            <a:pPr lvl="0"/>
            <a:r>
              <a:rPr lang="en-US" dirty="0"/>
              <a:t>Air Accidents : Ministry of Civil Aviation</a:t>
            </a:r>
            <a:endParaRPr lang="en-IN" dirty="0"/>
          </a:p>
          <a:p>
            <a:pPr lvl="0"/>
            <a:r>
              <a:rPr lang="en-US" dirty="0"/>
              <a:t>Fire : Ministry of Home Affairs</a:t>
            </a:r>
            <a:endParaRPr lang="en-IN" dirty="0"/>
          </a:p>
          <a:p>
            <a:pPr lvl="0"/>
            <a:r>
              <a:rPr lang="en-US" dirty="0"/>
              <a:t>Nuclear Incidents : Department of Atomic Energy</a:t>
            </a:r>
            <a:endParaRPr lang="en-IN" dirty="0"/>
          </a:p>
          <a:p>
            <a:pPr lvl="0"/>
            <a:r>
              <a:rPr lang="en-US" dirty="0"/>
              <a:t>Mine Disasters : Department of Mines</a:t>
            </a:r>
            <a:endParaRPr lang="en-IN" dirty="0"/>
          </a:p>
          <a:p>
            <a:endParaRPr lang="en-IN" dirty="0"/>
          </a:p>
        </p:txBody>
      </p:sp>
    </p:spTree>
    <p:extLst>
      <p:ext uri="{BB962C8B-B14F-4D97-AF65-F5344CB8AC3E}">
        <p14:creationId xmlns:p14="http://schemas.microsoft.com/office/powerpoint/2010/main" val="4254902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9786" y="521757"/>
            <a:ext cx="9601196" cy="1303867"/>
          </a:xfrm>
        </p:spPr>
        <p:txBody>
          <a:bodyPr/>
          <a:lstStyle/>
          <a:p>
            <a:pPr algn="ctr"/>
            <a:r>
              <a:rPr lang="en-IN" b="1" u="sng" dirty="0" smtClean="0"/>
              <a:t>FUTURE DIRECTIONS</a:t>
            </a:r>
            <a:endParaRPr lang="en-IN" b="1" u="sng" dirty="0"/>
          </a:p>
        </p:txBody>
      </p:sp>
      <p:sp>
        <p:nvSpPr>
          <p:cNvPr id="3" name="Content Placeholder 2"/>
          <p:cNvSpPr>
            <a:spLocks noGrp="1"/>
          </p:cNvSpPr>
          <p:nvPr>
            <p:ph idx="1"/>
          </p:nvPr>
        </p:nvSpPr>
        <p:spPr>
          <a:xfrm>
            <a:off x="838200" y="1825624"/>
            <a:ext cx="11158728" cy="4770247"/>
          </a:xfrm>
        </p:spPr>
        <p:txBody>
          <a:bodyPr>
            <a:normAutofit/>
          </a:bodyPr>
          <a:lstStyle/>
          <a:p>
            <a:pPr lvl="0"/>
            <a:r>
              <a:rPr lang="en-US" dirty="0"/>
              <a:t>Encourage and consolidate knowledge </a:t>
            </a:r>
            <a:r>
              <a:rPr lang="en-US" dirty="0" smtClean="0"/>
              <a:t>networks</a:t>
            </a:r>
            <a:endParaRPr lang="en-IN" dirty="0"/>
          </a:p>
          <a:p>
            <a:pPr lvl="0"/>
            <a:r>
              <a:rPr lang="en-US" dirty="0" smtClean="0"/>
              <a:t>Mobilize </a:t>
            </a:r>
            <a:r>
              <a:rPr lang="en-US" dirty="0"/>
              <a:t>and train disaster volunteers for more effective preparedness, mitigation and response (NSS, NCC, Scouts and Guides, NYK, Civil </a:t>
            </a:r>
            <a:r>
              <a:rPr lang="en-US" dirty="0" smtClean="0"/>
              <a:t>Defense, Home guards)</a:t>
            </a:r>
            <a:endParaRPr lang="en-IN" dirty="0"/>
          </a:p>
          <a:p>
            <a:pPr lvl="0"/>
            <a:r>
              <a:rPr lang="en-US" dirty="0" smtClean="0"/>
              <a:t>Increased</a:t>
            </a:r>
            <a:r>
              <a:rPr lang="en-US" dirty="0"/>
              <a:t> </a:t>
            </a:r>
            <a:r>
              <a:rPr lang="en-US" dirty="0" smtClean="0"/>
              <a:t>capacity building</a:t>
            </a:r>
            <a:r>
              <a:rPr lang="en-US" dirty="0"/>
              <a:t> </a:t>
            </a:r>
            <a:r>
              <a:rPr lang="en-US" dirty="0" smtClean="0"/>
              <a:t>leads</a:t>
            </a:r>
            <a:r>
              <a:rPr lang="en-US" dirty="0"/>
              <a:t> </a:t>
            </a:r>
            <a:r>
              <a:rPr lang="en-US" dirty="0" smtClean="0"/>
              <a:t>to</a:t>
            </a:r>
            <a:r>
              <a:rPr lang="en-US" dirty="0"/>
              <a:t> </a:t>
            </a:r>
            <a:r>
              <a:rPr lang="en-US" dirty="0" smtClean="0"/>
              <a:t>faster</a:t>
            </a:r>
            <a:r>
              <a:rPr lang="en-IN" dirty="0"/>
              <a:t> </a:t>
            </a:r>
            <a:r>
              <a:rPr lang="en-US" dirty="0" smtClean="0"/>
              <a:t>vulnerability </a:t>
            </a:r>
            <a:r>
              <a:rPr lang="en-US" dirty="0"/>
              <a:t>reduction</a:t>
            </a:r>
            <a:r>
              <a:rPr lang="en-US" dirty="0" smtClean="0"/>
              <a:t>.</a:t>
            </a:r>
            <a:endParaRPr lang="en-IN" dirty="0"/>
          </a:p>
          <a:p>
            <a:pPr lvl="0"/>
            <a:r>
              <a:rPr lang="en-US" dirty="0" smtClean="0"/>
              <a:t>Mobilizing </a:t>
            </a:r>
            <a:r>
              <a:rPr lang="en-US" dirty="0"/>
              <a:t>stakeholder participation of Self </a:t>
            </a:r>
            <a:r>
              <a:rPr lang="en-US" dirty="0" smtClean="0"/>
              <a:t>Help Groups, Women's Groups, Youth </a:t>
            </a:r>
            <a:r>
              <a:rPr lang="en-US" dirty="0"/>
              <a:t>Groups, </a:t>
            </a:r>
            <a:r>
              <a:rPr lang="en-US" dirty="0" err="1" smtClean="0"/>
              <a:t>Panchayati</a:t>
            </a:r>
            <a:r>
              <a:rPr lang="en-US" dirty="0" smtClean="0"/>
              <a:t> </a:t>
            </a:r>
            <a:r>
              <a:rPr lang="en-US" dirty="0"/>
              <a:t>Raj </a:t>
            </a:r>
            <a:r>
              <a:rPr lang="en-US" dirty="0" smtClean="0"/>
              <a:t>Institutions.</a:t>
            </a:r>
          </a:p>
          <a:p>
            <a:r>
              <a:rPr lang="en-US" dirty="0"/>
              <a:t>Anticipatory Governance: Simulation exercises, Mock drills and Scenario Analysis</a:t>
            </a:r>
            <a:endParaRPr lang="en-IN" dirty="0"/>
          </a:p>
          <a:p>
            <a:pPr lvl="0"/>
            <a:r>
              <a:rPr lang="en-US" dirty="0"/>
              <a:t>Knowledge Management: Documentation and dissemination of </a:t>
            </a:r>
            <a:r>
              <a:rPr lang="en-US" dirty="0" smtClean="0"/>
              <a:t>good</a:t>
            </a:r>
            <a:r>
              <a:rPr lang="en-IN" dirty="0"/>
              <a:t> </a:t>
            </a:r>
            <a:r>
              <a:rPr lang="en-US" dirty="0" smtClean="0"/>
              <a:t>practices</a:t>
            </a:r>
            <a:endParaRPr lang="en-IN" dirty="0"/>
          </a:p>
          <a:p>
            <a:pPr marL="0" lvl="0" indent="0">
              <a:buNone/>
            </a:pPr>
            <a:endParaRPr lang="en-IN" dirty="0"/>
          </a:p>
          <a:p>
            <a:pPr lvl="0"/>
            <a:endParaRPr lang="en-IN" dirty="0"/>
          </a:p>
          <a:p>
            <a:endParaRPr lang="en-IN" dirty="0"/>
          </a:p>
        </p:txBody>
      </p:sp>
    </p:spTree>
    <p:extLst>
      <p:ext uri="{BB962C8B-B14F-4D97-AF65-F5344CB8AC3E}">
        <p14:creationId xmlns:p14="http://schemas.microsoft.com/office/powerpoint/2010/main" val="2968971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FUTURE PLANS:</a:t>
            </a:r>
            <a:endParaRPr lang="en-IN" b="1" u="sng" dirty="0"/>
          </a:p>
        </p:txBody>
      </p:sp>
      <p:sp>
        <p:nvSpPr>
          <p:cNvPr id="3" name="Content Placeholder 2"/>
          <p:cNvSpPr>
            <a:spLocks noGrp="1"/>
          </p:cNvSpPr>
          <p:nvPr>
            <p:ph idx="1"/>
          </p:nvPr>
        </p:nvSpPr>
        <p:spPr/>
        <p:txBody>
          <a:bodyPr>
            <a:normAutofit fontScale="92500" lnSpcReduction="10000"/>
          </a:bodyPr>
          <a:lstStyle/>
          <a:p>
            <a:pPr lvl="0"/>
            <a:r>
              <a:rPr lang="en-US" dirty="0"/>
              <a:t>ALL DEPARTMENTS SHOULD HAVE THEIR OWN PLAN OF </a:t>
            </a:r>
            <a:r>
              <a:rPr lang="en-US" dirty="0" smtClean="0"/>
              <a:t>MITIGATION</a:t>
            </a:r>
            <a:r>
              <a:rPr lang="en-US" dirty="0"/>
              <a:t> </a:t>
            </a:r>
            <a:endParaRPr lang="en-US" dirty="0" smtClean="0"/>
          </a:p>
          <a:p>
            <a:pPr marL="0" lvl="0" indent="0">
              <a:buNone/>
            </a:pPr>
            <a:endParaRPr lang="en-IN" dirty="0"/>
          </a:p>
          <a:p>
            <a:pPr lvl="0"/>
            <a:r>
              <a:rPr lang="en-US" dirty="0"/>
              <a:t>ALL DEPARTMENT PLANS SHOULD BE INTEGRATED IN THE </a:t>
            </a:r>
            <a:r>
              <a:rPr lang="en-US" dirty="0" smtClean="0"/>
              <a:t>DDMP</a:t>
            </a:r>
          </a:p>
          <a:p>
            <a:pPr marL="0" lvl="0" indent="0">
              <a:buNone/>
            </a:pPr>
            <a:endParaRPr lang="en-IN" dirty="0"/>
          </a:p>
          <a:p>
            <a:pPr lvl="0"/>
            <a:r>
              <a:rPr lang="en-US" dirty="0"/>
              <a:t>THE DDMP SHOULD BE INTEGRATED WITH HISTORY OF CYCLONES, GEOGRAPHICAL AREAS, LATITUDE/LONGITUDE DETAILS, CONTACT NUMBERS, INVENTORY DETAILS, MANDAL MICRO PLANS ETC.</a:t>
            </a:r>
            <a:endParaRPr lang="en-IN" dirty="0"/>
          </a:p>
          <a:p>
            <a:endParaRPr lang="en-IN" dirty="0"/>
          </a:p>
        </p:txBody>
      </p:sp>
    </p:spTree>
    <p:extLst>
      <p:ext uri="{BB962C8B-B14F-4D97-AF65-F5344CB8AC3E}">
        <p14:creationId xmlns:p14="http://schemas.microsoft.com/office/powerpoint/2010/main" val="440308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heavy" dirty="0" smtClean="0"/>
              <a:t>OBJECTIVES OF THE DDMP:</a:t>
            </a:r>
            <a:r>
              <a:rPr lang="en-IN" dirty="0"/>
              <a:t/>
            </a:r>
            <a:br>
              <a:rPr lang="en-IN" dirty="0"/>
            </a:br>
            <a:r>
              <a:rPr lang="en-IN" dirty="0"/>
              <a:t/>
            </a:r>
            <a:br>
              <a:rPr lang="en-IN" dirty="0"/>
            </a:br>
            <a:endParaRPr lang="en-IN" dirty="0"/>
          </a:p>
        </p:txBody>
      </p:sp>
      <p:pic>
        <p:nvPicPr>
          <p:cNvPr id="4" name="Content Placeholder 3"/>
          <p:cNvPicPr>
            <a:picLocks noGrp="1" noChangeAspect="1"/>
          </p:cNvPicPr>
          <p:nvPr>
            <p:ph idx="1"/>
          </p:nvPr>
        </p:nvPicPr>
        <p:blipFill rotWithShape="1">
          <a:blip r:embed="rId2"/>
          <a:srcRect l="10304" t="21087" b="11948"/>
          <a:stretch/>
        </p:blipFill>
        <p:spPr>
          <a:xfrm>
            <a:off x="7400544" y="1690688"/>
            <a:ext cx="4297598" cy="2913889"/>
          </a:xfrm>
          <a:prstGeom prst="rect">
            <a:avLst/>
          </a:prstGeom>
        </p:spPr>
      </p:pic>
      <p:sp>
        <p:nvSpPr>
          <p:cNvPr id="5" name="TextBox 4"/>
          <p:cNvSpPr txBox="1"/>
          <p:nvPr/>
        </p:nvSpPr>
        <p:spPr>
          <a:xfrm>
            <a:off x="633984" y="1495616"/>
            <a:ext cx="6766560" cy="4801314"/>
          </a:xfrm>
          <a:prstGeom prst="rect">
            <a:avLst/>
          </a:prstGeom>
          <a:noFill/>
        </p:spPr>
        <p:txBody>
          <a:bodyPr wrap="square" rtlCol="0">
            <a:spAutoFit/>
          </a:bodyPr>
          <a:lstStyle/>
          <a:p>
            <a:pPr marL="285750" lvl="0" indent="-285750">
              <a:buFont typeface="Arial" panose="020B0604020202020204" pitchFamily="34" charset="0"/>
              <a:buChar char="•"/>
            </a:pPr>
            <a:r>
              <a:rPr lang="en-US" dirty="0"/>
              <a:t>To identify the areas vulnerable to major types of the hazards in the</a:t>
            </a:r>
            <a:endParaRPr lang="en-IN" dirty="0"/>
          </a:p>
          <a:p>
            <a:r>
              <a:rPr lang="en-US" dirty="0"/>
              <a:t> </a:t>
            </a:r>
            <a:r>
              <a:rPr lang="en-US" dirty="0" smtClean="0"/>
              <a:t>     district</a:t>
            </a:r>
            <a:r>
              <a:rPr lang="en-US" dirty="0"/>
              <a:t>.</a:t>
            </a:r>
            <a:endParaRPr lang="en-IN" dirty="0"/>
          </a:p>
          <a:p>
            <a:pPr marL="285750" lvl="0" indent="-285750">
              <a:buFont typeface="Arial" panose="020B0604020202020204" pitchFamily="34" charset="0"/>
              <a:buChar char="•"/>
            </a:pPr>
            <a:r>
              <a:rPr lang="en-US" dirty="0"/>
              <a:t>To adopt proactive measures at district level by all the govt. departments to </a:t>
            </a:r>
            <a:r>
              <a:rPr lang="en-US" dirty="0" smtClean="0"/>
              <a:t>prevent disaster </a:t>
            </a:r>
            <a:r>
              <a:rPr lang="en-US" dirty="0"/>
              <a:t>and mitigate its effects.</a:t>
            </a:r>
            <a:endParaRPr lang="en-IN" dirty="0"/>
          </a:p>
          <a:p>
            <a:pPr marL="285750" lvl="0" indent="-285750">
              <a:buFont typeface="Arial" panose="020B0604020202020204" pitchFamily="34" charset="0"/>
              <a:buChar char="•"/>
            </a:pPr>
            <a:r>
              <a:rPr lang="en-US" dirty="0"/>
              <a:t>To define and assign the different tasks and responsibilities to stakeholders during the pre-disaster and post-disaster phases of the disaster.</a:t>
            </a:r>
            <a:endParaRPr lang="en-IN" dirty="0"/>
          </a:p>
          <a:p>
            <a:pPr marL="285750" lvl="0" indent="-285750">
              <a:buFont typeface="Arial" panose="020B0604020202020204" pitchFamily="34" charset="0"/>
              <a:buChar char="•"/>
            </a:pPr>
            <a:r>
              <a:rPr lang="en-US" dirty="0"/>
              <a:t>To enhance disaster resilience of the people in the district by way of capacity building.</a:t>
            </a:r>
            <a:endParaRPr lang="en-IN" dirty="0"/>
          </a:p>
          <a:p>
            <a:pPr marL="285750" lvl="0" indent="-285750">
              <a:buFont typeface="Arial" panose="020B0604020202020204" pitchFamily="34" charset="0"/>
              <a:buChar char="•"/>
            </a:pPr>
            <a:r>
              <a:rPr lang="en-US" dirty="0"/>
              <a:t>Reduce the loss of public and private property, especially critical</a:t>
            </a:r>
            <a:endParaRPr lang="en-IN" dirty="0"/>
          </a:p>
          <a:p>
            <a:r>
              <a:rPr lang="en-US" dirty="0" smtClean="0"/>
              <a:t>      facilities </a:t>
            </a:r>
            <a:r>
              <a:rPr lang="en-US" dirty="0"/>
              <a:t>and infrastructure, through proper planning.</a:t>
            </a:r>
            <a:endParaRPr lang="en-IN" dirty="0"/>
          </a:p>
          <a:p>
            <a:pPr marL="285750" lvl="0" indent="-285750">
              <a:buFont typeface="Arial" panose="020B0604020202020204" pitchFamily="34" charset="0"/>
              <a:buChar char="•"/>
            </a:pPr>
            <a:r>
              <a:rPr lang="en-US" dirty="0"/>
              <a:t>Manage future development to mitigate the effect of natural hazards in the district.</a:t>
            </a:r>
            <a:endParaRPr lang="en-IN" dirty="0"/>
          </a:p>
          <a:p>
            <a:pPr marL="285750" lvl="0" indent="-285750">
              <a:buFont typeface="Arial" panose="020B0604020202020204" pitchFamily="34" charset="0"/>
              <a:buChar char="•"/>
            </a:pPr>
            <a:r>
              <a:rPr lang="en-US" dirty="0"/>
              <a:t>To set up an Emergency Operations Centre at the District level to function effectively in search, rescue, response.</a:t>
            </a:r>
            <a:endParaRPr lang="en-IN" dirty="0"/>
          </a:p>
          <a:p>
            <a:pPr marL="285750" lvl="0" indent="-285750">
              <a:buFont typeface="Arial" panose="020B0604020202020204" pitchFamily="34" charset="0"/>
              <a:buChar char="•"/>
            </a:pPr>
            <a:r>
              <a:rPr lang="en-US" dirty="0"/>
              <a:t>To develop the standardized mechanism to respond to disaster situation to manage the disaster efficiently.</a:t>
            </a:r>
            <a:endParaRPr lang="en-IN" dirty="0"/>
          </a:p>
        </p:txBody>
      </p:sp>
    </p:spTree>
    <p:extLst>
      <p:ext uri="{BB962C8B-B14F-4D97-AF65-F5344CB8AC3E}">
        <p14:creationId xmlns:p14="http://schemas.microsoft.com/office/powerpoint/2010/main" val="23254579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1624" y="844169"/>
            <a:ext cx="10515600" cy="6233287"/>
          </a:xfrm>
        </p:spPr>
        <p:txBody>
          <a:bodyPr>
            <a:normAutofit/>
          </a:bodyPr>
          <a:lstStyle/>
          <a:p>
            <a:r>
              <a:rPr lang="en-US" dirty="0"/>
              <a:t>Disaster means a catastrophe, mishap, calamity or grave occurrence affecting any area from natural and manmade causes, or by accident or negligence, which results in substantial loss of life or human suffering or damage to, and destruction of property, or damage to, or degradation of environment and is of such a nature and magnitude as to be beyond the capacity of the community of the affected </a:t>
            </a:r>
            <a:r>
              <a:rPr lang="en-US" dirty="0" smtClean="0"/>
              <a:t>areas.</a:t>
            </a:r>
          </a:p>
          <a:p>
            <a:pPr lvl="0"/>
            <a:r>
              <a:rPr lang="en-US" b="1" dirty="0"/>
              <a:t>Disaster Risk: </a:t>
            </a:r>
            <a:r>
              <a:rPr lang="en-US" dirty="0"/>
              <a:t>The potential disaster losses, in lives, health status, livelihoods, assets and services, which could occur to a particular community or a society over some specified future time period.</a:t>
            </a:r>
            <a:endParaRPr lang="en-IN" dirty="0"/>
          </a:p>
          <a:p>
            <a:pPr lvl="0"/>
            <a:r>
              <a:rPr lang="en-US" b="1" dirty="0"/>
              <a:t>Disaster Risk Management: </a:t>
            </a:r>
            <a:r>
              <a:rPr lang="en-US" dirty="0"/>
              <a:t>The systematic process of using administrative directives, organizations, and operational skills and capacities to implement strategies, policies and improved coping capacities in order to lessen the adverse impacts of hazards and the possibility of disaster.</a:t>
            </a:r>
            <a:endParaRPr lang="en-IN" dirty="0"/>
          </a:p>
          <a:p>
            <a:endParaRPr lang="en-US" dirty="0" smtClean="0"/>
          </a:p>
        </p:txBody>
      </p:sp>
    </p:spTree>
    <p:extLst>
      <p:ext uri="{BB962C8B-B14F-4D97-AF65-F5344CB8AC3E}">
        <p14:creationId xmlns:p14="http://schemas.microsoft.com/office/powerpoint/2010/main" val="4258765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392" y="195072"/>
            <a:ext cx="10515600" cy="1325563"/>
          </a:xfrm>
        </p:spPr>
        <p:txBody>
          <a:bodyPr/>
          <a:lstStyle/>
          <a:p>
            <a:pPr algn="ctr"/>
            <a:r>
              <a:rPr lang="en-IN" b="1" u="sng" dirty="0" smtClean="0"/>
              <a:t>COMMUNICATION FLOWCHART:</a:t>
            </a:r>
            <a:endParaRPr lang="en-IN" b="1" u="sng" dirty="0"/>
          </a:p>
        </p:txBody>
      </p:sp>
      <p:pic>
        <p:nvPicPr>
          <p:cNvPr id="4" name="Content Placeholder 3"/>
          <p:cNvPicPr>
            <a:picLocks noGrp="1" noChangeAspect="1"/>
          </p:cNvPicPr>
          <p:nvPr>
            <p:ph idx="1"/>
          </p:nvPr>
        </p:nvPicPr>
        <p:blipFill rotWithShape="1">
          <a:blip r:embed="rId2"/>
          <a:srcRect l="20482" t="15203" b="10331"/>
          <a:stretch/>
        </p:blipFill>
        <p:spPr>
          <a:xfrm>
            <a:off x="2789863" y="1215199"/>
            <a:ext cx="5953905" cy="5063681"/>
          </a:xfrm>
          <a:prstGeom prst="rect">
            <a:avLst/>
          </a:prstGeom>
        </p:spPr>
      </p:pic>
    </p:spTree>
    <p:extLst>
      <p:ext uri="{BB962C8B-B14F-4D97-AF65-F5344CB8AC3E}">
        <p14:creationId xmlns:p14="http://schemas.microsoft.com/office/powerpoint/2010/main" val="4112229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u="sng" dirty="0" smtClean="0"/>
              <a:t>KEY ISSUES:</a:t>
            </a:r>
            <a:endParaRPr lang="en-IN" b="1" u="sng" dirty="0"/>
          </a:p>
        </p:txBody>
      </p:sp>
      <p:sp>
        <p:nvSpPr>
          <p:cNvPr id="3" name="Content Placeholder 2"/>
          <p:cNvSpPr>
            <a:spLocks noGrp="1"/>
          </p:cNvSpPr>
          <p:nvPr>
            <p:ph idx="1"/>
          </p:nvPr>
        </p:nvSpPr>
        <p:spPr/>
        <p:txBody>
          <a:bodyPr>
            <a:normAutofit fontScale="77500" lnSpcReduction="20000"/>
          </a:bodyPr>
          <a:lstStyle/>
          <a:p>
            <a:pPr lvl="1"/>
            <a:r>
              <a:rPr lang="en-US" sz="3200" dirty="0"/>
              <a:t>Priority during 'non-disaster' phase</a:t>
            </a:r>
            <a:endParaRPr lang="en-IN" sz="1100" dirty="0"/>
          </a:p>
          <a:p>
            <a:pPr lvl="1"/>
            <a:r>
              <a:rPr lang="en-US" sz="3200" dirty="0"/>
              <a:t>Inventory management</a:t>
            </a:r>
            <a:endParaRPr lang="en-IN" sz="1100" dirty="0"/>
          </a:p>
          <a:p>
            <a:pPr lvl="1"/>
            <a:r>
              <a:rPr lang="en-US" sz="3200" dirty="0"/>
              <a:t>Maintenance of equipment</a:t>
            </a:r>
            <a:endParaRPr lang="en-IN" sz="1100" dirty="0"/>
          </a:p>
          <a:p>
            <a:pPr lvl="1"/>
            <a:r>
              <a:rPr lang="en-US" sz="3200" dirty="0"/>
              <a:t>Inter-institutional coordination</a:t>
            </a:r>
            <a:endParaRPr lang="en-IN" sz="1100" dirty="0"/>
          </a:p>
          <a:p>
            <a:pPr lvl="1"/>
            <a:r>
              <a:rPr lang="en-US" sz="3200" dirty="0"/>
              <a:t>Operationalization of EOCs</a:t>
            </a:r>
            <a:endParaRPr lang="en-IN" sz="1100" dirty="0"/>
          </a:p>
          <a:p>
            <a:pPr lvl="1"/>
            <a:r>
              <a:rPr lang="en-US" sz="3200" dirty="0"/>
              <a:t>Community involvement</a:t>
            </a:r>
            <a:endParaRPr lang="en-IN" sz="1100" dirty="0"/>
          </a:p>
          <a:p>
            <a:pPr lvl="1"/>
            <a:r>
              <a:rPr lang="en-US" sz="3200" dirty="0"/>
              <a:t>Role of PRIs and ULBs</a:t>
            </a:r>
            <a:endParaRPr lang="en-IN" sz="1100" dirty="0"/>
          </a:p>
          <a:p>
            <a:endParaRPr lang="en-IN" dirty="0"/>
          </a:p>
        </p:txBody>
      </p:sp>
    </p:spTree>
    <p:extLst>
      <p:ext uri="{BB962C8B-B14F-4D97-AF65-F5344CB8AC3E}">
        <p14:creationId xmlns:p14="http://schemas.microsoft.com/office/powerpoint/2010/main" val="399380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800" b="1" u="sng" dirty="0" smtClean="0"/>
              <a:t>THANK YOU</a:t>
            </a:r>
            <a:endParaRPr lang="en-IN" sz="4800" b="1" u="sng" dirty="0"/>
          </a:p>
        </p:txBody>
      </p:sp>
      <p:sp>
        <p:nvSpPr>
          <p:cNvPr id="5" name="TextBox 4"/>
          <p:cNvSpPr txBox="1"/>
          <p:nvPr/>
        </p:nvSpPr>
        <p:spPr>
          <a:xfrm>
            <a:off x="3694176" y="3084576"/>
            <a:ext cx="5728941" cy="2246769"/>
          </a:xfrm>
          <a:prstGeom prst="rect">
            <a:avLst/>
          </a:prstGeom>
          <a:noFill/>
        </p:spPr>
        <p:txBody>
          <a:bodyPr wrap="none" rtlCol="0">
            <a:spAutoFit/>
          </a:bodyPr>
          <a:lstStyle/>
          <a:p>
            <a:r>
              <a:rPr lang="en-IN" sz="2800" dirty="0" smtClean="0"/>
              <a:t>TEAM MEMBERS:</a:t>
            </a:r>
          </a:p>
          <a:p>
            <a:pPr marL="800100" lvl="1" indent="-342900">
              <a:buFont typeface="+mj-lt"/>
              <a:buAutoNum type="arabicPeriod"/>
            </a:pPr>
            <a:r>
              <a:rPr lang="en-IN" sz="2800" dirty="0" smtClean="0"/>
              <a:t>OM SURYAVANSHI (LEADER)</a:t>
            </a:r>
          </a:p>
          <a:p>
            <a:pPr marL="800100" lvl="1" indent="-342900">
              <a:buFont typeface="+mj-lt"/>
              <a:buAutoNum type="arabicPeriod"/>
            </a:pPr>
            <a:r>
              <a:rPr lang="en-IN" sz="2800" dirty="0" smtClean="0"/>
              <a:t>KARTHEEK KARRA</a:t>
            </a:r>
          </a:p>
          <a:p>
            <a:pPr marL="800100" lvl="1" indent="-342900">
              <a:buFont typeface="+mj-lt"/>
              <a:buAutoNum type="arabicPeriod"/>
            </a:pPr>
            <a:r>
              <a:rPr lang="en-IN" sz="2800" dirty="0" smtClean="0"/>
              <a:t>KARTIK GUPTA</a:t>
            </a:r>
          </a:p>
          <a:p>
            <a:pPr marL="800100" lvl="1" indent="-342900">
              <a:buFont typeface="+mj-lt"/>
              <a:buAutoNum type="arabicPeriod"/>
            </a:pPr>
            <a:r>
              <a:rPr lang="en-IN" sz="2800" dirty="0" smtClean="0"/>
              <a:t>PRATEEK VERMA</a:t>
            </a:r>
            <a:endParaRPr lang="en-IN" sz="2800" dirty="0"/>
          </a:p>
        </p:txBody>
      </p:sp>
    </p:spTree>
    <p:extLst>
      <p:ext uri="{BB962C8B-B14F-4D97-AF65-F5344CB8AC3E}">
        <p14:creationId xmlns:p14="http://schemas.microsoft.com/office/powerpoint/2010/main" val="1615535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5504"/>
            <a:ext cx="10515600" cy="4815839"/>
          </a:xfrm>
        </p:spPr>
        <p:txBody>
          <a:bodyPr/>
          <a:lstStyle/>
          <a:p>
            <a:pPr lvl="0"/>
            <a:r>
              <a:rPr lang="en-US" b="1" dirty="0"/>
              <a:t>Disaster Risk Reduction: </a:t>
            </a:r>
            <a:r>
              <a:rPr lang="en-US" dirty="0"/>
              <a:t>The concept and practice of reducing disaster risks through systematic efforts to </a:t>
            </a:r>
            <a:r>
              <a:rPr lang="en-US" dirty="0" smtClean="0"/>
              <a:t>analyze </a:t>
            </a:r>
            <a:r>
              <a:rPr lang="en-US" dirty="0"/>
              <a:t>and manage the causal factors of disasters, including through reduced exposure to hazards, lessened vulnerability of people and property, wise management of land and the environment, and improved preparedness for adverse events</a:t>
            </a:r>
            <a:r>
              <a:rPr lang="en-US" dirty="0" smtClean="0"/>
              <a:t>.</a:t>
            </a:r>
          </a:p>
          <a:p>
            <a:r>
              <a:rPr lang="en-US" b="1" dirty="0"/>
              <a:t>Sustainable Development: </a:t>
            </a:r>
            <a:r>
              <a:rPr lang="en-US" dirty="0"/>
              <a:t>Development that meets the needs of the present without compromising the ability of future generations to meet their own needs.</a:t>
            </a:r>
            <a:endParaRPr lang="en-IN" dirty="0"/>
          </a:p>
          <a:p>
            <a:pPr lvl="0"/>
            <a:endParaRPr lang="en-IN" dirty="0"/>
          </a:p>
          <a:p>
            <a:endParaRPr lang="en-IN" dirty="0"/>
          </a:p>
        </p:txBody>
      </p:sp>
    </p:spTree>
    <p:extLst>
      <p:ext uri="{BB962C8B-B14F-4D97-AF65-F5344CB8AC3E}">
        <p14:creationId xmlns:p14="http://schemas.microsoft.com/office/powerpoint/2010/main" val="4063161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25762"/>
            <a:ext cx="9601196" cy="1303867"/>
          </a:xfrm>
        </p:spPr>
        <p:txBody>
          <a:bodyPr>
            <a:normAutofit fontScale="90000"/>
          </a:bodyPr>
          <a:lstStyle/>
          <a:p>
            <a:r>
              <a:rPr lang="en-US" b="1" u="heavy" dirty="0" smtClean="0"/>
              <a:t>GENERAL </a:t>
            </a:r>
            <a:r>
              <a:rPr lang="en-US" b="1" u="heavy" dirty="0"/>
              <a:t>EFFECTS OF DISASTER</a:t>
            </a:r>
            <a:r>
              <a:rPr lang="en-IN" dirty="0"/>
              <a:t/>
            </a:r>
            <a:br>
              <a:rPr lang="en-IN" dirty="0"/>
            </a:br>
            <a:endParaRPr lang="en-IN" dirty="0"/>
          </a:p>
        </p:txBody>
      </p:sp>
      <p:sp>
        <p:nvSpPr>
          <p:cNvPr id="3" name="Content Placeholder 2"/>
          <p:cNvSpPr>
            <a:spLocks noGrp="1"/>
          </p:cNvSpPr>
          <p:nvPr>
            <p:ph idx="1"/>
          </p:nvPr>
        </p:nvSpPr>
        <p:spPr>
          <a:xfrm>
            <a:off x="838200" y="1377696"/>
            <a:ext cx="10515600" cy="4738307"/>
          </a:xfrm>
        </p:spPr>
        <p:txBody>
          <a:bodyPr>
            <a:normAutofit fontScale="85000" lnSpcReduction="20000"/>
          </a:bodyPr>
          <a:lstStyle/>
          <a:p>
            <a:pPr marL="0" indent="0">
              <a:buNone/>
            </a:pPr>
            <a:endParaRPr lang="en-IN" dirty="0"/>
          </a:p>
          <a:p>
            <a:pPr lvl="0"/>
            <a:r>
              <a:rPr lang="en-US" dirty="0"/>
              <a:t>LOSS OF LIFE</a:t>
            </a:r>
            <a:endParaRPr lang="en-IN" dirty="0"/>
          </a:p>
          <a:p>
            <a:pPr lvl="0"/>
            <a:r>
              <a:rPr lang="en-US" dirty="0"/>
              <a:t>INJURY</a:t>
            </a:r>
            <a:endParaRPr lang="en-IN" dirty="0"/>
          </a:p>
          <a:p>
            <a:pPr lvl="0"/>
            <a:r>
              <a:rPr lang="en-US" dirty="0"/>
              <a:t>DAMAGE TO AND DESTRUCTION OF PROPERTY.</a:t>
            </a:r>
            <a:endParaRPr lang="en-IN" dirty="0"/>
          </a:p>
          <a:p>
            <a:pPr lvl="0"/>
            <a:r>
              <a:rPr lang="en-US" dirty="0"/>
              <a:t>DAMAGE TO AND DESTRUCTION OF PRODUCTION.</a:t>
            </a:r>
            <a:endParaRPr lang="en-IN" dirty="0"/>
          </a:p>
          <a:p>
            <a:pPr lvl="0"/>
            <a:r>
              <a:rPr lang="en-US" dirty="0"/>
              <a:t>DISRUPTION OF LIFESTYLE</a:t>
            </a:r>
            <a:endParaRPr lang="en-IN" dirty="0"/>
          </a:p>
          <a:p>
            <a:pPr lvl="0"/>
            <a:r>
              <a:rPr lang="en-US" dirty="0"/>
              <a:t>LOSS OF LIVELIHOOD.</a:t>
            </a:r>
            <a:endParaRPr lang="en-IN" dirty="0"/>
          </a:p>
          <a:p>
            <a:pPr lvl="0"/>
            <a:r>
              <a:rPr lang="en-US" dirty="0"/>
              <a:t>DISRUPTION TO ESSENTIAL SERVICES</a:t>
            </a:r>
            <a:endParaRPr lang="en-IN" dirty="0"/>
          </a:p>
          <a:p>
            <a:pPr lvl="0"/>
            <a:r>
              <a:rPr lang="en-US" dirty="0"/>
              <a:t>DAMAGE TO NATIONAL INFRASTRUCTURE</a:t>
            </a:r>
            <a:endParaRPr lang="en-IN" dirty="0"/>
          </a:p>
          <a:p>
            <a:pPr lvl="0"/>
            <a:r>
              <a:rPr lang="en-US" dirty="0"/>
              <a:t>DISRUPTION TO GOVERNMENTAL SYSTEMS</a:t>
            </a:r>
            <a:endParaRPr lang="en-IN" dirty="0"/>
          </a:p>
          <a:p>
            <a:pPr lvl="0"/>
            <a:r>
              <a:rPr lang="en-US" dirty="0"/>
              <a:t>NATIONAL ECONOMIC LOSS</a:t>
            </a:r>
            <a:endParaRPr lang="en-IN" dirty="0"/>
          </a:p>
          <a:p>
            <a:pPr lvl="0"/>
            <a:r>
              <a:rPr lang="en-US" dirty="0"/>
              <a:t>SOCIOLOGICAL AND PSYCHOLOGICAL AFTER EFFECT.</a:t>
            </a:r>
            <a:endParaRPr lang="en-IN" dirty="0"/>
          </a:p>
          <a:p>
            <a:endParaRPr lang="en-IN" dirty="0"/>
          </a:p>
        </p:txBody>
      </p:sp>
    </p:spTree>
    <p:extLst>
      <p:ext uri="{BB962C8B-B14F-4D97-AF65-F5344CB8AC3E}">
        <p14:creationId xmlns:p14="http://schemas.microsoft.com/office/powerpoint/2010/main" val="2238847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826" y="409108"/>
            <a:ext cx="9601196" cy="1303867"/>
          </a:xfrm>
        </p:spPr>
        <p:txBody>
          <a:bodyPr/>
          <a:lstStyle/>
          <a:p>
            <a:pPr algn="ctr"/>
            <a:r>
              <a:rPr lang="en-IN" b="1" dirty="0" smtClean="0"/>
              <a:t>DISASTER MANAGEMENT CYCLE</a:t>
            </a:r>
            <a:endParaRPr lang="en-IN" b="1" dirty="0"/>
          </a:p>
        </p:txBody>
      </p:sp>
      <p:pic>
        <p:nvPicPr>
          <p:cNvPr id="4" name="Content Placeholder 3"/>
          <p:cNvPicPr>
            <a:picLocks noGrp="1" noChangeAspect="1"/>
          </p:cNvPicPr>
          <p:nvPr>
            <p:ph idx="1"/>
          </p:nvPr>
        </p:nvPicPr>
        <p:blipFill rotWithShape="1">
          <a:blip r:embed="rId2"/>
          <a:srcRect l="18297" t="18827" r="7667" b="8458"/>
          <a:stretch/>
        </p:blipFill>
        <p:spPr>
          <a:xfrm>
            <a:off x="3267457" y="1353056"/>
            <a:ext cx="5218176" cy="4654318"/>
          </a:xfrm>
          <a:prstGeom prst="rect">
            <a:avLst/>
          </a:prstGeom>
        </p:spPr>
      </p:pic>
    </p:spTree>
    <p:extLst>
      <p:ext uri="{BB962C8B-B14F-4D97-AF65-F5344CB8AC3E}">
        <p14:creationId xmlns:p14="http://schemas.microsoft.com/office/powerpoint/2010/main" val="1273607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421044"/>
            <a:ext cx="9601196" cy="1303867"/>
          </a:xfrm>
        </p:spPr>
        <p:txBody>
          <a:bodyPr>
            <a:normAutofit fontScale="90000"/>
          </a:bodyPr>
          <a:lstStyle/>
          <a:p>
            <a:r>
              <a:rPr lang="en-US" b="1" u="heavy" dirty="0" smtClean="0"/>
              <a:t>PREVENTION </a:t>
            </a:r>
            <a:r>
              <a:rPr lang="en-US" b="1" u="heavy" dirty="0"/>
              <a:t>&amp; MITIGATION</a:t>
            </a:r>
            <a:r>
              <a:rPr lang="en-IN" b="1" u="sng" dirty="0"/>
              <a:t/>
            </a:r>
            <a:br>
              <a:rPr lang="en-IN" b="1" u="sng" dirty="0"/>
            </a:br>
            <a:endParaRPr lang="en-IN" dirty="0"/>
          </a:p>
        </p:txBody>
      </p:sp>
      <p:sp>
        <p:nvSpPr>
          <p:cNvPr id="3" name="Content Placeholder 2"/>
          <p:cNvSpPr>
            <a:spLocks noGrp="1"/>
          </p:cNvSpPr>
          <p:nvPr>
            <p:ph idx="1"/>
          </p:nvPr>
        </p:nvSpPr>
        <p:spPr/>
        <p:txBody>
          <a:bodyPr>
            <a:normAutofit fontScale="92500" lnSpcReduction="10000"/>
          </a:bodyPr>
          <a:lstStyle/>
          <a:p>
            <a:r>
              <a:rPr lang="en-US" b="1" u="sng" dirty="0" smtClean="0"/>
              <a:t>Prevention</a:t>
            </a:r>
            <a:r>
              <a:rPr lang="en-US" b="1" dirty="0" smtClean="0"/>
              <a:t> </a:t>
            </a:r>
            <a:r>
              <a:rPr lang="en-US" dirty="0"/>
              <a:t>: Action within this segment is designed to impede the occurrence of a disaster event and/or prevent such an occurrence having harmful effects on communities or key installations.</a:t>
            </a:r>
            <a:endParaRPr lang="en-IN" dirty="0"/>
          </a:p>
          <a:p>
            <a:pPr marL="0" indent="0">
              <a:buNone/>
            </a:pPr>
            <a:endParaRPr lang="en-IN" dirty="0"/>
          </a:p>
          <a:p>
            <a:pPr lvl="0"/>
            <a:r>
              <a:rPr lang="en-US" b="1" u="sng" dirty="0"/>
              <a:t>Mitigation :</a:t>
            </a:r>
            <a:r>
              <a:rPr lang="en-US" b="1" dirty="0"/>
              <a:t> </a:t>
            </a:r>
            <a:r>
              <a:rPr lang="en-US" dirty="0"/>
              <a:t>Action within this segment usually takes the form of specific programs intended to reduce the effects of disaster on a nation or community. For instance, some countries regard the development and application of building codes (which can reduce damage and loss in the event of earthquakes and cyclones) as being in the category of mitigation.</a:t>
            </a:r>
            <a:endParaRPr lang="en-IN" dirty="0"/>
          </a:p>
          <a:p>
            <a:endParaRPr lang="en-IN" dirty="0"/>
          </a:p>
        </p:txBody>
      </p:sp>
    </p:spTree>
    <p:extLst>
      <p:ext uri="{BB962C8B-B14F-4D97-AF65-F5344CB8AC3E}">
        <p14:creationId xmlns:p14="http://schemas.microsoft.com/office/powerpoint/2010/main" val="3858584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heavy" dirty="0" smtClean="0"/>
              <a:t>PREPAREDNESS</a:t>
            </a:r>
            <a:r>
              <a:rPr lang="en-IN" b="1" u="sng" dirty="0"/>
              <a:t/>
            </a:r>
            <a:br>
              <a:rPr lang="en-IN" b="1" u="sng" dirty="0"/>
            </a:br>
            <a:endParaRPr lang="en-IN" dirty="0"/>
          </a:p>
        </p:txBody>
      </p:sp>
      <p:sp>
        <p:nvSpPr>
          <p:cNvPr id="3" name="Content Placeholder 2"/>
          <p:cNvSpPr>
            <a:spLocks noGrp="1"/>
          </p:cNvSpPr>
          <p:nvPr>
            <p:ph idx="1"/>
          </p:nvPr>
        </p:nvSpPr>
        <p:spPr>
          <a:xfrm>
            <a:off x="838200" y="1634065"/>
            <a:ext cx="10515600" cy="4770247"/>
          </a:xfrm>
        </p:spPr>
        <p:txBody>
          <a:bodyPr/>
          <a:lstStyle/>
          <a:p>
            <a:r>
              <a:rPr lang="en-US" dirty="0"/>
              <a:t>Preparedness is usually regarded as comprising measures which enable governments, organizations, communities and individuals to respond rapidly and effectively to disaster situations</a:t>
            </a:r>
            <a:r>
              <a:rPr lang="en-US" dirty="0" smtClean="0"/>
              <a:t>.</a:t>
            </a:r>
            <a:endParaRPr lang="en-IN" sz="1400" dirty="0"/>
          </a:p>
          <a:p>
            <a:endParaRPr lang="en-IN" sz="2400" dirty="0"/>
          </a:p>
          <a:p>
            <a:pPr lvl="1"/>
            <a:r>
              <a:rPr lang="en-US" dirty="0"/>
              <a:t>Examples of Preparedness measures are :</a:t>
            </a:r>
            <a:endParaRPr lang="en-IN" sz="1200" dirty="0"/>
          </a:p>
          <a:p>
            <a:pPr lvl="2"/>
            <a:r>
              <a:rPr lang="en-US" dirty="0"/>
              <a:t>The formulation &amp; maintenance of valid, up-to-date counter- disaster plans</a:t>
            </a:r>
            <a:endParaRPr lang="en-IN" sz="1200" dirty="0"/>
          </a:p>
          <a:p>
            <a:pPr lvl="2"/>
            <a:r>
              <a:rPr lang="en-US" dirty="0"/>
              <a:t>Special provisions for emergency action</a:t>
            </a:r>
            <a:endParaRPr lang="en-IN" sz="1200" dirty="0"/>
          </a:p>
          <a:p>
            <a:pPr lvl="2"/>
            <a:r>
              <a:rPr lang="en-US" dirty="0"/>
              <a:t>The provisions of warning systems</a:t>
            </a:r>
            <a:endParaRPr lang="en-IN" sz="1200" dirty="0"/>
          </a:p>
          <a:p>
            <a:pPr lvl="2"/>
            <a:r>
              <a:rPr lang="en-US" dirty="0"/>
              <a:t>Emergency communications</a:t>
            </a:r>
            <a:endParaRPr lang="en-IN" sz="1200" dirty="0"/>
          </a:p>
          <a:p>
            <a:pPr lvl="2"/>
            <a:r>
              <a:rPr lang="en-US" dirty="0"/>
              <a:t>Public education and awareness</a:t>
            </a:r>
            <a:endParaRPr lang="en-IN" sz="1200" dirty="0"/>
          </a:p>
          <a:p>
            <a:pPr lvl="2"/>
            <a:r>
              <a:rPr lang="en-US" dirty="0"/>
              <a:t>Training programs, including exercises and tests.</a:t>
            </a:r>
            <a:endParaRPr lang="en-IN" sz="1200" dirty="0"/>
          </a:p>
          <a:p>
            <a:endParaRPr lang="en-IN" dirty="0"/>
          </a:p>
        </p:txBody>
      </p:sp>
    </p:spTree>
    <p:extLst>
      <p:ext uri="{BB962C8B-B14F-4D97-AF65-F5344CB8AC3E}">
        <p14:creationId xmlns:p14="http://schemas.microsoft.com/office/powerpoint/2010/main" val="4192359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152820"/>
            <a:ext cx="9601196" cy="1303867"/>
          </a:xfrm>
        </p:spPr>
        <p:txBody>
          <a:bodyPr>
            <a:normAutofit fontScale="90000"/>
          </a:bodyPr>
          <a:lstStyle/>
          <a:p>
            <a:r>
              <a:rPr lang="en-US" b="1" u="heavy" dirty="0" smtClean="0"/>
              <a:t>Principles </a:t>
            </a:r>
            <a:r>
              <a:rPr lang="en-US" b="1" u="heavy" dirty="0"/>
              <a:t>of Disaster Management</a:t>
            </a:r>
            <a:r>
              <a:rPr lang="en-IN" b="1" u="sng" dirty="0"/>
              <a:t/>
            </a:r>
            <a:br>
              <a:rPr lang="en-IN" b="1" u="sng" dirty="0"/>
            </a:br>
            <a:endParaRPr lang="en-IN" dirty="0"/>
          </a:p>
        </p:txBody>
      </p:sp>
      <p:sp>
        <p:nvSpPr>
          <p:cNvPr id="3" name="Content Placeholder 2"/>
          <p:cNvSpPr>
            <a:spLocks noGrp="1"/>
          </p:cNvSpPr>
          <p:nvPr>
            <p:ph idx="1"/>
          </p:nvPr>
        </p:nvSpPr>
        <p:spPr/>
        <p:txBody>
          <a:bodyPr>
            <a:normAutofit lnSpcReduction="10000"/>
          </a:bodyPr>
          <a:lstStyle/>
          <a:p>
            <a:pPr marL="457200" lvl="1" indent="0">
              <a:buNone/>
            </a:pPr>
            <a:r>
              <a:rPr lang="en-US" b="1" dirty="0"/>
              <a:t>Planning :</a:t>
            </a:r>
            <a:endParaRPr lang="en-IN" b="1" dirty="0"/>
          </a:p>
          <a:p>
            <a:pPr lvl="2"/>
            <a:r>
              <a:rPr lang="en-US" dirty="0"/>
              <a:t>to have a clear and logical approach to dealing with disasters.</a:t>
            </a:r>
            <a:endParaRPr lang="en-IN" sz="1100" dirty="0"/>
          </a:p>
          <a:p>
            <a:pPr lvl="2"/>
            <a:r>
              <a:rPr lang="en-US" dirty="0"/>
              <a:t>to provide common reference for all departments and authorities with roles.</a:t>
            </a:r>
            <a:endParaRPr lang="en-IN" sz="1100" dirty="0"/>
          </a:p>
          <a:p>
            <a:pPr lvl="2"/>
            <a:r>
              <a:rPr lang="en-US" dirty="0"/>
              <a:t>to assist with information for sitting-up a multi- </a:t>
            </a:r>
            <a:r>
              <a:rPr lang="en-US" dirty="0" smtClean="0"/>
              <a:t>functional organizational </a:t>
            </a:r>
            <a:r>
              <a:rPr lang="en-US" dirty="0"/>
              <a:t>structure.</a:t>
            </a:r>
            <a:endParaRPr lang="en-IN" dirty="0"/>
          </a:p>
          <a:p>
            <a:pPr lvl="2"/>
            <a:r>
              <a:rPr lang="en-US" dirty="0"/>
              <a:t>to form a basis for coordinated action.</a:t>
            </a:r>
            <a:endParaRPr lang="en-IN" sz="1100" dirty="0"/>
          </a:p>
          <a:p>
            <a:pPr lvl="2"/>
            <a:r>
              <a:rPr lang="en-US" dirty="0"/>
              <a:t>to provide clear allocation of responsibilities.</a:t>
            </a:r>
            <a:endParaRPr lang="en-IN" sz="1100" dirty="0"/>
          </a:p>
          <a:p>
            <a:pPr lvl="2"/>
            <a:r>
              <a:rPr lang="en-US" dirty="0"/>
              <a:t>to form a basis for reviewing and evaluating current and </a:t>
            </a:r>
            <a:r>
              <a:rPr lang="en-US" dirty="0" smtClean="0"/>
              <a:t>future disaster </a:t>
            </a:r>
            <a:r>
              <a:rPr lang="en-US" dirty="0"/>
              <a:t>management requirements.</a:t>
            </a:r>
            <a:endParaRPr lang="en-IN" dirty="0"/>
          </a:p>
          <a:p>
            <a:pPr lvl="2"/>
            <a:r>
              <a:rPr lang="en-US" dirty="0"/>
              <a:t>to give a focus for disaster related training.</a:t>
            </a:r>
            <a:endParaRPr lang="en-IN" sz="1100" dirty="0"/>
          </a:p>
        </p:txBody>
      </p:sp>
    </p:spTree>
    <p:extLst>
      <p:ext uri="{BB962C8B-B14F-4D97-AF65-F5344CB8AC3E}">
        <p14:creationId xmlns:p14="http://schemas.microsoft.com/office/powerpoint/2010/main" val="1432539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4256" y="621792"/>
            <a:ext cx="10829544" cy="5571744"/>
          </a:xfrm>
        </p:spPr>
        <p:txBody>
          <a:bodyPr>
            <a:normAutofit fontScale="92500" lnSpcReduction="20000"/>
          </a:bodyPr>
          <a:lstStyle/>
          <a:p>
            <a:pPr lvl="1"/>
            <a:r>
              <a:rPr lang="en-IN" sz="2800" b="1" dirty="0" smtClean="0"/>
              <a:t>Organization:</a:t>
            </a:r>
            <a:endParaRPr lang="en-IN" sz="2800" b="1" dirty="0"/>
          </a:p>
          <a:p>
            <a:pPr lvl="2"/>
            <a:r>
              <a:rPr lang="en-US" dirty="0"/>
              <a:t>the nature of National Disaster Management Authority (NDMA)</a:t>
            </a:r>
            <a:endParaRPr lang="en-IN" sz="1100" dirty="0"/>
          </a:p>
          <a:p>
            <a:pPr lvl="2"/>
            <a:r>
              <a:rPr lang="en-US" dirty="0"/>
              <a:t>Utilization of total governmental structures/ resources i.e. National, State &amp; Local level.</a:t>
            </a:r>
            <a:endParaRPr lang="en-IN" sz="1100" dirty="0"/>
          </a:p>
          <a:p>
            <a:pPr lvl="2"/>
            <a:r>
              <a:rPr lang="en-US" dirty="0"/>
              <a:t>Co-ordination of non governmental resources</a:t>
            </a:r>
            <a:endParaRPr lang="en-IN" sz="1100" dirty="0"/>
          </a:p>
          <a:p>
            <a:pPr lvl="2"/>
            <a:r>
              <a:rPr lang="en-US" dirty="0"/>
              <a:t>Community </a:t>
            </a:r>
            <a:r>
              <a:rPr lang="en-US" dirty="0" smtClean="0"/>
              <a:t>involvement</a:t>
            </a:r>
          </a:p>
          <a:p>
            <a:pPr lvl="2"/>
            <a:endParaRPr lang="en-US" sz="1100" dirty="0"/>
          </a:p>
          <a:p>
            <a:pPr lvl="2"/>
            <a:endParaRPr lang="en-IN" sz="1100" dirty="0"/>
          </a:p>
          <a:p>
            <a:pPr lvl="1"/>
            <a:r>
              <a:rPr lang="en-US" sz="2800" b="1" dirty="0"/>
              <a:t>Resource </a:t>
            </a:r>
            <a:r>
              <a:rPr lang="en-US" sz="2800" b="1" dirty="0" smtClean="0"/>
              <a:t>Utilization:</a:t>
            </a:r>
            <a:endParaRPr lang="en-IN" sz="2800" b="1" dirty="0"/>
          </a:p>
          <a:p>
            <a:pPr lvl="2"/>
            <a:r>
              <a:rPr lang="en-US" dirty="0"/>
              <a:t>Identification of resources</a:t>
            </a:r>
            <a:endParaRPr lang="en-IN" dirty="0"/>
          </a:p>
          <a:p>
            <a:pPr lvl="2"/>
            <a:r>
              <a:rPr lang="en-US" dirty="0"/>
              <a:t>Assessment of resources with relation to their capability &amp; availability</a:t>
            </a:r>
            <a:endParaRPr lang="en-IN" dirty="0"/>
          </a:p>
          <a:p>
            <a:pPr lvl="2"/>
            <a:r>
              <a:rPr lang="en-US" dirty="0"/>
              <a:t>Allocation of appropriate tasks</a:t>
            </a:r>
            <a:endParaRPr lang="en-IN" dirty="0"/>
          </a:p>
          <a:p>
            <a:pPr lvl="2"/>
            <a:r>
              <a:rPr lang="en-US" dirty="0"/>
              <a:t>Level of skill in handling allotted tasks and experience</a:t>
            </a:r>
            <a:endParaRPr lang="en-IN" dirty="0"/>
          </a:p>
          <a:p>
            <a:pPr lvl="2"/>
            <a:r>
              <a:rPr lang="en-US" dirty="0"/>
              <a:t>Activation time for deployment/availability</a:t>
            </a:r>
            <a:endParaRPr lang="en-IN" dirty="0"/>
          </a:p>
          <a:p>
            <a:pPr lvl="2"/>
            <a:r>
              <a:rPr lang="en-US" dirty="0"/>
              <a:t>Co-ordination with line authorities of resource organizations</a:t>
            </a:r>
            <a:endParaRPr lang="en-IN" dirty="0"/>
          </a:p>
          <a:p>
            <a:pPr lvl="2"/>
            <a:r>
              <a:rPr lang="en-US" dirty="0"/>
              <a:t>Coalition of accurate information for effective deployment of</a:t>
            </a:r>
            <a:endParaRPr lang="en-IN" dirty="0"/>
          </a:p>
          <a:p>
            <a:pPr lvl="2"/>
            <a:r>
              <a:rPr lang="en-US" dirty="0"/>
              <a:t>resources</a:t>
            </a:r>
            <a:endParaRPr lang="en-IN" dirty="0"/>
          </a:p>
          <a:p>
            <a:endParaRPr lang="en-IN" dirty="0"/>
          </a:p>
        </p:txBody>
      </p:sp>
    </p:spTree>
    <p:extLst>
      <p:ext uri="{BB962C8B-B14F-4D97-AF65-F5344CB8AC3E}">
        <p14:creationId xmlns:p14="http://schemas.microsoft.com/office/powerpoint/2010/main" val="2035956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103</TotalTime>
  <Words>1430</Words>
  <Application>Microsoft Office PowerPoint</Application>
  <PresentationFormat>Widescreen</PresentationFormat>
  <Paragraphs>199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Berlin Sans FB Demi</vt:lpstr>
      <vt:lpstr>Caladea</vt:lpstr>
      <vt:lpstr>Garamond</vt:lpstr>
      <vt:lpstr>Symbol</vt:lpstr>
      <vt:lpstr>Organic</vt:lpstr>
      <vt:lpstr>HackSummit 2.0 </vt:lpstr>
      <vt:lpstr>PowerPoint Presentation</vt:lpstr>
      <vt:lpstr>PowerPoint Presentation</vt:lpstr>
      <vt:lpstr>GENERAL EFFECTS OF DISASTER </vt:lpstr>
      <vt:lpstr>DISASTER MANAGEMENT CYCLE</vt:lpstr>
      <vt:lpstr>PREVENTION &amp; MITIGATION </vt:lpstr>
      <vt:lpstr>PREPAREDNESS </vt:lpstr>
      <vt:lpstr>Principles of Disaster Management </vt:lpstr>
      <vt:lpstr>PowerPoint Presentation</vt:lpstr>
      <vt:lpstr>PLAN DEVELOPMENT:</vt:lpstr>
      <vt:lpstr>AGENCIES:</vt:lpstr>
      <vt:lpstr>CENTRAL GOVERNMENT:</vt:lpstr>
      <vt:lpstr>INVENTORY OF RESCUE &amp; RELIEF:</vt:lpstr>
      <vt:lpstr>SEASONAL CALENDAR</vt:lpstr>
      <vt:lpstr>Areas of Concern: </vt:lpstr>
      <vt:lpstr>NODAL AGENCIES FOR DISASTER MANAGEMENT</vt:lpstr>
      <vt:lpstr>FUTURE DIRECTIONS</vt:lpstr>
      <vt:lpstr>FUTURE PLANS:</vt:lpstr>
      <vt:lpstr>OBJECTIVES OF THE DDMP:  </vt:lpstr>
      <vt:lpstr>COMMUNICATION FLOWCHART:</vt:lpstr>
      <vt:lpstr>KEY ISSUES: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the Value of Earth Observations</dc:title>
  <dc:creator>Admin</dc:creator>
  <cp:lastModifiedBy>Admin</cp:lastModifiedBy>
  <cp:revision>43</cp:revision>
  <dcterms:created xsi:type="dcterms:W3CDTF">2021-09-29T15:03:40Z</dcterms:created>
  <dcterms:modified xsi:type="dcterms:W3CDTF">2021-10-09T12:04:44Z</dcterms:modified>
</cp:coreProperties>
</file>