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76" r:id="rId7"/>
    <p:sldId id="267" r:id="rId8"/>
    <p:sldId id="266" r:id="rId9"/>
    <p:sldId id="277" r:id="rId10"/>
    <p:sldId id="279" r:id="rId11"/>
    <p:sldId id="280" r:id="rId12"/>
    <p:sldId id="281" r:id="rId13"/>
    <p:sldId id="278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214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SMARTpro-Diagrama-de-Gant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s-CO" sz="2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🔄</a:t>
            </a:r>
            <a:r>
              <a:rPr lang="es-CO" sz="2400" baseline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s-CO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Deadline</a:t>
            </a:r>
            <a:r>
              <a:rPr lang="es-CO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</a:t>
            </a:r>
            <a:r>
              <a:rPr lang="es-CO" sz="2400" b="1" baseline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migración.</a:t>
            </a:r>
            <a:endParaRPr lang="es-CO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c:rich>
      </c:tx>
      <c:layout>
        <c:manualLayout>
          <c:xMode val="edge"/>
          <c:yMode val="edge"/>
          <c:x val="0.35059834700020626"/>
          <c:y val="3.339928376013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400" b="0" i="0" u="none" strike="noStrike" kern="1200" spc="0" baseline="0">
              <a:solidFill>
                <a:prstClr val="white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>
        <c:manualLayout>
          <c:layoutTarget val="inner"/>
          <c:xMode val="edge"/>
          <c:yMode val="edge"/>
          <c:x val="0.23901110139010401"/>
          <c:y val="0.29900093352537188"/>
          <c:w val="0.73926050354816764"/>
          <c:h val="0.5924249425663594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Gantt!$C$9</c:f>
              <c:strCache>
                <c:ptCount val="1"/>
                <c:pt idx="0">
                  <c:v>Avance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Gantt!$B$10:$B$15</c:f>
              <c:strCache>
                <c:ptCount val="6"/>
                <c:pt idx="0">
                  <c:v>Análisis de Impacto.</c:v>
                </c:pt>
                <c:pt idx="1">
                  <c:v>Configuración Tenant.</c:v>
                </c:pt>
                <c:pt idx="2">
                  <c:v>Migración Gradual.</c:v>
                </c:pt>
                <c:pt idx="3">
                  <c:v>Pruebas y Validación.</c:v>
                </c:pt>
                <c:pt idx="4">
                  <c:v>Monitoreo y Optimización.</c:v>
                </c:pt>
                <c:pt idx="5">
                  <c:v>Evaluacion.</c:v>
                </c:pt>
              </c:strCache>
            </c:strRef>
          </c:cat>
          <c:val>
            <c:numRef>
              <c:f>Gantt!$C$10:$C$15</c:f>
              <c:numCache>
                <c:formatCode>m/d/yyyy</c:formatCode>
                <c:ptCount val="6"/>
                <c:pt idx="0">
                  <c:v>45548</c:v>
                </c:pt>
                <c:pt idx="1">
                  <c:v>45555</c:v>
                </c:pt>
                <c:pt idx="2">
                  <c:v>45569</c:v>
                </c:pt>
                <c:pt idx="3">
                  <c:v>45590</c:v>
                </c:pt>
                <c:pt idx="4">
                  <c:v>45604</c:v>
                </c:pt>
                <c:pt idx="5">
                  <c:v>45657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3-4B36-9E6D-BE2EADFF97CC}"/>
            </c:ext>
          </c:extLst>
        </c:ser>
        <c:ser>
          <c:idx val="1"/>
          <c:order val="1"/>
          <c:tx>
            <c:strRef>
              <c:f>Gantt!$D$9</c:f>
              <c:strCache>
                <c:ptCount val="1"/>
                <c:pt idx="0">
                  <c:v>Pendientes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Gantt!$B$10:$B$15</c:f>
              <c:strCache>
                <c:ptCount val="6"/>
                <c:pt idx="0">
                  <c:v>Análisis de Impacto.</c:v>
                </c:pt>
                <c:pt idx="1">
                  <c:v>Configuración Tenant.</c:v>
                </c:pt>
                <c:pt idx="2">
                  <c:v>Migración Gradual.</c:v>
                </c:pt>
                <c:pt idx="3">
                  <c:v>Pruebas y Validación.</c:v>
                </c:pt>
                <c:pt idx="4">
                  <c:v>Monitoreo y Optimización.</c:v>
                </c:pt>
                <c:pt idx="5">
                  <c:v>Evaluacion.</c:v>
                </c:pt>
              </c:strCache>
            </c:strRef>
          </c:cat>
          <c:val>
            <c:numRef>
              <c:f>Gantt!$D$10:$D$15</c:f>
              <c:numCache>
                <c:formatCode>General</c:formatCode>
                <c:ptCount val="6"/>
                <c:pt idx="0">
                  <c:v>7</c:v>
                </c:pt>
                <c:pt idx="1">
                  <c:v>14</c:v>
                </c:pt>
                <c:pt idx="2">
                  <c:v>21</c:v>
                </c:pt>
                <c:pt idx="3">
                  <c:v>14</c:v>
                </c:pt>
                <c:pt idx="4">
                  <c:v>53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83-4B36-9E6D-BE2EADFF9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84411408"/>
        <c:axId val="1184412656"/>
      </c:barChart>
      <c:catAx>
        <c:axId val="118441140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2656"/>
        <c:crosses val="autoZero"/>
        <c:auto val="1"/>
        <c:lblAlgn val="ctr"/>
        <c:lblOffset val="100"/>
        <c:noMultiLvlLbl val="0"/>
      </c:catAx>
      <c:valAx>
        <c:axId val="1184412656"/>
        <c:scaling>
          <c:orientation val="minMax"/>
          <c:max val="45657"/>
          <c:min val="4554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8441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57DE37D-B738-4817-B751-0C1B86D8B665}" type="datetime1">
              <a:rPr lang="es-ES" smtClean="0"/>
              <a:t>13/09/2024</a:t>
            </a:fld>
            <a:endParaRPr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es-ES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17BB30D9-D505-4352-B274-A1AB529BC646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9391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503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283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89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42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91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78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580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Rectá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FC1B432D-78E7-40AE-81C6-52773394A046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E062C603-371F-4D8B-AFB8-8337237C6271}" type="datetime1">
              <a:rPr lang="es-ES" smtClean="0"/>
              <a:pPr algn="r"/>
              <a:t>13/09/2024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D1AE6EBB-BEC9-4000-8D95-40B44C4E2CA6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7CAF1BE7-5365-4137-AE14-A7C362FC891C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CE83AA6-4601-4BF7-BD54-99DD2B193FD1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08DBE58-23DC-4EE9-8158-B69AC44D4A43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97C2EBBF-D49B-4842-B69E-CE552000DC09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AF364E66-D00E-49A9-9E62-AB0485562249}" type="datetime1">
              <a:rPr lang="es-ES" smtClean="0"/>
              <a:pPr algn="r"/>
              <a:t>13/09/2024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8EB92E29-7FB2-4284-9496-FE061DBF8A30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F03D15E0-E6C7-48CB-A009-DF16BCB95302}" type="datetime1">
              <a:rPr lang="es-ES" smtClean="0"/>
              <a:pPr/>
              <a:t>13/09/2024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aciasd/datafactory-mig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3352" y="3356992"/>
            <a:ext cx="11737304" cy="936104"/>
          </a:xfrm>
        </p:spPr>
        <p:txBody>
          <a:bodyPr rtlCol="0">
            <a:noAutofit/>
          </a:bodyPr>
          <a:lstStyle/>
          <a:p>
            <a:pPr algn="ctr" rtl="0"/>
            <a:r>
              <a:rPr lang="es-CO" sz="2400" dirty="0"/>
              <a:t>🏗️</a:t>
            </a:r>
            <a:r>
              <a:rPr lang="es-CO" sz="2000" dirty="0"/>
              <a:t> </a:t>
            </a:r>
            <a:r>
              <a:rPr lang="es-MX" sz="3600" dirty="0"/>
              <a:t>Propuesta de Migración de Data Factory + DevOps.</a:t>
            </a:r>
            <a:endParaRPr lang="es-ES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87688" y="4486684"/>
            <a:ext cx="6073316" cy="561974"/>
          </a:xfrm>
        </p:spPr>
        <p:txBody>
          <a:bodyPr rtlCol="0">
            <a:noAutofit/>
          </a:bodyPr>
          <a:lstStyle/>
          <a:p>
            <a:pPr algn="ctr" rtl="0"/>
            <a:r>
              <a:rPr lang="es-CO" dirty="0"/>
              <a:t>💡 Integración Completa de 4 instancias.</a:t>
            </a:r>
          </a:p>
          <a:p>
            <a:pPr algn="ctr" rtl="0"/>
            <a:r>
              <a:rPr lang="es-CO" dirty="0"/>
              <a:t>Por Oscar Macias, Septiembre - 2024.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11824" y="3789040"/>
            <a:ext cx="3456384" cy="576064"/>
          </a:xfrm>
        </p:spPr>
        <p:txBody>
          <a:bodyPr rtlCol="0">
            <a:noAutofit/>
          </a:bodyPr>
          <a:lstStyle/>
          <a:p>
            <a:pPr algn="ctr" rtl="0"/>
            <a:r>
              <a:rPr lang="es-MX" sz="3600" dirty="0"/>
              <a:t>¡¡¡Gracias!!!</a:t>
            </a:r>
            <a:endParaRPr lang="es-E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FBFA89-3E25-4875-997A-79EBB093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081946"/>
            <a:ext cx="2319868" cy="45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31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1763688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dirty="0"/>
              <a:t>Agenda</a:t>
            </a:r>
            <a:r>
              <a:rPr lang="es-ES" dirty="0"/>
              <a:t>.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524000" y="1828800"/>
            <a:ext cx="3923928" cy="3400400"/>
          </a:xfrm>
        </p:spPr>
        <p:txBody>
          <a:bodyPr rtlCol="0"/>
          <a:lstStyle/>
          <a:p>
            <a:pPr marL="0" indent="0" rtl="0">
              <a:buNone/>
            </a:pPr>
            <a:r>
              <a:rPr lang="es-CO" dirty="0"/>
              <a:t>📊 </a:t>
            </a:r>
            <a:r>
              <a:rPr lang="es-CO" dirty="0">
                <a:hlinkClick r:id="rId3" action="ppaction://hlinksldjump"/>
              </a:rPr>
              <a:t>Situación Actual.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🚧 </a:t>
            </a:r>
            <a:r>
              <a:rPr lang="es-CO" dirty="0">
                <a:hlinkClick r:id="rId4" action="ppaction://hlinksldjump"/>
              </a:rPr>
              <a:t>Desafíos.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📦 </a:t>
            </a:r>
            <a:r>
              <a:rPr lang="es-CO" dirty="0">
                <a:hlinkClick r:id="rId5" action="ppaction://hlinksldjump"/>
              </a:rPr>
              <a:t>Propuesta.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🔧 </a:t>
            </a:r>
            <a:r>
              <a:rPr lang="es-CO" dirty="0">
                <a:hlinkClick r:id="rId6" action="ppaction://hlinksldjump"/>
              </a:rPr>
              <a:t>Plan de Acción.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🔗 </a:t>
            </a:r>
            <a:r>
              <a:rPr lang="es-CO" dirty="0">
                <a:hlinkClick r:id="rId7" action="ppaction://hlinksldjump"/>
              </a:rPr>
              <a:t>Riesgos y Mitigaciones.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🏆 </a:t>
            </a:r>
            <a:r>
              <a:rPr lang="es-CO" dirty="0">
                <a:hlinkClick r:id="rId8" action="ppaction://hlinksldjump"/>
              </a:rPr>
              <a:t>Requerimientos.</a:t>
            </a:r>
            <a:endParaRPr lang="es-CO" dirty="0"/>
          </a:p>
          <a:p>
            <a:pPr marL="0" indent="0" rtl="0">
              <a:buNone/>
            </a:pPr>
            <a:r>
              <a:rPr lang="es-CO" dirty="0"/>
              <a:t>✅  </a:t>
            </a:r>
            <a:r>
              <a:rPr lang="es-CO" dirty="0">
                <a:hlinkClick r:id="rId9" action="ppaction://hlinksldjump"/>
              </a:rPr>
              <a:t>Alternativas.</a:t>
            </a:r>
            <a:endParaRPr lang="es-CO" dirty="0"/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4644008" cy="547464"/>
          </a:xfrm>
        </p:spPr>
        <p:txBody>
          <a:bodyPr rtlCol="0">
            <a:normAutofit fontScale="90000"/>
          </a:bodyPr>
          <a:lstStyle/>
          <a:p>
            <a:pPr marL="0" indent="0">
              <a:buNone/>
            </a:pPr>
            <a:r>
              <a:rPr lang="es-CO" b="1" dirty="0"/>
              <a:t>📊 Situación Actual.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8052049"/>
              </p:ext>
            </p:extLst>
          </p:nvPr>
        </p:nvGraphicFramePr>
        <p:xfrm>
          <a:off x="1075870" y="2339230"/>
          <a:ext cx="10276714" cy="2097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36601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Data Factory.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Tenant.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DevOps.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Servicios Vinculados.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DF1.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Desarrollo.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SI.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</a:t>
                      </a:r>
                      <a:r>
                        <a:rPr lang="es-ES" sz="1400" noProof="0" dirty="0"/>
                        <a:t>Databricks, Synapse, Excel (Sharepoint), LogicApps, Database, Key Vaults, Functions</a:t>
                      </a:r>
                      <a:r>
                        <a:rPr lang="es-CO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DF2.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🔍</a:t>
                      </a:r>
                      <a:r>
                        <a:rPr lang="es-ES" sz="1400" noProof="0" dirty="0"/>
                        <a:t>Producción.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SI.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</a:t>
                      </a:r>
                      <a:r>
                        <a:rPr lang="es-ES" sz="1400" noProof="0" dirty="0"/>
                        <a:t>Databricks, Synapse, Excel (Sharepoint), LogicApps, Database, Key Vaults, Functions</a:t>
                      </a:r>
                      <a:r>
                        <a:rPr lang="es-CO" sz="14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DF3.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Desarrollo.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✅ NO.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🔍</a:t>
                      </a:r>
                      <a:endParaRPr lang="es-ES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DF4.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🔍 Desarrollo.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NO.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884429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578" y="5031722"/>
            <a:ext cx="2952328" cy="98956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CO" dirty="0"/>
              <a:t>✅ </a:t>
            </a:r>
            <a:r>
              <a:rPr lang="es-CO" b="1" i="1" dirty="0"/>
              <a:t>Objetivo identificado.</a:t>
            </a:r>
            <a:endParaRPr lang="es-ES" b="1" i="1" dirty="0"/>
          </a:p>
          <a:p>
            <a:pPr marL="0" indent="0" rtl="0">
              <a:buNone/>
            </a:pPr>
            <a:r>
              <a:rPr lang="es-CO" b="1" dirty="0">
                <a:solidFill>
                  <a:srgbClr val="FF0000"/>
                </a:solidFill>
                <a:highlight>
                  <a:srgbClr val="FFFF00"/>
                </a:highlight>
              </a:rPr>
              <a:t>🔍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Falta actualizar datos.</a:t>
            </a:r>
          </a:p>
        </p:txBody>
      </p:sp>
    </p:spTree>
    <p:extLst>
      <p:ext uri="{BB962C8B-B14F-4D97-AF65-F5344CB8AC3E}">
        <p14:creationId xmlns:p14="http://schemas.microsoft.com/office/powerpoint/2010/main" val="210511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447" y="188640"/>
            <a:ext cx="4182365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CO" b="1" dirty="0"/>
              <a:t>🚧 Desafíos Azure.</a:t>
            </a:r>
            <a:endParaRPr lang="es-ES" b="1" dirty="0"/>
          </a:p>
        </p:txBody>
      </p:sp>
      <p:sp>
        <p:nvSpPr>
          <p:cNvPr id="17" name="Marcador de posición de contenido 13">
            <a:extLst>
              <a:ext uri="{FF2B5EF4-FFF2-40B4-BE49-F238E27FC236}">
                <a16:creationId xmlns:a16="http://schemas.microsoft.com/office/drawing/2014/main" id="{0B38850D-C80A-4081-B8D4-8586678CE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376" y="3839792"/>
            <a:ext cx="2420066" cy="2758140"/>
          </a:xfrm>
        </p:spPr>
        <p:txBody>
          <a:bodyPr rtlCol="0">
            <a:normAutofit fontScale="85000" lnSpcReduction="20000"/>
          </a:bodyPr>
          <a:lstStyle/>
          <a:p>
            <a:pPr marL="0" indent="0">
              <a:buNone/>
            </a:pPr>
            <a:r>
              <a:rPr lang="es-CO" b="1" i="1" dirty="0"/>
              <a:t>         Sharepoint</a:t>
            </a:r>
          </a:p>
          <a:p>
            <a:pPr marL="0" indent="0">
              <a:buNone/>
            </a:pPr>
            <a:r>
              <a:rPr lang="es-CO" b="1" i="1" dirty="0"/>
              <a:t>         Data.</a:t>
            </a:r>
          </a:p>
          <a:p>
            <a:pPr marL="0" indent="0">
              <a:buNone/>
            </a:pPr>
            <a:r>
              <a:rPr lang="es-CO" b="1" i="1" dirty="0"/>
              <a:t>         Data Factories.</a:t>
            </a:r>
          </a:p>
          <a:p>
            <a:pPr marL="0" indent="0">
              <a:buNone/>
            </a:pPr>
            <a:r>
              <a:rPr lang="es-ES" b="1" i="1" dirty="0"/>
              <a:t>         Pipelines.</a:t>
            </a:r>
          </a:p>
          <a:p>
            <a:pPr marL="0" indent="0">
              <a:buNone/>
            </a:pPr>
            <a:r>
              <a:rPr lang="es-CO" dirty="0"/>
              <a:t>✅ </a:t>
            </a:r>
            <a:r>
              <a:rPr lang="es-CO" b="1" i="1" dirty="0"/>
              <a:t>Recurso identificado.</a:t>
            </a:r>
            <a:endParaRPr lang="es-ES" b="1" i="1" dirty="0"/>
          </a:p>
          <a:p>
            <a:pPr marL="0" indent="0" rtl="0">
              <a:buNone/>
            </a:pPr>
            <a:r>
              <a:rPr lang="es-CO" dirty="0">
                <a:highlight>
                  <a:srgbClr val="FFFF00"/>
                </a:highlight>
              </a:rPr>
              <a:t>🛑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Falta herramientas.</a:t>
            </a:r>
          </a:p>
          <a:p>
            <a:pPr marL="0" indent="0">
              <a:buNone/>
            </a:pPr>
            <a:r>
              <a:rPr lang="es-CO" sz="2000" dirty="0">
                <a:highlight>
                  <a:srgbClr val="FFFF00"/>
                </a:highlight>
              </a:rPr>
              <a:t>🔍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Falta volumen.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6" name="Marcador de posición de contenido 13">
            <a:extLst>
              <a:ext uri="{FF2B5EF4-FFF2-40B4-BE49-F238E27FC236}">
                <a16:creationId xmlns:a16="http://schemas.microsoft.com/office/drawing/2014/main" id="{396097DD-A874-4D48-BEE7-17676335D749}"/>
              </a:ext>
            </a:extLst>
          </p:cNvPr>
          <p:cNvSpPr txBox="1">
            <a:spLocks/>
          </p:cNvSpPr>
          <p:nvPr/>
        </p:nvSpPr>
        <p:spPr>
          <a:xfrm>
            <a:off x="1364222" y="837292"/>
            <a:ext cx="2239052" cy="30289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CO" b="1" i="1" dirty="0"/>
              <a:t>     </a:t>
            </a:r>
            <a:r>
              <a:rPr lang="es-ES" b="1" i="1" dirty="0"/>
              <a:t>    Tenant.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Datasets.</a:t>
            </a:r>
          </a:p>
          <a:p>
            <a:pPr marL="0" indent="0">
              <a:buFont typeface="Arial" pitchFamily="34" charset="0"/>
              <a:buNone/>
            </a:pPr>
            <a:r>
              <a:rPr lang="es-CO" b="1" i="1" dirty="0"/>
              <a:t>         Linked Services.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Databricks.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Synapse.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Functions.</a:t>
            </a:r>
          </a:p>
          <a:p>
            <a:pPr marL="0" indent="0">
              <a:buFont typeface="Arial" pitchFamily="34" charset="0"/>
              <a:buNone/>
            </a:pPr>
            <a:r>
              <a:rPr lang="es-ES" b="1" i="1" dirty="0"/>
              <a:t>         Key Vault.</a:t>
            </a: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EE67E442-010A-41E9-9933-30A740D711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1" r="6391" b="8007"/>
          <a:stretch/>
        </p:blipFill>
        <p:spPr>
          <a:xfrm>
            <a:off x="1551333" y="1246941"/>
            <a:ext cx="230854" cy="252862"/>
          </a:xfrm>
          <a:prstGeom prst="rect">
            <a:avLst/>
          </a:prstGeom>
        </p:spPr>
      </p:pic>
      <p:grpSp>
        <p:nvGrpSpPr>
          <p:cNvPr id="69" name="Grupo 68">
            <a:extLst>
              <a:ext uri="{FF2B5EF4-FFF2-40B4-BE49-F238E27FC236}">
                <a16:creationId xmlns:a16="http://schemas.microsoft.com/office/drawing/2014/main" id="{A1F9603E-B363-4BFB-85FA-7989026727AB}"/>
              </a:ext>
            </a:extLst>
          </p:cNvPr>
          <p:cNvGrpSpPr/>
          <p:nvPr/>
        </p:nvGrpSpPr>
        <p:grpSpPr>
          <a:xfrm>
            <a:off x="6566476" y="1838317"/>
            <a:ext cx="2066925" cy="516731"/>
            <a:chOff x="7072979" y="480060"/>
            <a:chExt cx="2066925" cy="516731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0A55CBFD-2787-4EC3-9A2D-ED455461DBC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Rectángulo: esquinas redondeadas 4">
              <a:extLst>
                <a:ext uri="{FF2B5EF4-FFF2-40B4-BE49-F238E27FC236}">
                  <a16:creationId xmlns:a16="http://schemas.microsoft.com/office/drawing/2014/main" id="{430100B5-1DA4-4A44-8BB1-08CA7673F2C8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Planificación y diseño del nuevo entorno.</a:t>
              </a:r>
              <a:endParaRPr lang="es-ES" sz="1600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70" name="Flecha: a la derecha 69">
            <a:extLst>
              <a:ext uri="{FF2B5EF4-FFF2-40B4-BE49-F238E27FC236}">
                <a16:creationId xmlns:a16="http://schemas.microsoft.com/office/drawing/2014/main" id="{F2EBA88C-13EA-4E65-9848-2927502D1C13}"/>
              </a:ext>
            </a:extLst>
          </p:cNvPr>
          <p:cNvSpPr/>
          <p:nvPr/>
        </p:nvSpPr>
        <p:spPr>
          <a:xfrm rot="5400000">
            <a:off x="7554724" y="240026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9" name="Grupo 78">
            <a:extLst>
              <a:ext uri="{FF2B5EF4-FFF2-40B4-BE49-F238E27FC236}">
                <a16:creationId xmlns:a16="http://schemas.microsoft.com/office/drawing/2014/main" id="{BDFEBFF5-B23B-4FCE-BB20-ED0B3A9017DA}"/>
              </a:ext>
            </a:extLst>
          </p:cNvPr>
          <p:cNvGrpSpPr/>
          <p:nvPr/>
        </p:nvGrpSpPr>
        <p:grpSpPr>
          <a:xfrm>
            <a:off x="6557536" y="2505570"/>
            <a:ext cx="2066925" cy="516731"/>
            <a:chOff x="7072979" y="480060"/>
            <a:chExt cx="2066925" cy="516731"/>
          </a:xfrm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63396374-98CD-45E1-9C2A-D84ED73E008D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1" name="Rectángulo: esquinas redondeadas 4">
              <a:extLst>
                <a:ext uri="{FF2B5EF4-FFF2-40B4-BE49-F238E27FC236}">
                  <a16:creationId xmlns:a16="http://schemas.microsoft.com/office/drawing/2014/main" id="{FD6629BD-5E75-4ED1-9E11-D9EE398AF55B}"/>
                </a:ext>
              </a:extLst>
            </p:cNvPr>
            <p:cNvSpPr txBox="1"/>
            <p:nvPr/>
          </p:nvSpPr>
          <p:spPr>
            <a:xfrm>
              <a:off x="7076744" y="495489"/>
              <a:ext cx="2036655" cy="48646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MX" sz="1400" b="1" dirty="0">
                  <a:solidFill>
                    <a:schemeClr val="bg2"/>
                  </a:solidFill>
                </a:rPr>
                <a:t>Crear el nuevo tenant y configurar ADF y DevOps.</a:t>
              </a:r>
            </a:p>
          </p:txBody>
        </p:sp>
      </p:grpSp>
      <p:sp>
        <p:nvSpPr>
          <p:cNvPr id="84" name="Flecha: a la derecha 83">
            <a:extLst>
              <a:ext uri="{FF2B5EF4-FFF2-40B4-BE49-F238E27FC236}">
                <a16:creationId xmlns:a16="http://schemas.microsoft.com/office/drawing/2014/main" id="{FC447146-4412-486C-B246-F25034DF12C1}"/>
              </a:ext>
            </a:extLst>
          </p:cNvPr>
          <p:cNvSpPr/>
          <p:nvPr/>
        </p:nvSpPr>
        <p:spPr>
          <a:xfrm rot="5400000">
            <a:off x="7588736" y="306028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1755CB5-ECFD-40D8-A1FB-550915D057CD}"/>
              </a:ext>
            </a:extLst>
          </p:cNvPr>
          <p:cNvGrpSpPr/>
          <p:nvPr/>
        </p:nvGrpSpPr>
        <p:grpSpPr>
          <a:xfrm>
            <a:off x="6591548" y="3204303"/>
            <a:ext cx="2066925" cy="516731"/>
            <a:chOff x="7072979" y="480060"/>
            <a:chExt cx="2066925" cy="516731"/>
          </a:xfrm>
        </p:grpSpPr>
        <p:sp>
          <p:nvSpPr>
            <p:cNvPr id="86" name="Rectángulo: esquinas redondeadas 85">
              <a:extLst>
                <a:ext uri="{FF2B5EF4-FFF2-40B4-BE49-F238E27FC236}">
                  <a16:creationId xmlns:a16="http://schemas.microsoft.com/office/drawing/2014/main" id="{116C03A2-1D04-4B2E-9083-CC8BDCFCAC64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Rectángulo: esquinas redondeadas 4">
              <a:extLst>
                <a:ext uri="{FF2B5EF4-FFF2-40B4-BE49-F238E27FC236}">
                  <a16:creationId xmlns:a16="http://schemas.microsoft.com/office/drawing/2014/main" id="{7BB8ED22-C1B2-476A-A814-7EDDC0057470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CO" sz="1400" b="1" dirty="0">
                  <a:solidFill>
                    <a:schemeClr val="bg2"/>
                  </a:solidFill>
                </a:rPr>
                <a:t>Paso de instancias de ADF al nuevo tenant.</a:t>
              </a:r>
            </a:p>
          </p:txBody>
        </p:sp>
      </p:grpSp>
      <p:sp>
        <p:nvSpPr>
          <p:cNvPr id="88" name="Flecha: a la derecha 87">
            <a:extLst>
              <a:ext uri="{FF2B5EF4-FFF2-40B4-BE49-F238E27FC236}">
                <a16:creationId xmlns:a16="http://schemas.microsoft.com/office/drawing/2014/main" id="{2BC2235A-F0BD-421A-B14E-8617F213FE06}"/>
              </a:ext>
            </a:extLst>
          </p:cNvPr>
          <p:cNvSpPr/>
          <p:nvPr/>
        </p:nvSpPr>
        <p:spPr>
          <a:xfrm rot="5400000">
            <a:off x="7588736" y="376769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6B3952E-C366-4841-8DEF-A392F9E8F5E7}"/>
              </a:ext>
            </a:extLst>
          </p:cNvPr>
          <p:cNvGrpSpPr/>
          <p:nvPr/>
        </p:nvGrpSpPr>
        <p:grpSpPr>
          <a:xfrm>
            <a:off x="6591548" y="3911708"/>
            <a:ext cx="2066925" cy="516731"/>
            <a:chOff x="7072979" y="480060"/>
            <a:chExt cx="2066925" cy="516731"/>
          </a:xfrm>
        </p:grpSpPr>
        <p:sp>
          <p:nvSpPr>
            <p:cNvPr id="90" name="Rectángulo: esquinas redondeadas 89">
              <a:extLst>
                <a:ext uri="{FF2B5EF4-FFF2-40B4-BE49-F238E27FC236}">
                  <a16:creationId xmlns:a16="http://schemas.microsoft.com/office/drawing/2014/main" id="{BFC8277A-A7E9-4264-9B74-50CE7E9FA263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Rectángulo: esquinas redondeadas 4">
              <a:extLst>
                <a:ext uri="{FF2B5EF4-FFF2-40B4-BE49-F238E27FC236}">
                  <a16:creationId xmlns:a16="http://schemas.microsoft.com/office/drawing/2014/main" id="{C3FA9B85-8FCE-44E3-A7B4-8234E158F487}"/>
                </a:ext>
              </a:extLst>
            </p:cNvPr>
            <p:cNvSpPr txBox="1"/>
            <p:nvPr/>
          </p:nvSpPr>
          <p:spPr>
            <a:xfrm>
              <a:off x="7103249" y="497655"/>
              <a:ext cx="2036655" cy="48646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algn="ctr"/>
              <a:r>
                <a:rPr lang="es-CO" sz="1400" b="1" dirty="0">
                  <a:solidFill>
                    <a:schemeClr val="bg2"/>
                  </a:solidFill>
                </a:rPr>
                <a:t>Configurar DevOps y CI/CD pipelines.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EA2EC579-BCA8-40A0-8944-DDC1058C12EE}"/>
              </a:ext>
            </a:extLst>
          </p:cNvPr>
          <p:cNvGrpSpPr/>
          <p:nvPr/>
        </p:nvGrpSpPr>
        <p:grpSpPr>
          <a:xfrm>
            <a:off x="4303100" y="1849939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BD6540A3-FFF9-4C3D-87AF-F76CF07A9FA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Rectángulo: esquinas redondeadas 4">
              <a:extLst>
                <a:ext uri="{FF2B5EF4-FFF2-40B4-BE49-F238E27FC236}">
                  <a16:creationId xmlns:a16="http://schemas.microsoft.com/office/drawing/2014/main" id="{6A217214-6FD3-453F-8C52-D047BC86E8C3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Legacy.</a:t>
              </a:r>
            </a:p>
          </p:txBody>
        </p:sp>
      </p:grpSp>
      <p:sp>
        <p:nvSpPr>
          <p:cNvPr id="95" name="Flecha: a la derecha 94">
            <a:extLst>
              <a:ext uri="{FF2B5EF4-FFF2-40B4-BE49-F238E27FC236}">
                <a16:creationId xmlns:a16="http://schemas.microsoft.com/office/drawing/2014/main" id="{AE16B9ED-EFF0-4B0A-AB90-F8279848AADB}"/>
              </a:ext>
            </a:extLst>
          </p:cNvPr>
          <p:cNvSpPr/>
          <p:nvPr/>
        </p:nvSpPr>
        <p:spPr>
          <a:xfrm rot="5400000">
            <a:off x="5291348" y="2411884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9" name="Flecha: a la derecha 98">
            <a:extLst>
              <a:ext uri="{FF2B5EF4-FFF2-40B4-BE49-F238E27FC236}">
                <a16:creationId xmlns:a16="http://schemas.microsoft.com/office/drawing/2014/main" id="{5E17CA9D-EA21-4330-BD64-C2AC2F11774A}"/>
              </a:ext>
            </a:extLst>
          </p:cNvPr>
          <p:cNvSpPr/>
          <p:nvPr/>
        </p:nvSpPr>
        <p:spPr>
          <a:xfrm rot="5400000">
            <a:off x="5325360" y="376485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8554D338-1C83-4C1C-BED1-BC9D66251E6B}"/>
              </a:ext>
            </a:extLst>
          </p:cNvPr>
          <p:cNvSpPr/>
          <p:nvPr/>
        </p:nvSpPr>
        <p:spPr>
          <a:xfrm rot="5400000">
            <a:off x="5325360" y="447226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F83B78E9-94D9-4B80-919C-611A1EF9F26D}"/>
              </a:ext>
            </a:extLst>
          </p:cNvPr>
          <p:cNvGrpSpPr/>
          <p:nvPr/>
        </p:nvGrpSpPr>
        <p:grpSpPr>
          <a:xfrm>
            <a:off x="4303412" y="3206469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08" name="Rectángulo: esquinas redondeadas 107">
              <a:extLst>
                <a:ext uri="{FF2B5EF4-FFF2-40B4-BE49-F238E27FC236}">
                  <a16:creationId xmlns:a16="http://schemas.microsoft.com/office/drawing/2014/main" id="{7C54E521-E0A4-4249-B819-F4EBFCE18D6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Rectángulo: esquinas redondeadas 4">
              <a:extLst>
                <a:ext uri="{FF2B5EF4-FFF2-40B4-BE49-F238E27FC236}">
                  <a16:creationId xmlns:a16="http://schemas.microsoft.com/office/drawing/2014/main" id="{287A7D44-D909-475B-A2D3-47F3DCDC502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kern="1200" noProof="0" dirty="0">
                  <a:solidFill>
                    <a:schemeClr val="bg2"/>
                  </a:solidFill>
                </a:rPr>
                <a:t>* 4.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CBEFBC28-EA35-4F40-A5A5-0E090C2DCC74}"/>
              </a:ext>
            </a:extLst>
          </p:cNvPr>
          <p:cNvGrpSpPr/>
          <p:nvPr/>
        </p:nvGrpSpPr>
        <p:grpSpPr>
          <a:xfrm>
            <a:off x="4295800" y="3878630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1" name="Rectángulo: esquinas redondeadas 120">
              <a:extLst>
                <a:ext uri="{FF2B5EF4-FFF2-40B4-BE49-F238E27FC236}">
                  <a16:creationId xmlns:a16="http://schemas.microsoft.com/office/drawing/2014/main" id="{5F6913C7-F457-4125-B95B-EEACED7B33E1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2" name="Rectángulo: esquinas redondeadas 4">
              <a:extLst>
                <a:ext uri="{FF2B5EF4-FFF2-40B4-BE49-F238E27FC236}">
                  <a16:creationId xmlns:a16="http://schemas.microsoft.com/office/drawing/2014/main" id="{8AB0F7ED-AB8D-49BA-A825-8F0E6C56AB6F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600" dirty="0"/>
                <a:t>    </a:t>
              </a:r>
              <a:r>
                <a:rPr lang="es-ES" sz="1600" b="1" dirty="0">
                  <a:solidFill>
                    <a:schemeClr val="bg2"/>
                  </a:solidFill>
                </a:rPr>
                <a:t>  </a:t>
              </a:r>
              <a:endParaRPr lang="es-CO" sz="1600" dirty="0"/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1FEA893E-E095-40C4-BEDF-7CA6ECD816BA}"/>
              </a:ext>
            </a:extLst>
          </p:cNvPr>
          <p:cNvGrpSpPr/>
          <p:nvPr/>
        </p:nvGrpSpPr>
        <p:grpSpPr>
          <a:xfrm>
            <a:off x="4083870" y="4591981"/>
            <a:ext cx="2516186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25" name="Rectángulo: esquinas redondeadas 124">
              <a:extLst>
                <a:ext uri="{FF2B5EF4-FFF2-40B4-BE49-F238E27FC236}">
                  <a16:creationId xmlns:a16="http://schemas.microsoft.com/office/drawing/2014/main" id="{ABE02875-BFD9-4F4F-8EC3-3A2FEC31B52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Rectángulo: esquinas redondeadas 4">
              <a:extLst>
                <a:ext uri="{FF2B5EF4-FFF2-40B4-BE49-F238E27FC236}">
                  <a16:creationId xmlns:a16="http://schemas.microsoft.com/office/drawing/2014/main" id="{5E0CDC93-5CF6-4D8C-8BF8-9DDF1ACDF34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31" name="Flecha: a la derecha 130">
            <a:extLst>
              <a:ext uri="{FF2B5EF4-FFF2-40B4-BE49-F238E27FC236}">
                <a16:creationId xmlns:a16="http://schemas.microsoft.com/office/drawing/2014/main" id="{9FAC9D4B-F60E-407A-8BED-AA2DC8E05739}"/>
              </a:ext>
            </a:extLst>
          </p:cNvPr>
          <p:cNvSpPr/>
          <p:nvPr/>
        </p:nvSpPr>
        <p:spPr>
          <a:xfrm rot="5400000">
            <a:off x="5331919" y="515283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1" name="Flecha: a la derecha 140">
            <a:extLst>
              <a:ext uri="{FF2B5EF4-FFF2-40B4-BE49-F238E27FC236}">
                <a16:creationId xmlns:a16="http://schemas.microsoft.com/office/drawing/2014/main" id="{037AA589-C226-4730-B607-7BCA0977B09D}"/>
              </a:ext>
            </a:extLst>
          </p:cNvPr>
          <p:cNvSpPr/>
          <p:nvPr/>
        </p:nvSpPr>
        <p:spPr>
          <a:xfrm rot="5400000">
            <a:off x="5359930" y="585525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8C8F09B-F637-4E19-BC5F-67D193DF2989}"/>
              </a:ext>
            </a:extLst>
          </p:cNvPr>
          <p:cNvGrpSpPr/>
          <p:nvPr/>
        </p:nvGrpSpPr>
        <p:grpSpPr>
          <a:xfrm>
            <a:off x="4303100" y="2529208"/>
            <a:ext cx="2066925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2" name="Rectángulo: esquinas redondeadas 151">
              <a:extLst>
                <a:ext uri="{FF2B5EF4-FFF2-40B4-BE49-F238E27FC236}">
                  <a16:creationId xmlns:a16="http://schemas.microsoft.com/office/drawing/2014/main" id="{F89E38AF-9BA9-45EC-843C-7CA74AA0F1C8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3" name="Rectángulo: esquinas redondeadas 4">
              <a:extLst>
                <a:ext uri="{FF2B5EF4-FFF2-40B4-BE49-F238E27FC236}">
                  <a16:creationId xmlns:a16="http://schemas.microsoft.com/office/drawing/2014/main" id="{1669900E-45CD-40F7-B7A0-86666E9EB4D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dirty="0"/>
                <a:t>🛑</a:t>
              </a:r>
              <a:r>
                <a:rPr lang="es-CO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s-CO" sz="1600" b="1" dirty="0">
                  <a:solidFill>
                    <a:schemeClr val="bg2"/>
                  </a:solidFill>
                </a:rPr>
                <a:t>DevOps * 2.</a:t>
              </a:r>
            </a:p>
          </p:txBody>
        </p:sp>
      </p:grpSp>
      <p:sp>
        <p:nvSpPr>
          <p:cNvPr id="154" name="Flecha: a la derecha 153">
            <a:extLst>
              <a:ext uri="{FF2B5EF4-FFF2-40B4-BE49-F238E27FC236}">
                <a16:creationId xmlns:a16="http://schemas.microsoft.com/office/drawing/2014/main" id="{6B4832CE-B85E-4421-9ED4-D5D994A2502E}"/>
              </a:ext>
            </a:extLst>
          </p:cNvPr>
          <p:cNvSpPr/>
          <p:nvPr/>
        </p:nvSpPr>
        <p:spPr>
          <a:xfrm rot="5400000">
            <a:off x="5291348" y="3091153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4" name="Marcador de posición de contenido 13">
            <a:extLst>
              <a:ext uri="{FF2B5EF4-FFF2-40B4-BE49-F238E27FC236}">
                <a16:creationId xmlns:a16="http://schemas.microsoft.com/office/drawing/2014/main" id="{056CCE46-FBB3-4E06-BC55-F6FEED91C9BF}"/>
              </a:ext>
            </a:extLst>
          </p:cNvPr>
          <p:cNvSpPr txBox="1">
            <a:spLocks/>
          </p:cNvSpPr>
          <p:nvPr/>
        </p:nvSpPr>
        <p:spPr>
          <a:xfrm>
            <a:off x="9062760" y="1123319"/>
            <a:ext cx="1577907" cy="36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>
                <a:solidFill>
                  <a:srgbClr val="00B050"/>
                </a:solidFill>
              </a:rPr>
              <a:t>Estado Final.</a:t>
            </a:r>
          </a:p>
        </p:txBody>
      </p: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51123F88-1F88-4BCC-AA50-D6D90024DEE4}"/>
              </a:ext>
            </a:extLst>
          </p:cNvPr>
          <p:cNvGrpSpPr/>
          <p:nvPr/>
        </p:nvGrpSpPr>
        <p:grpSpPr>
          <a:xfrm>
            <a:off x="8866600" y="1849939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9" name="Rectángulo: esquinas redondeadas 198">
              <a:extLst>
                <a:ext uri="{FF2B5EF4-FFF2-40B4-BE49-F238E27FC236}">
                  <a16:creationId xmlns:a16="http://schemas.microsoft.com/office/drawing/2014/main" id="{4CC5C9CF-398A-4978-8EFF-730769575739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0" name="Rectángulo: esquinas redondeadas 4">
              <a:extLst>
                <a:ext uri="{FF2B5EF4-FFF2-40B4-BE49-F238E27FC236}">
                  <a16:creationId xmlns:a16="http://schemas.microsoft.com/office/drawing/2014/main" id="{37CF3A98-EC2C-4262-AF93-97DE1AB4B1A8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b="1" dirty="0">
                  <a:solidFill>
                    <a:schemeClr val="bg2"/>
                  </a:solidFill>
                </a:rPr>
                <a:t>      Destino. </a:t>
              </a:r>
              <a:r>
                <a:rPr lang="es-CO" sz="1600" b="1" dirty="0">
                  <a:solidFill>
                    <a:srgbClr val="00B050"/>
                  </a:solidFill>
                </a:rPr>
                <a:t>✅</a:t>
              </a:r>
              <a:endParaRPr lang="es-CO" sz="16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1" name="Flecha: a la derecha 200">
            <a:extLst>
              <a:ext uri="{FF2B5EF4-FFF2-40B4-BE49-F238E27FC236}">
                <a16:creationId xmlns:a16="http://schemas.microsoft.com/office/drawing/2014/main" id="{34BFC8ED-D39A-4589-8CDA-0804EF37BA85}"/>
              </a:ext>
            </a:extLst>
          </p:cNvPr>
          <p:cNvSpPr/>
          <p:nvPr/>
        </p:nvSpPr>
        <p:spPr>
          <a:xfrm rot="5400000">
            <a:off x="9854848" y="2411884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2" name="Flecha: a la derecha 201">
            <a:extLst>
              <a:ext uri="{FF2B5EF4-FFF2-40B4-BE49-F238E27FC236}">
                <a16:creationId xmlns:a16="http://schemas.microsoft.com/office/drawing/2014/main" id="{7111030E-CA1E-404F-B2F1-A3453B0203D2}"/>
              </a:ext>
            </a:extLst>
          </p:cNvPr>
          <p:cNvSpPr/>
          <p:nvPr/>
        </p:nvSpPr>
        <p:spPr>
          <a:xfrm rot="5400000">
            <a:off x="9888860" y="3764857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3" name="Flecha: a la derecha 202">
            <a:extLst>
              <a:ext uri="{FF2B5EF4-FFF2-40B4-BE49-F238E27FC236}">
                <a16:creationId xmlns:a16="http://schemas.microsoft.com/office/drawing/2014/main" id="{8D6537AA-38C4-49BA-8542-D905CD63ED70}"/>
              </a:ext>
            </a:extLst>
          </p:cNvPr>
          <p:cNvSpPr/>
          <p:nvPr/>
        </p:nvSpPr>
        <p:spPr>
          <a:xfrm rot="5400000">
            <a:off x="9888860" y="4472262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DC51450-F987-4C67-8F68-CDC546A9440C}"/>
              </a:ext>
            </a:extLst>
          </p:cNvPr>
          <p:cNvGrpSpPr/>
          <p:nvPr/>
        </p:nvGrpSpPr>
        <p:grpSpPr>
          <a:xfrm>
            <a:off x="8866912" y="3206469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4B6E68EA-2D8D-4F27-ADD9-047C7540BB0B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" name="Rectángulo: esquinas redondeadas 4">
              <a:extLst>
                <a:ext uri="{FF2B5EF4-FFF2-40B4-BE49-F238E27FC236}">
                  <a16:creationId xmlns:a16="http://schemas.microsoft.com/office/drawing/2014/main" id="{2BF75C09-E0CE-472D-B5D2-BC64D6277C2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600" b="1" kern="1200" noProof="0" dirty="0">
                  <a:solidFill>
                    <a:schemeClr val="bg2"/>
                  </a:solidFill>
                </a:rPr>
                <a:t>          * 4.        </a:t>
              </a:r>
              <a:r>
                <a:rPr lang="es-CO" sz="1600" b="1" dirty="0">
                  <a:solidFill>
                    <a:srgbClr val="00B050"/>
                  </a:solidFill>
                </a:rPr>
                <a:t>✅</a:t>
              </a: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9" name="Grupo 208">
            <a:extLst>
              <a:ext uri="{FF2B5EF4-FFF2-40B4-BE49-F238E27FC236}">
                <a16:creationId xmlns:a16="http://schemas.microsoft.com/office/drawing/2014/main" id="{038B1744-7D7A-479F-B06E-98C9DC03088F}"/>
              </a:ext>
            </a:extLst>
          </p:cNvPr>
          <p:cNvGrpSpPr/>
          <p:nvPr/>
        </p:nvGrpSpPr>
        <p:grpSpPr>
          <a:xfrm>
            <a:off x="8859300" y="3878630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0" name="Rectángulo: esquinas redondeadas 209">
              <a:extLst>
                <a:ext uri="{FF2B5EF4-FFF2-40B4-BE49-F238E27FC236}">
                  <a16:creationId xmlns:a16="http://schemas.microsoft.com/office/drawing/2014/main" id="{90B9E881-F9B7-428C-95A9-0ED9904B2504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1" name="Rectángulo: esquinas redondeadas 4">
              <a:extLst>
                <a:ext uri="{FF2B5EF4-FFF2-40B4-BE49-F238E27FC236}">
                  <a16:creationId xmlns:a16="http://schemas.microsoft.com/office/drawing/2014/main" id="{6996647F-2318-4388-89BD-5F4242C6D837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sp>
        <p:nvSpPr>
          <p:cNvPr id="219" name="Flecha: a la derecha 218">
            <a:extLst>
              <a:ext uri="{FF2B5EF4-FFF2-40B4-BE49-F238E27FC236}">
                <a16:creationId xmlns:a16="http://schemas.microsoft.com/office/drawing/2014/main" id="{41FBC3DB-F969-4E88-956A-12DDA82F0B22}"/>
              </a:ext>
            </a:extLst>
          </p:cNvPr>
          <p:cNvSpPr/>
          <p:nvPr/>
        </p:nvSpPr>
        <p:spPr>
          <a:xfrm rot="5400000">
            <a:off x="9894005" y="5152839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6" name="Flecha: a la derecha 225">
            <a:extLst>
              <a:ext uri="{FF2B5EF4-FFF2-40B4-BE49-F238E27FC236}">
                <a16:creationId xmlns:a16="http://schemas.microsoft.com/office/drawing/2014/main" id="{08EE9206-3B7B-478D-8DAA-9960A5F08ADA}"/>
              </a:ext>
            </a:extLst>
          </p:cNvPr>
          <p:cNvSpPr/>
          <p:nvPr/>
        </p:nvSpPr>
        <p:spPr>
          <a:xfrm rot="5400000">
            <a:off x="9923430" y="5855255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1" name="Grupo 230">
            <a:extLst>
              <a:ext uri="{FF2B5EF4-FFF2-40B4-BE49-F238E27FC236}">
                <a16:creationId xmlns:a16="http://schemas.microsoft.com/office/drawing/2014/main" id="{D80479EC-2E22-4517-AD4B-35364D2CD97D}"/>
              </a:ext>
            </a:extLst>
          </p:cNvPr>
          <p:cNvGrpSpPr/>
          <p:nvPr/>
        </p:nvGrpSpPr>
        <p:grpSpPr>
          <a:xfrm>
            <a:off x="8866600" y="2529208"/>
            <a:ext cx="206692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32" name="Rectángulo: esquinas redondeadas 231">
              <a:extLst>
                <a:ext uri="{FF2B5EF4-FFF2-40B4-BE49-F238E27FC236}">
                  <a16:creationId xmlns:a16="http://schemas.microsoft.com/office/drawing/2014/main" id="{B1D9B528-3FC6-4E18-B420-B5E5D46CEB5E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3" name="Rectángulo: esquinas redondeadas 4">
              <a:extLst>
                <a:ext uri="{FF2B5EF4-FFF2-40B4-BE49-F238E27FC236}">
                  <a16:creationId xmlns:a16="http://schemas.microsoft.com/office/drawing/2014/main" id="{0D81F780-F4C0-4A22-86AF-E67551A2E905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1600" dirty="0"/>
                <a:t>🛑</a:t>
              </a:r>
              <a:r>
                <a:rPr lang="es-CO" sz="16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s-CO" sz="1600" b="1" dirty="0">
                  <a:solidFill>
                    <a:schemeClr val="bg2"/>
                  </a:solidFill>
                </a:rPr>
                <a:t>DevOps * 4.</a:t>
              </a:r>
            </a:p>
          </p:txBody>
        </p:sp>
      </p:grpSp>
      <p:sp>
        <p:nvSpPr>
          <p:cNvPr id="234" name="Flecha: a la derecha 233">
            <a:extLst>
              <a:ext uri="{FF2B5EF4-FFF2-40B4-BE49-F238E27FC236}">
                <a16:creationId xmlns:a16="http://schemas.microsoft.com/office/drawing/2014/main" id="{B0D4C4CA-5892-442A-9F05-73D3D2F12C74}"/>
              </a:ext>
            </a:extLst>
          </p:cNvPr>
          <p:cNvSpPr/>
          <p:nvPr/>
        </p:nvSpPr>
        <p:spPr>
          <a:xfrm rot="5400000">
            <a:off x="9854848" y="3091153"/>
            <a:ext cx="90427" cy="90427"/>
          </a:xfrm>
          <a:prstGeom prst="rightArrow">
            <a:avLst>
              <a:gd name="adj1" fmla="val 667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6" name="Marcador de posición de contenido 13">
            <a:extLst>
              <a:ext uri="{FF2B5EF4-FFF2-40B4-BE49-F238E27FC236}">
                <a16:creationId xmlns:a16="http://schemas.microsoft.com/office/drawing/2014/main" id="{F0ADE86C-1B29-4228-979B-A273F2FCF3D8}"/>
              </a:ext>
            </a:extLst>
          </p:cNvPr>
          <p:cNvSpPr txBox="1">
            <a:spLocks/>
          </p:cNvSpPr>
          <p:nvPr/>
        </p:nvSpPr>
        <p:spPr>
          <a:xfrm>
            <a:off x="4439816" y="1096559"/>
            <a:ext cx="1746629" cy="361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b="1" i="1" dirty="0">
                <a:solidFill>
                  <a:srgbClr val="FF0000"/>
                </a:solidFill>
              </a:rPr>
              <a:t>Estado actual.</a:t>
            </a:r>
          </a:p>
        </p:txBody>
      </p:sp>
      <p:sp>
        <p:nvSpPr>
          <p:cNvPr id="112" name="Marcador de posición de contenido 13">
            <a:extLst>
              <a:ext uri="{FF2B5EF4-FFF2-40B4-BE49-F238E27FC236}">
                <a16:creationId xmlns:a16="http://schemas.microsoft.com/office/drawing/2014/main" id="{87A1CD73-3C1A-468F-8AA1-3195125AF590}"/>
              </a:ext>
            </a:extLst>
          </p:cNvPr>
          <p:cNvSpPr txBox="1">
            <a:spLocks/>
          </p:cNvSpPr>
          <p:nvPr/>
        </p:nvSpPr>
        <p:spPr>
          <a:xfrm>
            <a:off x="6535036" y="914174"/>
            <a:ext cx="2098366" cy="642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b="1" i="1" dirty="0">
                <a:solidFill>
                  <a:srgbClr val="FFFF00"/>
                </a:solidFill>
              </a:rPr>
              <a:t>Preparación y configuración.</a:t>
            </a:r>
          </a:p>
        </p:txBody>
      </p:sp>
      <p:sp>
        <p:nvSpPr>
          <p:cNvPr id="113" name="Marcador de posición de contenido 13">
            <a:extLst>
              <a:ext uri="{FF2B5EF4-FFF2-40B4-BE49-F238E27FC236}">
                <a16:creationId xmlns:a16="http://schemas.microsoft.com/office/drawing/2014/main" id="{9CDEDDA0-B342-49CB-B460-E336DA82E591}"/>
              </a:ext>
            </a:extLst>
          </p:cNvPr>
          <p:cNvSpPr txBox="1">
            <a:spLocks/>
          </p:cNvSpPr>
          <p:nvPr/>
        </p:nvSpPr>
        <p:spPr>
          <a:xfrm>
            <a:off x="6738868" y="4627358"/>
            <a:ext cx="1778145" cy="66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s-ES" b="1" i="1" dirty="0">
                <a:solidFill>
                  <a:srgbClr val="FFC000"/>
                </a:solidFill>
              </a:rPr>
              <a:t>Migración de recursos.</a:t>
            </a:r>
          </a:p>
        </p:txBody>
      </p:sp>
      <p:pic>
        <p:nvPicPr>
          <p:cNvPr id="1028" name="Picture 4" descr="Artificial Intelligence - Softrams services">
            <a:extLst>
              <a:ext uri="{FF2B5EF4-FFF2-40B4-BE49-F238E27FC236}">
                <a16:creationId xmlns:a16="http://schemas.microsoft.com/office/drawing/2014/main" id="{C178DBB5-1F13-428D-ABBE-A972B6A1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14" y="2083792"/>
            <a:ext cx="302670" cy="30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4" descr="Artificial Intelligence - Softrams services">
            <a:extLst>
              <a:ext uri="{FF2B5EF4-FFF2-40B4-BE49-F238E27FC236}">
                <a16:creationId xmlns:a16="http://schemas.microsoft.com/office/drawing/2014/main" id="{2B2862FC-1ABC-4232-A9D9-C3259CEB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365" y="4664132"/>
            <a:ext cx="323326" cy="3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D21967B9-3413-45A0-8FA9-701B4D7FD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58" y="2508807"/>
            <a:ext cx="323326" cy="3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EF9B0D4B-0C67-46D1-909C-296DFD45E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29" y="4636634"/>
            <a:ext cx="378321" cy="3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463277E9-F191-424F-A1E5-DEB75033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6" y="4712626"/>
            <a:ext cx="344572" cy="29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B5A99E6C-C828-4110-BF27-DDE68412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6" y="3270024"/>
            <a:ext cx="394760" cy="3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llection of Excel Logo PNG. | PlusPNG">
            <a:extLst>
              <a:ext uri="{FF2B5EF4-FFF2-40B4-BE49-F238E27FC236}">
                <a16:creationId xmlns:a16="http://schemas.microsoft.com/office/drawing/2014/main" id="{BBFD1351-8048-4BE9-B782-6D18DC9F1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1477913" y="4247921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A9A7EF-C486-4927-8C01-2AF025D89EB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80" y="1662408"/>
            <a:ext cx="230854" cy="298261"/>
          </a:xfrm>
          <a:prstGeom prst="rect">
            <a:avLst/>
          </a:prstGeom>
        </p:spPr>
      </p:pic>
      <p:pic>
        <p:nvPicPr>
          <p:cNvPr id="150" name="Imagen 149">
            <a:extLst>
              <a:ext uri="{FF2B5EF4-FFF2-40B4-BE49-F238E27FC236}">
                <a16:creationId xmlns:a16="http://schemas.microsoft.com/office/drawing/2014/main" id="{E03656F0-520A-4349-B3B6-4974991C31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30" y="4636634"/>
            <a:ext cx="273139" cy="380391"/>
          </a:xfrm>
          <a:prstGeom prst="rect">
            <a:avLst/>
          </a:prstGeom>
        </p:spPr>
      </p:pic>
      <p:pic>
        <p:nvPicPr>
          <p:cNvPr id="1048" name="Picture 24" descr="Microsoft Azure Logo, symbol, meaning, history, PNG, brand">
            <a:extLst>
              <a:ext uri="{FF2B5EF4-FFF2-40B4-BE49-F238E27FC236}">
                <a16:creationId xmlns:a16="http://schemas.microsoft.com/office/drawing/2014/main" id="{32A45B71-7DDD-4779-80CB-7D0BBE14D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r="20768"/>
          <a:stretch/>
        </p:blipFill>
        <p:spPr bwMode="auto">
          <a:xfrm>
            <a:off x="4578663" y="1977403"/>
            <a:ext cx="270638" cy="2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4" descr="Microsoft Azure Logo, symbol, meaning, history, PNG, brand">
            <a:extLst>
              <a:ext uri="{FF2B5EF4-FFF2-40B4-BE49-F238E27FC236}">
                <a16:creationId xmlns:a16="http://schemas.microsoft.com/office/drawing/2014/main" id="{F62C3413-B35D-4B17-AB64-B1FDEFC00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r="20768"/>
          <a:stretch/>
        </p:blipFill>
        <p:spPr bwMode="auto">
          <a:xfrm>
            <a:off x="9049806" y="1968334"/>
            <a:ext cx="270638" cy="26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24" descr="Microsoft Azure Logo, symbol, meaning, history, PNG, brand">
            <a:extLst>
              <a:ext uri="{FF2B5EF4-FFF2-40B4-BE49-F238E27FC236}">
                <a16:creationId xmlns:a16="http://schemas.microsoft.com/office/drawing/2014/main" id="{844009C1-5539-49F6-A629-A6B822C76E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r="20768"/>
          <a:stretch/>
        </p:blipFill>
        <p:spPr bwMode="auto">
          <a:xfrm>
            <a:off x="1546266" y="836712"/>
            <a:ext cx="230854" cy="22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4775F6-DB6E-40A8-AAA8-B2325D4C49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51" y="5133047"/>
            <a:ext cx="664727" cy="235676"/>
          </a:xfrm>
          <a:prstGeom prst="rect">
            <a:avLst/>
          </a:prstGeom>
        </p:spPr>
      </p:pic>
      <p:pic>
        <p:nvPicPr>
          <p:cNvPr id="161" name="Picture 28" descr="SharePoint Basis - Westhaghe Training &amp; Advies">
            <a:extLst>
              <a:ext uri="{FF2B5EF4-FFF2-40B4-BE49-F238E27FC236}">
                <a16:creationId xmlns:a16="http://schemas.microsoft.com/office/drawing/2014/main" id="{560E79EF-77EE-41AB-9F66-3E8609224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173" y="3805358"/>
            <a:ext cx="28538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5DAF7E91-EAFD-46F1-A74B-6E307F9DD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1492695" y="3002958"/>
            <a:ext cx="312039" cy="28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3DF128EC-33BC-4A94-A04A-5E3229E0C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4960929" y="4719723"/>
            <a:ext cx="323327" cy="29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0" name="Grupo 169">
            <a:extLst>
              <a:ext uri="{FF2B5EF4-FFF2-40B4-BE49-F238E27FC236}">
                <a16:creationId xmlns:a16="http://schemas.microsoft.com/office/drawing/2014/main" id="{BA9D8D7C-6191-4DB3-ABC1-E8AF6E051140}"/>
              </a:ext>
            </a:extLst>
          </p:cNvPr>
          <p:cNvGrpSpPr/>
          <p:nvPr/>
        </p:nvGrpSpPr>
        <p:grpSpPr>
          <a:xfrm>
            <a:off x="8616280" y="4584682"/>
            <a:ext cx="251618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1" name="Rectángulo: esquinas redondeadas 170">
              <a:extLst>
                <a:ext uri="{FF2B5EF4-FFF2-40B4-BE49-F238E27FC236}">
                  <a16:creationId xmlns:a16="http://schemas.microsoft.com/office/drawing/2014/main" id="{48096042-9AB6-4EB9-9F7C-F9945DE6C26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2" name="Rectángulo: esquinas redondeadas 4">
              <a:extLst>
                <a:ext uri="{FF2B5EF4-FFF2-40B4-BE49-F238E27FC236}">
                  <a16:creationId xmlns:a16="http://schemas.microsoft.com/office/drawing/2014/main" id="{E3D64A32-A0A4-4C8F-9317-7BCFFDBE059C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179" name="Picture 22" descr="Collection of Excel Logo PNG. | PlusPNG">
            <a:extLst>
              <a:ext uri="{FF2B5EF4-FFF2-40B4-BE49-F238E27FC236}">
                <a16:creationId xmlns:a16="http://schemas.microsoft.com/office/drawing/2014/main" id="{67EEE5C9-5369-41F4-80AE-CE52F8C28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10180373" y="4027959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28" descr="SharePoint Basis - Westhaghe Training &amp; Advies">
            <a:extLst>
              <a:ext uri="{FF2B5EF4-FFF2-40B4-BE49-F238E27FC236}">
                <a16:creationId xmlns:a16="http://schemas.microsoft.com/office/drawing/2014/main" id="{60ABADD1-4CA1-48D0-879D-3DA5DF49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051" y="4027164"/>
            <a:ext cx="28927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Pricing Details - Key Vault | Microsoft Azure">
            <a:extLst>
              <a:ext uri="{FF2B5EF4-FFF2-40B4-BE49-F238E27FC236}">
                <a16:creationId xmlns:a16="http://schemas.microsoft.com/office/drawing/2014/main" id="{097A0AE7-1355-4B4E-80FE-63F172E11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1544391" y="3417202"/>
            <a:ext cx="244738" cy="27090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8" name="Picture 34" descr="Pricing Details - Key Vault | Microsoft Azure">
            <a:extLst>
              <a:ext uri="{FF2B5EF4-FFF2-40B4-BE49-F238E27FC236}">
                <a16:creationId xmlns:a16="http://schemas.microsoft.com/office/drawing/2014/main" id="{65A33756-E817-468D-9F36-C55D28C63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5857085" y="3326831"/>
            <a:ext cx="244738" cy="270906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9" name="Picture 20" descr="How to handle Error records in Azure Data Factory - Flexmind">
            <a:extLst>
              <a:ext uri="{FF2B5EF4-FFF2-40B4-BE49-F238E27FC236}">
                <a16:creationId xmlns:a16="http://schemas.microsoft.com/office/drawing/2014/main" id="{0BA18FD8-A242-413C-ABF7-D4EC21DC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819" y="3269500"/>
            <a:ext cx="394760" cy="33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34" descr="Pricing Details - Key Vault | Microsoft Azure">
            <a:extLst>
              <a:ext uri="{FF2B5EF4-FFF2-40B4-BE49-F238E27FC236}">
                <a16:creationId xmlns:a16="http://schemas.microsoft.com/office/drawing/2014/main" id="{DF35ADC9-CBFE-4C9C-AD9A-12604534A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9" r="23331"/>
          <a:stretch/>
        </p:blipFill>
        <p:spPr bwMode="auto">
          <a:xfrm>
            <a:off x="10027253" y="3339955"/>
            <a:ext cx="245211" cy="27143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3" name="CuadroTexto 252">
            <a:extLst>
              <a:ext uri="{FF2B5EF4-FFF2-40B4-BE49-F238E27FC236}">
                <a16:creationId xmlns:a16="http://schemas.microsoft.com/office/drawing/2014/main" id="{7FA9AD1F-DC9C-4023-8DC0-CE72903D35DD}"/>
              </a:ext>
            </a:extLst>
          </p:cNvPr>
          <p:cNvSpPr txBox="1"/>
          <p:nvPr/>
        </p:nvSpPr>
        <p:spPr>
          <a:xfrm>
            <a:off x="9048990" y="3971425"/>
            <a:ext cx="365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🔍</a:t>
            </a:r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sp>
        <p:nvSpPr>
          <p:cNvPr id="254" name="CuadroTexto 253">
            <a:extLst>
              <a:ext uri="{FF2B5EF4-FFF2-40B4-BE49-F238E27FC236}">
                <a16:creationId xmlns:a16="http://schemas.microsoft.com/office/drawing/2014/main" id="{D81E36DA-83E2-4CD1-82E5-65122098B1B8}"/>
              </a:ext>
            </a:extLst>
          </p:cNvPr>
          <p:cNvSpPr txBox="1"/>
          <p:nvPr/>
        </p:nvSpPr>
        <p:spPr>
          <a:xfrm>
            <a:off x="4155877" y="4687276"/>
            <a:ext cx="4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🔍</a:t>
            </a:r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pic>
        <p:nvPicPr>
          <p:cNvPr id="255" name="Picture 22" descr="Collection of Excel Logo PNG. | PlusPNG">
            <a:extLst>
              <a:ext uri="{FF2B5EF4-FFF2-40B4-BE49-F238E27FC236}">
                <a16:creationId xmlns:a16="http://schemas.microsoft.com/office/drawing/2014/main" id="{ED97330A-2898-4460-B56A-0AE885582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4" t="17825" r="26272" b="17281"/>
          <a:stretch/>
        </p:blipFill>
        <p:spPr bwMode="auto">
          <a:xfrm>
            <a:off x="5672001" y="3999734"/>
            <a:ext cx="308115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" name="Picture 28" descr="SharePoint Basis - Westhaghe Training &amp; Advies">
            <a:extLst>
              <a:ext uri="{FF2B5EF4-FFF2-40B4-BE49-F238E27FC236}">
                <a16:creationId xmlns:a16="http://schemas.microsoft.com/office/drawing/2014/main" id="{F95AB882-0099-445D-9640-CED2E2C13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79" y="3998939"/>
            <a:ext cx="289273" cy="28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7" name="CuadroTexto 256">
            <a:extLst>
              <a:ext uri="{FF2B5EF4-FFF2-40B4-BE49-F238E27FC236}">
                <a16:creationId xmlns:a16="http://schemas.microsoft.com/office/drawing/2014/main" id="{AE712308-344C-407A-A124-8CB8AFC19F51}"/>
              </a:ext>
            </a:extLst>
          </p:cNvPr>
          <p:cNvSpPr txBox="1"/>
          <p:nvPr/>
        </p:nvSpPr>
        <p:spPr>
          <a:xfrm>
            <a:off x="4540618" y="3943200"/>
            <a:ext cx="365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🔍</a:t>
            </a:r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BD523BBF-DC2A-42AE-8230-290D60ED1DC3}"/>
              </a:ext>
            </a:extLst>
          </p:cNvPr>
          <p:cNvGrpSpPr/>
          <p:nvPr/>
        </p:nvGrpSpPr>
        <p:grpSpPr>
          <a:xfrm>
            <a:off x="4079776" y="5267569"/>
            <a:ext cx="2516186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59" name="Rectángulo: esquinas redondeadas 258">
              <a:extLst>
                <a:ext uri="{FF2B5EF4-FFF2-40B4-BE49-F238E27FC236}">
                  <a16:creationId xmlns:a16="http://schemas.microsoft.com/office/drawing/2014/main" id="{041234C5-ADAD-4720-8788-D1060891C0B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0" name="Rectángulo: esquinas redondeadas 4">
              <a:extLst>
                <a:ext uri="{FF2B5EF4-FFF2-40B4-BE49-F238E27FC236}">
                  <a16:creationId xmlns:a16="http://schemas.microsoft.com/office/drawing/2014/main" id="{ADCFA4AC-9B4F-4F17-8E10-EFA204D8608A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61" name="Picture 4" descr="Artificial Intelligence - Softrams services">
            <a:extLst>
              <a:ext uri="{FF2B5EF4-FFF2-40B4-BE49-F238E27FC236}">
                <a16:creationId xmlns:a16="http://schemas.microsoft.com/office/drawing/2014/main" id="{967967AA-4204-4176-A064-FBFBA1E6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271" y="5339720"/>
            <a:ext cx="323326" cy="3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038375BB-BC70-4E04-8770-D44975D2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935" y="5312222"/>
            <a:ext cx="378321" cy="3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4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56CF493D-61E8-4A67-A88C-7997246B3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4956835" y="5395311"/>
            <a:ext cx="323327" cy="29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CuadroTexto 264">
            <a:extLst>
              <a:ext uri="{FF2B5EF4-FFF2-40B4-BE49-F238E27FC236}">
                <a16:creationId xmlns:a16="http://schemas.microsoft.com/office/drawing/2014/main" id="{BBF99289-5A44-4BF3-8013-FD37CE8D91C6}"/>
              </a:ext>
            </a:extLst>
          </p:cNvPr>
          <p:cNvSpPr txBox="1"/>
          <p:nvPr/>
        </p:nvSpPr>
        <p:spPr>
          <a:xfrm>
            <a:off x="4151783" y="5362864"/>
            <a:ext cx="4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🔍</a:t>
            </a:r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pic>
        <p:nvPicPr>
          <p:cNvPr id="266" name="Imagen 265">
            <a:extLst>
              <a:ext uri="{FF2B5EF4-FFF2-40B4-BE49-F238E27FC236}">
                <a16:creationId xmlns:a16="http://schemas.microsoft.com/office/drawing/2014/main" id="{AB891E16-5A17-45AB-BA82-851999CA2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91" r="6391" b="8007"/>
          <a:stretch/>
        </p:blipFill>
        <p:spPr>
          <a:xfrm>
            <a:off x="4632654" y="5395311"/>
            <a:ext cx="248864" cy="272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</p:pic>
      <p:pic>
        <p:nvPicPr>
          <p:cNvPr id="267" name="Picture 4" descr="Artificial Intelligence - Softrams services">
            <a:extLst>
              <a:ext uri="{FF2B5EF4-FFF2-40B4-BE49-F238E27FC236}">
                <a16:creationId xmlns:a16="http://schemas.microsoft.com/office/drawing/2014/main" id="{174FD1A3-9700-404C-983C-B56009891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62" y="4687367"/>
            <a:ext cx="323326" cy="3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D835AE3F-A7C8-4BE1-BDBE-E1C4EFB98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26" y="4659869"/>
            <a:ext cx="378321" cy="3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9" name="Imagen 268">
            <a:extLst>
              <a:ext uri="{FF2B5EF4-FFF2-40B4-BE49-F238E27FC236}">
                <a16:creationId xmlns:a16="http://schemas.microsoft.com/office/drawing/2014/main" id="{65E2CD72-6F96-46B1-ABB5-A90066D1FA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27" y="4659869"/>
            <a:ext cx="273139" cy="380391"/>
          </a:xfrm>
          <a:prstGeom prst="rect">
            <a:avLst/>
          </a:prstGeom>
        </p:spPr>
      </p:pic>
      <p:pic>
        <p:nvPicPr>
          <p:cNvPr id="270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B2DDCED4-6EF7-47B6-AE76-3065690C2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9423926" y="4742958"/>
            <a:ext cx="323327" cy="29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1" name="CuadroTexto 270">
            <a:extLst>
              <a:ext uri="{FF2B5EF4-FFF2-40B4-BE49-F238E27FC236}">
                <a16:creationId xmlns:a16="http://schemas.microsoft.com/office/drawing/2014/main" id="{01075697-92D8-4497-8A35-12CB686629E8}"/>
              </a:ext>
            </a:extLst>
          </p:cNvPr>
          <p:cNvSpPr txBox="1"/>
          <p:nvPr/>
        </p:nvSpPr>
        <p:spPr>
          <a:xfrm>
            <a:off x="8618874" y="4710511"/>
            <a:ext cx="4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🔍</a:t>
            </a:r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440BFC52-9C15-4DB1-960E-70C20706D89B}"/>
              </a:ext>
            </a:extLst>
          </p:cNvPr>
          <p:cNvGrpSpPr/>
          <p:nvPr/>
        </p:nvGrpSpPr>
        <p:grpSpPr>
          <a:xfrm>
            <a:off x="8616280" y="5298697"/>
            <a:ext cx="251618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7C29B275-C496-49A5-9CF8-DD65BAEA1B47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4" name="Rectángulo: esquinas redondeadas 4">
              <a:extLst>
                <a:ext uri="{FF2B5EF4-FFF2-40B4-BE49-F238E27FC236}">
                  <a16:creationId xmlns:a16="http://schemas.microsoft.com/office/drawing/2014/main" id="{D5A426A7-546F-4FF4-B845-7AEE9F6193D5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75" name="Picture 4" descr="Artificial Intelligence - Softrams services">
            <a:extLst>
              <a:ext uri="{FF2B5EF4-FFF2-40B4-BE49-F238E27FC236}">
                <a16:creationId xmlns:a16="http://schemas.microsoft.com/office/drawing/2014/main" id="{1F56B8A2-AEC0-40D9-A1EE-D16504AD6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62" y="5401382"/>
            <a:ext cx="323326" cy="32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" name="Picture 12" descr="Data Replication Software - Automated and Real-time | BryteFlow">
            <a:extLst>
              <a:ext uri="{FF2B5EF4-FFF2-40B4-BE49-F238E27FC236}">
                <a16:creationId xmlns:a16="http://schemas.microsoft.com/office/drawing/2014/main" id="{DD519BAD-B6EF-4FE4-82F3-99B68A2B7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26" y="5373884"/>
            <a:ext cx="378321" cy="3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" name="Imagen 276">
            <a:extLst>
              <a:ext uri="{FF2B5EF4-FFF2-40B4-BE49-F238E27FC236}">
                <a16:creationId xmlns:a16="http://schemas.microsoft.com/office/drawing/2014/main" id="{10A8F177-64F0-462D-A95D-B2D67BACB4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027" y="5373884"/>
            <a:ext cx="273139" cy="380391"/>
          </a:xfrm>
          <a:prstGeom prst="rect">
            <a:avLst/>
          </a:prstGeom>
        </p:spPr>
      </p:pic>
      <p:pic>
        <p:nvPicPr>
          <p:cNvPr id="278" name="Picture 30" descr="Azure Functions—Develop Faster With Serverless Compute | Microsoft Azure">
            <a:extLst>
              <a:ext uri="{FF2B5EF4-FFF2-40B4-BE49-F238E27FC236}">
                <a16:creationId xmlns:a16="http://schemas.microsoft.com/office/drawing/2014/main" id="{162790EB-1EC4-4E54-AC13-CF2274C34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8" r="21156"/>
          <a:stretch/>
        </p:blipFill>
        <p:spPr bwMode="auto">
          <a:xfrm>
            <a:off x="9423926" y="5456973"/>
            <a:ext cx="323327" cy="29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CuadroTexto 278">
            <a:extLst>
              <a:ext uri="{FF2B5EF4-FFF2-40B4-BE49-F238E27FC236}">
                <a16:creationId xmlns:a16="http://schemas.microsoft.com/office/drawing/2014/main" id="{25922F9F-E75F-4DB7-8F83-39F28863CFA6}"/>
              </a:ext>
            </a:extLst>
          </p:cNvPr>
          <p:cNvSpPr txBox="1"/>
          <p:nvPr/>
        </p:nvSpPr>
        <p:spPr>
          <a:xfrm>
            <a:off x="8618874" y="5424526"/>
            <a:ext cx="4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🔍</a:t>
            </a:r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grpSp>
        <p:nvGrpSpPr>
          <p:cNvPr id="288" name="Grupo 287">
            <a:extLst>
              <a:ext uri="{FF2B5EF4-FFF2-40B4-BE49-F238E27FC236}">
                <a16:creationId xmlns:a16="http://schemas.microsoft.com/office/drawing/2014/main" id="{716BF239-927C-41C9-A5A5-1EA4A3B5546B}"/>
              </a:ext>
            </a:extLst>
          </p:cNvPr>
          <p:cNvGrpSpPr/>
          <p:nvPr/>
        </p:nvGrpSpPr>
        <p:grpSpPr>
          <a:xfrm>
            <a:off x="8633401" y="6006250"/>
            <a:ext cx="2516185" cy="516731"/>
            <a:chOff x="7072979" y="480060"/>
            <a:chExt cx="2066925" cy="51673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9" name="Rectángulo: esquinas redondeadas 288">
              <a:extLst>
                <a:ext uri="{FF2B5EF4-FFF2-40B4-BE49-F238E27FC236}">
                  <a16:creationId xmlns:a16="http://schemas.microsoft.com/office/drawing/2014/main" id="{A40E3E68-AA33-4E35-9B9D-40C6486528C9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0" name="Rectángulo: esquinas redondeadas 4">
              <a:extLst>
                <a:ext uri="{FF2B5EF4-FFF2-40B4-BE49-F238E27FC236}">
                  <a16:creationId xmlns:a16="http://schemas.microsoft.com/office/drawing/2014/main" id="{4CCBE5BE-8F86-4601-B224-0712826C1A79}"/>
                </a:ext>
              </a:extLst>
            </p:cNvPr>
            <p:cNvSpPr txBox="1"/>
            <p:nvPr/>
          </p:nvSpPr>
          <p:spPr>
            <a:xfrm>
              <a:off x="7088710" y="483867"/>
              <a:ext cx="2035386" cy="486461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291" name="Imagen 290">
            <a:extLst>
              <a:ext uri="{FF2B5EF4-FFF2-40B4-BE49-F238E27FC236}">
                <a16:creationId xmlns:a16="http://schemas.microsoft.com/office/drawing/2014/main" id="{10BA8EA1-384F-462A-B60D-9F03721A23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275" y="6115871"/>
            <a:ext cx="664727" cy="235676"/>
          </a:xfrm>
          <a:prstGeom prst="rect">
            <a:avLst/>
          </a:prstGeom>
        </p:spPr>
      </p:pic>
      <p:sp>
        <p:nvSpPr>
          <p:cNvPr id="292" name="CuadroTexto 291">
            <a:extLst>
              <a:ext uri="{FF2B5EF4-FFF2-40B4-BE49-F238E27FC236}">
                <a16:creationId xmlns:a16="http://schemas.microsoft.com/office/drawing/2014/main" id="{C566CD3D-ACD2-45B8-9595-205E8D089075}"/>
              </a:ext>
            </a:extLst>
          </p:cNvPr>
          <p:cNvSpPr txBox="1"/>
          <p:nvPr/>
        </p:nvSpPr>
        <p:spPr>
          <a:xfrm>
            <a:off x="9382772" y="6074123"/>
            <a:ext cx="4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🔍</a:t>
            </a:r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11175A97-4827-4687-B6E7-BF53917DE5DF}"/>
              </a:ext>
            </a:extLst>
          </p:cNvPr>
          <p:cNvGrpSpPr/>
          <p:nvPr/>
        </p:nvGrpSpPr>
        <p:grpSpPr>
          <a:xfrm>
            <a:off x="4097381" y="5989489"/>
            <a:ext cx="2516186" cy="516731"/>
            <a:chOff x="7072979" y="480060"/>
            <a:chExt cx="2066925" cy="51673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02" name="Rectángulo: esquinas redondeadas 301">
              <a:extLst>
                <a:ext uri="{FF2B5EF4-FFF2-40B4-BE49-F238E27FC236}">
                  <a16:creationId xmlns:a16="http://schemas.microsoft.com/office/drawing/2014/main" id="{5236D47D-5DCC-485D-ACBD-0CB45EE59520}"/>
                </a:ext>
              </a:extLst>
            </p:cNvPr>
            <p:cNvSpPr/>
            <p:nvPr/>
          </p:nvSpPr>
          <p:spPr>
            <a:xfrm>
              <a:off x="7072979" y="480060"/>
              <a:ext cx="2066925" cy="516731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3" name="Rectángulo: esquinas redondeadas 4">
              <a:extLst>
                <a:ext uri="{FF2B5EF4-FFF2-40B4-BE49-F238E27FC236}">
                  <a16:creationId xmlns:a16="http://schemas.microsoft.com/office/drawing/2014/main" id="{C6ADDCDC-A515-4E86-BD97-5444DA0EE471}"/>
                </a:ext>
              </a:extLst>
            </p:cNvPr>
            <p:cNvSpPr txBox="1"/>
            <p:nvPr/>
          </p:nvSpPr>
          <p:spPr>
            <a:xfrm>
              <a:off x="7087441" y="483867"/>
              <a:ext cx="2036655" cy="486461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rtlCol="0" anchor="ctr" anchorCtr="0">
              <a:noAutofit/>
            </a:bodyPr>
            <a:lstStyle/>
            <a:p>
              <a:pPr marL="0" lvl="0" indent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s-ES" sz="1600" b="1" kern="1200" noProof="0" dirty="0">
                <a:solidFill>
                  <a:schemeClr val="bg2"/>
                </a:solidFill>
              </a:endParaRPr>
            </a:p>
          </p:txBody>
        </p:sp>
      </p:grpSp>
      <p:pic>
        <p:nvPicPr>
          <p:cNvPr id="304" name="Imagen 303">
            <a:extLst>
              <a:ext uri="{FF2B5EF4-FFF2-40B4-BE49-F238E27FC236}">
                <a16:creationId xmlns:a16="http://schemas.microsoft.com/office/drawing/2014/main" id="{95D98126-4631-4EAF-BD72-D022D5897A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251" y="6092217"/>
            <a:ext cx="664727" cy="235676"/>
          </a:xfrm>
          <a:prstGeom prst="rect">
            <a:avLst/>
          </a:prstGeom>
        </p:spPr>
      </p:pic>
      <p:sp>
        <p:nvSpPr>
          <p:cNvPr id="305" name="CuadroTexto 304">
            <a:extLst>
              <a:ext uri="{FF2B5EF4-FFF2-40B4-BE49-F238E27FC236}">
                <a16:creationId xmlns:a16="http://schemas.microsoft.com/office/drawing/2014/main" id="{AB2ECB56-201A-4964-A875-FD36754AA31B}"/>
              </a:ext>
            </a:extLst>
          </p:cNvPr>
          <p:cNvSpPr txBox="1"/>
          <p:nvPr/>
        </p:nvSpPr>
        <p:spPr>
          <a:xfrm>
            <a:off x="4852748" y="6050469"/>
            <a:ext cx="49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/>
              <a:t>🔍</a:t>
            </a:r>
            <a:r>
              <a:rPr lang="es-ES" sz="1800" b="1" dirty="0">
                <a:solidFill>
                  <a:schemeClr val="bg2"/>
                </a:solidFill>
              </a:rPr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8640"/>
            <a:ext cx="3419872" cy="691480"/>
          </a:xfrm>
        </p:spPr>
        <p:txBody>
          <a:bodyPr rtlCol="0"/>
          <a:lstStyle/>
          <a:p>
            <a:pPr marL="0" indent="0" rtl="0">
              <a:buNone/>
            </a:pPr>
            <a:r>
              <a:rPr lang="es-CO" b="1" dirty="0"/>
              <a:t>📦 Propuesta.</a:t>
            </a:r>
          </a:p>
        </p:txBody>
      </p:sp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6165304"/>
            <a:ext cx="10153128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diagrama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29" name="Marcador de posición de contenido 13">
            <a:extLst>
              <a:ext uri="{FF2B5EF4-FFF2-40B4-BE49-F238E27FC236}">
                <a16:creationId xmlns:a16="http://schemas.microsoft.com/office/drawing/2014/main" id="{A3DB3452-8C75-4A10-8A08-A9D5A004D328}"/>
              </a:ext>
            </a:extLst>
          </p:cNvPr>
          <p:cNvSpPr txBox="1">
            <a:spLocks/>
          </p:cNvSpPr>
          <p:nvPr/>
        </p:nvSpPr>
        <p:spPr>
          <a:xfrm>
            <a:off x="2423592" y="5157192"/>
            <a:ext cx="8064897" cy="936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tx1"/>
                </a:solidFill>
                <a:hlinkClick r:id="rId3"/>
              </a:rPr>
              <a:t>1. Azure Data Factory UI (Exportar, e Importar ARM Templates (Biceps)).</a:t>
            </a:r>
          </a:p>
          <a:p>
            <a:pPr marL="0" indent="0">
              <a:buFont typeface="Arial" pitchFamily="34" charset="0"/>
              <a:buNone/>
            </a:pPr>
            <a:r>
              <a:rPr lang="es-CO" b="1" dirty="0">
                <a:hlinkClick r:id="rId3"/>
              </a:rPr>
              <a:t>2. Azure DevOps (Integración Git).</a:t>
            </a:r>
            <a:endParaRPr lang="es-CO" b="1" dirty="0"/>
          </a:p>
          <a:p>
            <a:pPr marL="0" indent="0">
              <a:buFont typeface="Arial" pitchFamily="34" charset="0"/>
              <a:buNone/>
            </a:pPr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5DFC70-B7F4-4252-8F29-2D745172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0" y="952128"/>
            <a:ext cx="7393558" cy="41330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61E0BDE-1979-46CD-9707-542825D06C62}"/>
              </a:ext>
            </a:extLst>
          </p:cNvPr>
          <p:cNvSpPr txBox="1"/>
          <p:nvPr/>
        </p:nvSpPr>
        <p:spPr>
          <a:xfrm>
            <a:off x="2567608" y="1927865"/>
            <a:ext cx="288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🔄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404664"/>
            <a:ext cx="4283968" cy="691480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🔧 Plan de Acción.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DFDD1AF0-CE04-4303-B96A-E331F9FE03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6406580"/>
              </p:ext>
            </p:extLst>
          </p:nvPr>
        </p:nvGraphicFramePr>
        <p:xfrm>
          <a:off x="1343472" y="1124744"/>
          <a:ext cx="9865095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Marcador de posición de contenido 13">
            <a:extLst>
              <a:ext uri="{FF2B5EF4-FFF2-40B4-BE49-F238E27FC236}">
                <a16:creationId xmlns:a16="http://schemas.microsoft.com/office/drawing/2014/main" id="{0081845F-ED12-455A-BA7C-C2ACC52A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949280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37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60841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🔗 Riesgos y Mitigaciones.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3352201"/>
              </p:ext>
            </p:extLst>
          </p:nvPr>
        </p:nvGraphicFramePr>
        <p:xfrm>
          <a:off x="1455161" y="2295038"/>
          <a:ext cx="9537383" cy="185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4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530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Riesgo.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b="1" noProof="0" dirty="0">
                          <a:solidFill>
                            <a:srgbClr val="002060"/>
                          </a:solidFill>
                        </a:rPr>
                        <a:t>Impacto.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Probabilidad.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Mitigación.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Interrupción en la producción.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800" dirty="0"/>
                        <a:t>🛑</a:t>
                      </a:r>
                      <a:r>
                        <a:rPr lang="es-CO" dirty="0"/>
                        <a:t>Alto.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Baja.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Migración por fases, pruebas.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Configuración incorrecta.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🔍 </a:t>
                      </a:r>
                      <a:r>
                        <a:rPr lang="es-ES" noProof="0" dirty="0"/>
                        <a:t>DataBricks.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Media.</a:t>
                      </a:r>
                      <a:endParaRPr lang="es-ES" noProof="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Pruebas exhaustivas.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Dependencias no detectadas.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8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🔄 </a:t>
                      </a:r>
                      <a:r>
                        <a:rPr lang="es-CO" dirty="0"/>
                        <a:t>Medio</a:t>
                      </a:r>
                      <a:r>
                        <a:rPr lang="es-ES" noProof="0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Media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5375738"/>
            <a:ext cx="9793088" cy="789566"/>
          </a:xfrm>
        </p:spPr>
        <p:txBody>
          <a:bodyPr rtlCol="0">
            <a:normAutofit fontScale="85000" lnSpcReduction="10000"/>
          </a:bodyPr>
          <a:lstStyle/>
          <a:p>
            <a:pPr marL="0" indent="0" rtl="0">
              <a:buNone/>
            </a:pPr>
            <a:r>
              <a:rPr lang="es-CO" dirty="0">
                <a:highlight>
                  <a:srgbClr val="FFFF00"/>
                </a:highlight>
              </a:rPr>
              <a:t>🛑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ante eventos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789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🏆 Requerimientos.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7638658"/>
              </p:ext>
            </p:extLst>
          </p:nvPr>
        </p:nvGraphicFramePr>
        <p:xfrm>
          <a:off x="767408" y="1628800"/>
          <a:ext cx="10963465" cy="3491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0555">
                  <a:extLst>
                    <a:ext uri="{9D8B030D-6E8A-4147-A177-3AD203B41FA5}">
                      <a16:colId xmlns:a16="http://schemas.microsoft.com/office/drawing/2014/main" val="2789338225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Servicio.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Propósito.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RBAC.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Herramientas.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Azure Data Factory.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Diseñar.</a:t>
                      </a:r>
                    </a:p>
                    <a:p>
                      <a:pPr algn="ctr"/>
                      <a:r>
                        <a:rPr lang="es-MX" sz="1400" dirty="0"/>
                        <a:t>Implementar.</a:t>
                      </a:r>
                    </a:p>
                    <a:p>
                      <a:pPr algn="ctr"/>
                      <a:r>
                        <a:rPr lang="es-MX" sz="1400" dirty="0"/>
                        <a:t>Depurar pipelines.</a:t>
                      </a:r>
                      <a:endParaRPr lang="es-CO" sz="14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Data Factory 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Azure Data Factory Studio.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Security.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Administrar.</a:t>
                      </a:r>
                    </a:p>
                    <a:p>
                      <a:pPr algn="ctr" rtl="0"/>
                      <a:r>
                        <a:rPr lang="es-MX" sz="1400" dirty="0"/>
                        <a:t>Monitorear.</a:t>
                      </a:r>
                      <a:endParaRPr lang="es-ES" sz="1400" noProof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rtl="0"/>
                      <a:r>
                        <a:rPr lang="es-CO" dirty="0"/>
                        <a:t>Data Factory Contributor.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Azure Monitor.</a:t>
                      </a:r>
                    </a:p>
                    <a:p>
                      <a:pPr algn="ctr"/>
                      <a:r>
                        <a:rPr lang="es-CO" sz="1400" dirty="0"/>
                        <a:t>✅ Azure Key Vault.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Storage.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Validar permisos con archivos Excel.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Storage Blob Data Contributor.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✅ Azure Portal.</a:t>
                      </a:r>
                    </a:p>
                    <a:p>
                      <a:pPr algn="ctr"/>
                      <a:r>
                        <a:rPr lang="es-CO" sz="1400" dirty="0"/>
                        <a:t>✅   Sharepoint.</a:t>
                      </a:r>
                    </a:p>
                    <a:p>
                      <a:pPr algn="ctr"/>
                      <a:r>
                        <a:rPr lang="es-CO" sz="1400" dirty="0"/>
                        <a:t>🔄 Herramientas ETL.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Database.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CO" sz="1400" dirty="0"/>
                        <a:t>Validar permisos en Databricks, Synapse, Functions.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Acceso Firewall DB.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s-CO" dirty="0"/>
                        <a:t>Análisis detallado de impacto.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047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DevOps.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 Gestionar. </a:t>
                      </a:r>
                    </a:p>
                    <a:p>
                      <a:pPr algn="ctr"/>
                      <a:r>
                        <a:rPr lang="es-MX" sz="1400" dirty="0"/>
                        <a:t>Automatizar (CI/CD).</a:t>
                      </a:r>
                    </a:p>
                    <a:p>
                      <a:pPr algn="ctr"/>
                      <a:r>
                        <a:rPr lang="es-CO" sz="1400" dirty="0"/>
                        <a:t>Logic Apps</a:t>
                      </a:r>
                      <a:r>
                        <a:rPr lang="es-ES" sz="1400" noProof="0" dirty="0"/>
                        <a:t>.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Contributor.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Plataformas DevOps.</a:t>
                      </a:r>
                    </a:p>
                    <a:p>
                      <a:pPr algn="ctr"/>
                      <a:r>
                        <a:rPr lang="es-CO" sz="1400" dirty="0"/>
                        <a:t>Azure CLI / PowerShell.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704279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9" y="5416230"/>
            <a:ext cx="10441159" cy="861574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s-CO" dirty="0"/>
              <a:t>✅ </a:t>
            </a:r>
            <a:r>
              <a:rPr lang="es-CO" b="1" i="1" dirty="0"/>
              <a:t>Recurso identificado.</a:t>
            </a:r>
            <a:endParaRPr lang="es-CO" sz="2000" dirty="0">
              <a:solidFill>
                <a:schemeClr val="accent6">
                  <a:lumMod val="60000"/>
                  <a:lumOff val="40000"/>
                </a:schemeClr>
              </a:solidFill>
              <a:effectLst/>
              <a:highlight>
                <a:srgbClr val="FFFF00"/>
              </a:highlight>
            </a:endParaRPr>
          </a:p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85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836712"/>
            <a:ext cx="4283968" cy="547464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s-CO" b="1" dirty="0"/>
              <a:t>✅ Alternativas.</a:t>
            </a:r>
          </a:p>
        </p:txBody>
      </p:sp>
      <p:graphicFrame>
        <p:nvGraphicFramePr>
          <p:cNvPr id="5" name="Marcador de posición de contenido 4" descr="Tabla de ejemplo con 3 columnas y 4 filas" title="Tabla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7821066"/>
              </p:ext>
            </p:extLst>
          </p:nvPr>
        </p:nvGraphicFramePr>
        <p:xfrm>
          <a:off x="1225724" y="2204864"/>
          <a:ext cx="10033001" cy="1510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4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Herramienta.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400" b="1" noProof="0" dirty="0">
                          <a:solidFill>
                            <a:srgbClr val="002060"/>
                          </a:solidFill>
                        </a:rPr>
                        <a:t>Estrategia.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b="1" dirty="0">
                          <a:solidFill>
                            <a:srgbClr val="002060"/>
                          </a:solidFill>
                        </a:rPr>
                        <a:t>Ventajas.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Data Factory Copy Tool.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Migra datos entre ADF del mismo Tenant.</a:t>
                      </a:r>
                      <a:endParaRPr lang="es-CO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Integración Azure.</a:t>
                      </a:r>
                      <a:endParaRPr lang="es-CO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/>
                        <a:t>🔄 Azure Data Factory Utilities.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DataOps.</a:t>
                      </a:r>
                      <a:endParaRPr lang="es-E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MX" sz="1400" dirty="0"/>
                        <a:t>Automatización completa del proceso de migración.</a:t>
                      </a:r>
                    </a:p>
                    <a:p>
                      <a:pPr algn="ctr" rtl="0"/>
                      <a:r>
                        <a:rPr lang="es-MX" sz="1400" dirty="0"/>
                        <a:t>Integración directa con </a:t>
                      </a:r>
                      <a:r>
                        <a:rPr lang="es-MX" sz="1400" b="1" dirty="0"/>
                        <a:t>Azure DevOps</a:t>
                      </a:r>
                      <a:r>
                        <a:rPr lang="es-MX" sz="1400" dirty="0"/>
                        <a:t>.</a:t>
                      </a:r>
                      <a:endParaRPr lang="es-ES" sz="1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838115"/>
                  </a:ext>
                </a:extLst>
              </a:tr>
            </a:tbl>
          </a:graphicData>
        </a:graphic>
      </p:graphicFrame>
      <p:sp>
        <p:nvSpPr>
          <p:cNvPr id="7" name="Marcador de posición de contenido 13">
            <a:extLst>
              <a:ext uri="{FF2B5EF4-FFF2-40B4-BE49-F238E27FC236}">
                <a16:creationId xmlns:a16="http://schemas.microsoft.com/office/drawing/2014/main" id="{6D37EEFE-1CCB-494C-A611-5FF8AF90B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5041776"/>
            <a:ext cx="10441159" cy="432048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CO" sz="20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highlight>
                  <a:srgbClr val="FFFF00"/>
                </a:highlight>
              </a:rPr>
              <a:t>🔄</a:t>
            </a:r>
            <a:r>
              <a:rPr lang="es-CO" b="1" i="1" dirty="0">
                <a:solidFill>
                  <a:srgbClr val="FF0000"/>
                </a:solidFill>
              </a:rPr>
              <a:t> </a:t>
            </a:r>
            <a:r>
              <a:rPr lang="es-MX" b="1" i="1" dirty="0">
                <a:solidFill>
                  <a:srgbClr val="FF0000"/>
                </a:solidFill>
                <a:highlight>
                  <a:srgbClr val="FFFF00"/>
                </a:highlight>
              </a:rPr>
              <a:t>El cronograma del proyecto está sujeto a cambios en función de la disponibilidad de recursos</a:t>
            </a:r>
            <a:r>
              <a:rPr lang="es-CO" b="1" i="1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pPr marL="0" indent="0" rtl="0">
              <a:buNone/>
            </a:pPr>
            <a:endParaRPr lang="es-CO" b="1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5463546"/>
      </p:ext>
    </p:extLst>
  </p:cSld>
  <p:clrMapOvr>
    <a:masterClrMapping/>
  </p:clrMapOvr>
</p:sld>
</file>

<file path=ppt/theme/theme1.xml><?xml version="1.0" encoding="utf-8"?>
<a:theme xmlns:a="http://schemas.openxmlformats.org/drawingml/2006/main" name="Equipo informático 16 ×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91_TF02901026_TF02901026.potx" id="{542403D4-CC65-4431-A4E3-55163509A0B1}" vid="{AF8CDC02-FD01-4345-AAA1-0E99693BFDBD}"/>
    </a:ext>
  </a:extLst>
</a:theme>
</file>

<file path=ppt/theme/theme2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diseño de circuito tecnológico de empresa (panorámica)</Template>
  <TotalTime>806</TotalTime>
  <Words>633</Words>
  <Application>Microsoft Office PowerPoint</Application>
  <PresentationFormat>Panorámica</PresentationFormat>
  <Paragraphs>148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Candara</vt:lpstr>
      <vt:lpstr>Consolas</vt:lpstr>
      <vt:lpstr>Equipo informático 16 × 9</vt:lpstr>
      <vt:lpstr>🏗️ Propuesta de Migración de Data Factory + DevOps.</vt:lpstr>
      <vt:lpstr>Agenda.</vt:lpstr>
      <vt:lpstr>📊 Situación Actual.</vt:lpstr>
      <vt:lpstr>🚧 Desafíos Azure.</vt:lpstr>
      <vt:lpstr>📦 Propuesta.</vt:lpstr>
      <vt:lpstr>🔧 Plan de Acción.</vt:lpstr>
      <vt:lpstr>🔗 Riesgos y Mitigaciones.</vt:lpstr>
      <vt:lpstr>🏆 Requerimientos.</vt:lpstr>
      <vt:lpstr>✅ Alternativas.</vt:lpstr>
      <vt:lpstr>¡¡¡Gracias!!!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Migración de DataFactorys y Pipelines a un Nuevo Tenant.</dc:title>
  <dc:creator>Oscar Andres Macias Narvaez</dc:creator>
  <cp:lastModifiedBy>Oscar Andres Macias Narvaez</cp:lastModifiedBy>
  <cp:revision>356</cp:revision>
  <dcterms:created xsi:type="dcterms:W3CDTF">2024-09-11T22:49:05Z</dcterms:created>
  <dcterms:modified xsi:type="dcterms:W3CDTF">2024-09-13T11:10:49Z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