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76" r:id="rId7"/>
    <p:sldId id="267" r:id="rId8"/>
    <p:sldId id="266" r:id="rId9"/>
    <p:sldId id="277" r:id="rId10"/>
    <p:sldId id="279" r:id="rId11"/>
    <p:sldId id="280" r:id="rId12"/>
    <p:sldId id="281" r:id="rId13"/>
    <p:sldId id="278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100" d="100"/>
          <a:sy n="100" d="100"/>
        </p:scale>
        <p:origin x="1896" y="3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SMARTpro-Diagrama-de-Gant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s-CO" sz="2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🔄</a:t>
            </a:r>
            <a:r>
              <a:rPr lang="es-CO" sz="2400" baseline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s-CO" sz="2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Deadline</a:t>
            </a:r>
            <a:r>
              <a:rPr lang="es-CO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de</a:t>
            </a:r>
            <a:r>
              <a:rPr lang="es-CO" sz="2400" b="1" baseline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migración.</a:t>
            </a:r>
            <a:endParaRPr lang="es-CO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c:rich>
      </c:tx>
      <c:layout>
        <c:manualLayout>
          <c:xMode val="edge"/>
          <c:yMode val="edge"/>
          <c:x val="0.35059834700020626"/>
          <c:y val="3.339928376013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400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0.23901110139010401"/>
          <c:y val="0.29900093352537188"/>
          <c:w val="0.73926050354816764"/>
          <c:h val="0.5924249425663594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Gantt!$C$9</c:f>
              <c:strCache>
                <c:ptCount val="1"/>
                <c:pt idx="0">
                  <c:v>Avance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Gantt!$B$10:$B$15</c:f>
              <c:strCache>
                <c:ptCount val="6"/>
                <c:pt idx="0">
                  <c:v>Análisis de Impacto.</c:v>
                </c:pt>
                <c:pt idx="1">
                  <c:v>Configuración Tenant.</c:v>
                </c:pt>
                <c:pt idx="2">
                  <c:v>Migración Gradual.</c:v>
                </c:pt>
                <c:pt idx="3">
                  <c:v>Pruebas y Validación.</c:v>
                </c:pt>
                <c:pt idx="4">
                  <c:v>Monitoreo y Optimización.</c:v>
                </c:pt>
                <c:pt idx="5">
                  <c:v>Evaluacion.</c:v>
                </c:pt>
              </c:strCache>
            </c:strRef>
          </c:cat>
          <c:val>
            <c:numRef>
              <c:f>Gantt!$C$10:$C$15</c:f>
              <c:numCache>
                <c:formatCode>m/d/yyyy</c:formatCode>
                <c:ptCount val="6"/>
                <c:pt idx="0">
                  <c:v>45548</c:v>
                </c:pt>
                <c:pt idx="1">
                  <c:v>45555</c:v>
                </c:pt>
                <c:pt idx="2">
                  <c:v>45569</c:v>
                </c:pt>
                <c:pt idx="3">
                  <c:v>45590</c:v>
                </c:pt>
                <c:pt idx="4">
                  <c:v>45604</c:v>
                </c:pt>
                <c:pt idx="5">
                  <c:v>45657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83-4B36-9E6D-BE2EADFF97CC}"/>
            </c:ext>
          </c:extLst>
        </c:ser>
        <c:ser>
          <c:idx val="1"/>
          <c:order val="1"/>
          <c:tx>
            <c:strRef>
              <c:f>Gantt!$D$9</c:f>
              <c:strCache>
                <c:ptCount val="1"/>
                <c:pt idx="0">
                  <c:v>Pendientes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Gantt!$B$10:$B$15</c:f>
              <c:strCache>
                <c:ptCount val="6"/>
                <c:pt idx="0">
                  <c:v>Análisis de Impacto.</c:v>
                </c:pt>
                <c:pt idx="1">
                  <c:v>Configuración Tenant.</c:v>
                </c:pt>
                <c:pt idx="2">
                  <c:v>Migración Gradual.</c:v>
                </c:pt>
                <c:pt idx="3">
                  <c:v>Pruebas y Validación.</c:v>
                </c:pt>
                <c:pt idx="4">
                  <c:v>Monitoreo y Optimización.</c:v>
                </c:pt>
                <c:pt idx="5">
                  <c:v>Evaluacion.</c:v>
                </c:pt>
              </c:strCache>
            </c:strRef>
          </c:cat>
          <c:val>
            <c:numRef>
              <c:f>Gantt!$D$10:$D$15</c:f>
              <c:numCache>
                <c:formatCode>General</c:formatCode>
                <c:ptCount val="6"/>
                <c:pt idx="0">
                  <c:v>7</c:v>
                </c:pt>
                <c:pt idx="1">
                  <c:v>14</c:v>
                </c:pt>
                <c:pt idx="2">
                  <c:v>21</c:v>
                </c:pt>
                <c:pt idx="3">
                  <c:v>14</c:v>
                </c:pt>
                <c:pt idx="4">
                  <c:v>53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83-4B36-9E6D-BE2EADFF97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84411408"/>
        <c:axId val="1184412656"/>
      </c:barChart>
      <c:catAx>
        <c:axId val="11844114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84412656"/>
        <c:crosses val="autoZero"/>
        <c:auto val="1"/>
        <c:lblAlgn val="ctr"/>
        <c:lblOffset val="100"/>
        <c:noMultiLvlLbl val="0"/>
      </c:catAx>
      <c:valAx>
        <c:axId val="1184412656"/>
        <c:scaling>
          <c:orientation val="minMax"/>
          <c:max val="45657"/>
          <c:min val="45548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8441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12/09/2024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12/09/2024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5032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2836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899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1420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1911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9785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580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C1B432D-78E7-40AE-81C6-52773394A046}" type="datetime1">
              <a:rPr lang="es-ES" smtClean="0"/>
              <a:pPr/>
              <a:t>12/09/2024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12/09/2024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AE6EBB-BEC9-4000-8D95-40B44C4E2CA6}" type="datetime1">
              <a:rPr lang="es-ES" smtClean="0"/>
              <a:pPr/>
              <a:t>12/09/2024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CAF1BE7-5365-4137-AE14-A7C362FC891C}" type="datetime1">
              <a:rPr lang="es-ES" smtClean="0"/>
              <a:pPr/>
              <a:t>12/09/2024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CE83AA6-4601-4BF7-BD54-99DD2B193FD1}" type="datetime1">
              <a:rPr lang="es-ES" smtClean="0"/>
              <a:pPr/>
              <a:t>12/09/2024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08DBE58-23DC-4EE9-8158-B69AC44D4A43}" type="datetime1">
              <a:rPr lang="es-ES" smtClean="0"/>
              <a:pPr/>
              <a:t>12/09/2024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7C2EBBF-D49B-4842-B69E-CE552000DC09}" type="datetime1">
              <a:rPr lang="es-ES" smtClean="0"/>
              <a:pPr/>
              <a:t>12/09/2024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12/09/2024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EB92E29-7FB2-4284-9496-FE061DBF8A30}" type="datetime1">
              <a:rPr lang="es-ES" smtClean="0"/>
              <a:pPr/>
              <a:t>12/09/2024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12/09/2024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Maciasd/datafactory-miga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3352" y="3356992"/>
            <a:ext cx="11737304" cy="936104"/>
          </a:xfrm>
        </p:spPr>
        <p:txBody>
          <a:bodyPr rtlCol="0">
            <a:noAutofit/>
          </a:bodyPr>
          <a:lstStyle/>
          <a:p>
            <a:pPr algn="ctr" rtl="0"/>
            <a:r>
              <a:rPr lang="es-CO" sz="2400" dirty="0"/>
              <a:t>🏗️</a:t>
            </a:r>
            <a:r>
              <a:rPr lang="es-CO" sz="2000" dirty="0"/>
              <a:t> </a:t>
            </a:r>
            <a:r>
              <a:rPr lang="es-MX" sz="3600" dirty="0"/>
              <a:t>Propuesta de Migración de Data Factory + DevOps.</a:t>
            </a:r>
            <a:endParaRPr lang="es-ES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87688" y="4486684"/>
            <a:ext cx="6073316" cy="561974"/>
          </a:xfrm>
        </p:spPr>
        <p:txBody>
          <a:bodyPr rtlCol="0">
            <a:noAutofit/>
          </a:bodyPr>
          <a:lstStyle/>
          <a:p>
            <a:pPr algn="ctr" rtl="0"/>
            <a:r>
              <a:rPr lang="es-CO" dirty="0"/>
              <a:t>💡 Integración Completa de 4 instancias.</a:t>
            </a:r>
          </a:p>
          <a:p>
            <a:pPr algn="ctr" rtl="0"/>
            <a:r>
              <a:rPr lang="es-CO" dirty="0"/>
              <a:t>Por Oscar Macias, Septiembre - 2024.</a:t>
            </a:r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FBFA89-3E25-4875-997A-79EBB0930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5081946"/>
            <a:ext cx="2319868" cy="45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11824" y="3789040"/>
            <a:ext cx="3456384" cy="576064"/>
          </a:xfrm>
        </p:spPr>
        <p:txBody>
          <a:bodyPr rtlCol="0">
            <a:noAutofit/>
          </a:bodyPr>
          <a:lstStyle/>
          <a:p>
            <a:pPr algn="ctr" rtl="0"/>
            <a:r>
              <a:rPr lang="es-MX" sz="3600" dirty="0"/>
              <a:t>¡¡¡Gracias!!!</a:t>
            </a:r>
            <a:endParaRPr lang="es-E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FBFA89-3E25-4875-997A-79EBB0930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5081946"/>
            <a:ext cx="2319868" cy="45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312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1052736"/>
            <a:ext cx="1763688" cy="547464"/>
          </a:xfrm>
        </p:spPr>
        <p:txBody>
          <a:bodyPr rtlCol="0">
            <a:normAutofit fontScale="90000"/>
          </a:bodyPr>
          <a:lstStyle/>
          <a:p>
            <a:pPr rtl="0"/>
            <a:r>
              <a:rPr lang="es-CO" dirty="0"/>
              <a:t>Agenda</a:t>
            </a:r>
            <a:r>
              <a:rPr lang="es-ES" dirty="0"/>
              <a:t>.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4000" y="1828800"/>
            <a:ext cx="3923928" cy="3400400"/>
          </a:xfrm>
        </p:spPr>
        <p:txBody>
          <a:bodyPr rtlCol="0"/>
          <a:lstStyle/>
          <a:p>
            <a:pPr marL="0" indent="0" rtl="0">
              <a:buNone/>
            </a:pPr>
            <a:r>
              <a:rPr lang="es-CO" dirty="0"/>
              <a:t>📊 </a:t>
            </a:r>
            <a:r>
              <a:rPr lang="es-CO" dirty="0">
                <a:hlinkClick r:id="rId3" action="ppaction://hlinksldjump"/>
              </a:rPr>
              <a:t>Situación Actual.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🚧 </a:t>
            </a:r>
            <a:r>
              <a:rPr lang="es-CO" dirty="0">
                <a:hlinkClick r:id="rId4" action="ppaction://hlinksldjump"/>
              </a:rPr>
              <a:t>Desafíos.</a:t>
            </a:r>
            <a:endParaRPr lang="es-CO" dirty="0"/>
          </a:p>
          <a:p>
            <a:pPr marL="0" indent="0" rtl="0">
              <a:buNone/>
            </a:pPr>
            <a:r>
              <a:rPr lang="es-CO" dirty="0"/>
              <a:t>📦 </a:t>
            </a:r>
            <a:r>
              <a:rPr lang="es-CO" dirty="0">
                <a:hlinkClick r:id="rId5" action="ppaction://hlinksldjump"/>
              </a:rPr>
              <a:t>Propuesta.</a:t>
            </a:r>
            <a:endParaRPr lang="es-CO" dirty="0"/>
          </a:p>
          <a:p>
            <a:pPr marL="0" indent="0" rtl="0">
              <a:buNone/>
            </a:pPr>
            <a:r>
              <a:rPr lang="es-CO" dirty="0"/>
              <a:t>🔧 </a:t>
            </a:r>
            <a:r>
              <a:rPr lang="es-CO" dirty="0">
                <a:hlinkClick r:id="rId6" action="ppaction://hlinksldjump"/>
              </a:rPr>
              <a:t>Plan de Acción.</a:t>
            </a:r>
            <a:endParaRPr lang="es-CO" dirty="0"/>
          </a:p>
          <a:p>
            <a:pPr marL="0" indent="0" rtl="0">
              <a:buNone/>
            </a:pPr>
            <a:r>
              <a:rPr lang="es-CO" dirty="0"/>
              <a:t>🔗 </a:t>
            </a:r>
            <a:r>
              <a:rPr lang="es-CO" dirty="0">
                <a:hlinkClick r:id="rId7" action="ppaction://hlinksldjump"/>
              </a:rPr>
              <a:t>Riesgos y Mitigaciones.</a:t>
            </a:r>
            <a:endParaRPr lang="es-CO" dirty="0"/>
          </a:p>
          <a:p>
            <a:pPr marL="0" indent="0" rtl="0">
              <a:buNone/>
            </a:pPr>
            <a:r>
              <a:rPr lang="es-CO" dirty="0"/>
              <a:t>🏆 </a:t>
            </a:r>
            <a:r>
              <a:rPr lang="es-CO" dirty="0">
                <a:hlinkClick r:id="rId8" action="ppaction://hlinksldjump"/>
              </a:rPr>
              <a:t>Requerimientos.</a:t>
            </a:r>
            <a:endParaRPr lang="es-CO" dirty="0"/>
          </a:p>
          <a:p>
            <a:pPr marL="0" indent="0" rtl="0">
              <a:buNone/>
            </a:pPr>
            <a:r>
              <a:rPr lang="es-CO" dirty="0"/>
              <a:t>✅  </a:t>
            </a:r>
            <a:r>
              <a:rPr lang="es-CO" dirty="0">
                <a:hlinkClick r:id="rId9" action="ppaction://hlinksldjump"/>
              </a:rPr>
              <a:t>Alternativas.</a:t>
            </a:r>
            <a:endParaRPr lang="es-CO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052736"/>
            <a:ext cx="4644008" cy="547464"/>
          </a:xfrm>
        </p:spPr>
        <p:txBody>
          <a:bodyPr rtlCol="0">
            <a:normAutofit fontScale="90000"/>
          </a:bodyPr>
          <a:lstStyle/>
          <a:p>
            <a:pPr marL="0" indent="0">
              <a:buNone/>
            </a:pPr>
            <a:r>
              <a:rPr lang="es-CO" b="1" dirty="0"/>
              <a:t>📊 Situación Actual.</a:t>
            </a:r>
          </a:p>
        </p:txBody>
      </p:sp>
      <p:graphicFrame>
        <p:nvGraphicFramePr>
          <p:cNvPr id="5" name="Marcador de posición de contenido 4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4978632"/>
              </p:ext>
            </p:extLst>
          </p:nvPr>
        </p:nvGraphicFramePr>
        <p:xfrm>
          <a:off x="2063552" y="2060848"/>
          <a:ext cx="8468170" cy="2219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4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5955">
                  <a:extLst>
                    <a:ext uri="{9D8B030D-6E8A-4147-A177-3AD203B41FA5}">
                      <a16:colId xmlns:a16="http://schemas.microsoft.com/office/drawing/2014/main" val="2789338225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noProof="0" dirty="0">
                          <a:solidFill>
                            <a:srgbClr val="002060"/>
                          </a:solidFill>
                        </a:rPr>
                        <a:t>Data Factory.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b="1" noProof="0" dirty="0">
                          <a:solidFill>
                            <a:srgbClr val="002060"/>
                          </a:solidFill>
                        </a:rPr>
                        <a:t>Tenant.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DevOps Integrado.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Servicios Vinculados.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✅ DF1.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✅ Desarrollo.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dirty="0"/>
                        <a:t>✅ SI.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✅ </a:t>
                      </a:r>
                      <a:r>
                        <a:rPr lang="es-ES" noProof="0" dirty="0"/>
                        <a:t>Databricks, Synapse, Excel</a:t>
                      </a:r>
                      <a:r>
                        <a:rPr lang="es-CO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✅ DF2.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lang="es-CO" dirty="0"/>
                        <a:t>🔍</a:t>
                      </a:r>
                      <a:r>
                        <a:rPr lang="es-ES" noProof="0" dirty="0"/>
                        <a:t>Producción.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SI.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CO" dirty="0"/>
                        <a:t>✅</a:t>
                      </a:r>
                      <a:r>
                        <a:rPr lang="es-ES" noProof="0" dirty="0"/>
                        <a:t>Databricks, Synapse, Excel</a:t>
                      </a:r>
                      <a:r>
                        <a:rPr lang="es-CO" dirty="0"/>
                        <a:t>.</a:t>
                      </a:r>
                      <a:endParaRPr lang="es-ES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✅ DF3.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s-CO" dirty="0"/>
                        <a:t>Desarrollo.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✅ NO.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lang="es-CO" dirty="0"/>
                        <a:t>🔍</a:t>
                      </a:r>
                      <a:endParaRPr lang="es-ES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✅ DF4.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🔍 Desarrollo.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NO.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es-ES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884429"/>
                  </a:ext>
                </a:extLst>
              </a:tr>
            </a:tbl>
          </a:graphicData>
        </a:graphic>
      </p:graphicFrame>
      <p:sp>
        <p:nvSpPr>
          <p:cNvPr id="7" name="Marcador de posición de contenido 13">
            <a:extLst>
              <a:ext uri="{FF2B5EF4-FFF2-40B4-BE49-F238E27FC236}">
                <a16:creationId xmlns:a16="http://schemas.microsoft.com/office/drawing/2014/main" id="{6D37EEFE-1CCB-494C-A611-5FF8AF90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578" y="5031722"/>
            <a:ext cx="2952328" cy="98956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s-CO" dirty="0"/>
              <a:t>✅ </a:t>
            </a:r>
            <a:r>
              <a:rPr lang="es-CO" b="1" i="1" dirty="0"/>
              <a:t>Objetivo identificado.</a:t>
            </a:r>
            <a:endParaRPr lang="es-ES" b="1" i="1" dirty="0"/>
          </a:p>
          <a:p>
            <a:pPr marL="0" indent="0" rtl="0">
              <a:buNone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🔍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Falta actualizar datos.</a:t>
            </a:r>
          </a:p>
        </p:txBody>
      </p:sp>
    </p:spTree>
    <p:extLst>
      <p:ext uri="{BB962C8B-B14F-4D97-AF65-F5344CB8AC3E}">
        <p14:creationId xmlns:p14="http://schemas.microsoft.com/office/powerpoint/2010/main" val="210511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448" y="188640"/>
            <a:ext cx="2952328" cy="547464"/>
          </a:xfrm>
        </p:spPr>
        <p:txBody>
          <a:bodyPr rtlCol="0">
            <a:normAutofit fontScale="90000"/>
          </a:bodyPr>
          <a:lstStyle/>
          <a:p>
            <a:pPr rtl="0"/>
            <a:r>
              <a:rPr lang="es-CO" b="1" dirty="0"/>
              <a:t>🚧 Desafíos.</a:t>
            </a:r>
            <a:endParaRPr lang="es-ES" b="1" dirty="0"/>
          </a:p>
        </p:txBody>
      </p:sp>
      <p:sp>
        <p:nvSpPr>
          <p:cNvPr id="17" name="Marcador de posición de contenido 13">
            <a:extLst>
              <a:ext uri="{FF2B5EF4-FFF2-40B4-BE49-F238E27FC236}">
                <a16:creationId xmlns:a16="http://schemas.microsoft.com/office/drawing/2014/main" id="{0B38850D-C80A-4081-B8D4-8586678CE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84" y="4770408"/>
            <a:ext cx="3465315" cy="1852470"/>
          </a:xfrm>
        </p:spPr>
        <p:txBody>
          <a:bodyPr rtlCol="0">
            <a:normAutofit fontScale="92500"/>
          </a:bodyPr>
          <a:lstStyle/>
          <a:p>
            <a:pPr marL="0" indent="0">
              <a:buNone/>
            </a:pPr>
            <a:r>
              <a:rPr lang="es-CO" b="1" i="1" dirty="0"/>
              <a:t>         Data.</a:t>
            </a:r>
          </a:p>
          <a:p>
            <a:pPr marL="0" indent="0">
              <a:buNone/>
            </a:pPr>
            <a:r>
              <a:rPr lang="es-CO" b="1" i="1" dirty="0"/>
              <a:t>         Data Factories.</a:t>
            </a:r>
          </a:p>
          <a:p>
            <a:pPr marL="0" indent="0">
              <a:buNone/>
            </a:pPr>
            <a:r>
              <a:rPr lang="es-ES" b="1" i="1" dirty="0"/>
              <a:t>                 Pipelines.</a:t>
            </a:r>
          </a:p>
          <a:p>
            <a:pPr marL="0" indent="0" rtl="0">
              <a:buNone/>
            </a:pPr>
            <a:r>
              <a:rPr lang="es-CO" dirty="0">
                <a:highlight>
                  <a:srgbClr val="FFFF00"/>
                </a:highlight>
              </a:rPr>
              <a:t>🛑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Falta herramientas DevOps.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2B761BB3-F982-488B-A8A0-B937E6503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57" y="5277714"/>
            <a:ext cx="297476" cy="28803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28D5BA38-3BC5-46F3-A460-5929B37E9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405" y="5738937"/>
            <a:ext cx="792088" cy="236916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0B626919-2EB5-431E-8693-8E7165D5AE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155" t="9141" r="27436" b="9143"/>
          <a:stretch/>
        </p:blipFill>
        <p:spPr>
          <a:xfrm>
            <a:off x="983032" y="3207719"/>
            <a:ext cx="254155" cy="406648"/>
          </a:xfrm>
          <a:prstGeom prst="rect">
            <a:avLst/>
          </a:prstGeom>
        </p:spPr>
      </p:pic>
      <p:sp>
        <p:nvSpPr>
          <p:cNvPr id="26" name="Marcador de posición de contenido 13">
            <a:extLst>
              <a:ext uri="{FF2B5EF4-FFF2-40B4-BE49-F238E27FC236}">
                <a16:creationId xmlns:a16="http://schemas.microsoft.com/office/drawing/2014/main" id="{396097DD-A874-4D48-BEE7-17676335D749}"/>
              </a:ext>
            </a:extLst>
          </p:cNvPr>
          <p:cNvSpPr txBox="1">
            <a:spLocks/>
          </p:cNvSpPr>
          <p:nvPr/>
        </p:nvSpPr>
        <p:spPr>
          <a:xfrm>
            <a:off x="863542" y="2819990"/>
            <a:ext cx="2243573" cy="1833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CO" b="1" i="1" dirty="0"/>
              <a:t>     </a:t>
            </a:r>
            <a:r>
              <a:rPr lang="es-ES" b="1" i="1" dirty="0"/>
              <a:t>    Datasets.</a:t>
            </a:r>
          </a:p>
          <a:p>
            <a:pPr marL="0" indent="0">
              <a:buFont typeface="Arial" pitchFamily="34" charset="0"/>
              <a:buNone/>
            </a:pPr>
            <a:r>
              <a:rPr lang="es-CO" b="1" i="1" dirty="0"/>
              <a:t>         Linked Services.</a:t>
            </a:r>
          </a:p>
          <a:p>
            <a:pPr marL="0" indent="0">
              <a:buFont typeface="Arial" pitchFamily="34" charset="0"/>
              <a:buNone/>
            </a:pPr>
            <a:r>
              <a:rPr lang="es-ES" b="1" i="1" dirty="0"/>
              <a:t>         Databricks.</a:t>
            </a:r>
          </a:p>
          <a:p>
            <a:pPr marL="0" indent="0">
              <a:buFont typeface="Arial" pitchFamily="34" charset="0"/>
              <a:buNone/>
            </a:pPr>
            <a:r>
              <a:rPr lang="es-ES" b="1" i="1" dirty="0"/>
              <a:t>         Synapse.</a:t>
            </a: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FC1624A9-920B-4BD2-A5C8-EF754317B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595" y="3759345"/>
            <a:ext cx="376669" cy="372575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EE67E442-010A-41E9-9933-30A740D711F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391" r="6391" b="8007"/>
          <a:stretch/>
        </p:blipFill>
        <p:spPr>
          <a:xfrm>
            <a:off x="961730" y="2752581"/>
            <a:ext cx="287514" cy="314923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4139155B-0573-400F-97D5-35AF4DA8F0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805" y="4219812"/>
            <a:ext cx="377896" cy="406649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CAFB988A-886D-42B6-9C30-E13D9E2AF18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9736"/>
          <a:stretch/>
        </p:blipFill>
        <p:spPr>
          <a:xfrm>
            <a:off x="916227" y="4816881"/>
            <a:ext cx="297476" cy="219050"/>
          </a:xfrm>
          <a:prstGeom prst="rect">
            <a:avLst/>
          </a:prstGeom>
        </p:spPr>
      </p:pic>
      <p:grpSp>
        <p:nvGrpSpPr>
          <p:cNvPr id="69" name="Grupo 68">
            <a:extLst>
              <a:ext uri="{FF2B5EF4-FFF2-40B4-BE49-F238E27FC236}">
                <a16:creationId xmlns:a16="http://schemas.microsoft.com/office/drawing/2014/main" id="{A1F9603E-B363-4BFB-85FA-7989026727AB}"/>
              </a:ext>
            </a:extLst>
          </p:cNvPr>
          <p:cNvGrpSpPr/>
          <p:nvPr/>
        </p:nvGrpSpPr>
        <p:grpSpPr>
          <a:xfrm>
            <a:off x="7022650" y="1196752"/>
            <a:ext cx="2066925" cy="516731"/>
            <a:chOff x="7072979" y="480060"/>
            <a:chExt cx="2066925" cy="516731"/>
          </a:xfrm>
        </p:grpSpPr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0A55CBFD-2787-4EC3-9A2D-ED455461DBC0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Rectángulo: esquinas redondeadas 4">
              <a:extLst>
                <a:ext uri="{FF2B5EF4-FFF2-40B4-BE49-F238E27FC236}">
                  <a16:creationId xmlns:a16="http://schemas.microsoft.com/office/drawing/2014/main" id="{430100B5-1DA4-4A44-8BB1-08CA7673F2C8}"/>
                </a:ext>
              </a:extLst>
            </p:cNvPr>
            <p:cNvSpPr txBox="1"/>
            <p:nvPr/>
          </p:nvSpPr>
          <p:spPr>
            <a:xfrm>
              <a:off x="7076744" y="495489"/>
              <a:ext cx="2036655" cy="48646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b="1" dirty="0">
                  <a:solidFill>
                    <a:schemeClr val="bg2"/>
                  </a:solidFill>
                </a:rPr>
                <a:t>Planificación y diseño del nuevo entorno.</a:t>
              </a:r>
              <a:endParaRPr lang="es-ES" sz="1600" kern="1200" noProof="0" dirty="0">
                <a:solidFill>
                  <a:schemeClr val="bg2"/>
                </a:solidFill>
              </a:endParaRPr>
            </a:p>
          </p:txBody>
        </p:sp>
      </p:grpSp>
      <p:sp>
        <p:nvSpPr>
          <p:cNvPr id="70" name="Flecha: a la derecha 69">
            <a:extLst>
              <a:ext uri="{FF2B5EF4-FFF2-40B4-BE49-F238E27FC236}">
                <a16:creationId xmlns:a16="http://schemas.microsoft.com/office/drawing/2014/main" id="{F2EBA88C-13EA-4E65-9848-2927502D1C13}"/>
              </a:ext>
            </a:extLst>
          </p:cNvPr>
          <p:cNvSpPr/>
          <p:nvPr/>
        </p:nvSpPr>
        <p:spPr>
          <a:xfrm rot="5400000">
            <a:off x="8010898" y="1758697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BDFEBFF5-B23B-4FCE-BB20-ED0B3A9017DA}"/>
              </a:ext>
            </a:extLst>
          </p:cNvPr>
          <p:cNvGrpSpPr/>
          <p:nvPr/>
        </p:nvGrpSpPr>
        <p:grpSpPr>
          <a:xfrm>
            <a:off x="7013710" y="1864005"/>
            <a:ext cx="2066925" cy="516731"/>
            <a:chOff x="7072979" y="480060"/>
            <a:chExt cx="2066925" cy="516731"/>
          </a:xfrm>
        </p:grpSpPr>
        <p:sp>
          <p:nvSpPr>
            <p:cNvPr id="80" name="Rectángulo: esquinas redondeadas 79">
              <a:extLst>
                <a:ext uri="{FF2B5EF4-FFF2-40B4-BE49-F238E27FC236}">
                  <a16:creationId xmlns:a16="http://schemas.microsoft.com/office/drawing/2014/main" id="{63396374-98CD-45E1-9C2A-D84ED73E008D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Rectángulo: esquinas redondeadas 4">
              <a:extLst>
                <a:ext uri="{FF2B5EF4-FFF2-40B4-BE49-F238E27FC236}">
                  <a16:creationId xmlns:a16="http://schemas.microsoft.com/office/drawing/2014/main" id="{FD6629BD-5E75-4ED1-9E11-D9EE398AF55B}"/>
                </a:ext>
              </a:extLst>
            </p:cNvPr>
            <p:cNvSpPr txBox="1"/>
            <p:nvPr/>
          </p:nvSpPr>
          <p:spPr>
            <a:xfrm>
              <a:off x="7076744" y="495489"/>
              <a:ext cx="2036655" cy="48646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400" b="1" dirty="0">
                  <a:solidFill>
                    <a:schemeClr val="bg2"/>
                  </a:solidFill>
                </a:rPr>
                <a:t>Crear el nuevo tenant y configurar ADF y DevOps.</a:t>
              </a:r>
            </a:p>
          </p:txBody>
        </p:sp>
      </p:grpSp>
      <p:sp>
        <p:nvSpPr>
          <p:cNvPr id="84" name="Flecha: a la derecha 83">
            <a:extLst>
              <a:ext uri="{FF2B5EF4-FFF2-40B4-BE49-F238E27FC236}">
                <a16:creationId xmlns:a16="http://schemas.microsoft.com/office/drawing/2014/main" id="{FC447146-4412-486C-B246-F25034DF12C1}"/>
              </a:ext>
            </a:extLst>
          </p:cNvPr>
          <p:cNvSpPr/>
          <p:nvPr/>
        </p:nvSpPr>
        <p:spPr>
          <a:xfrm rot="5400000">
            <a:off x="8044910" y="2418722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5" name="Grupo 84">
            <a:extLst>
              <a:ext uri="{FF2B5EF4-FFF2-40B4-BE49-F238E27FC236}">
                <a16:creationId xmlns:a16="http://schemas.microsoft.com/office/drawing/2014/main" id="{71755CB5-ECFD-40D8-A1FB-550915D057CD}"/>
              </a:ext>
            </a:extLst>
          </p:cNvPr>
          <p:cNvGrpSpPr/>
          <p:nvPr/>
        </p:nvGrpSpPr>
        <p:grpSpPr>
          <a:xfrm>
            <a:off x="7047722" y="2562738"/>
            <a:ext cx="2066925" cy="516731"/>
            <a:chOff x="7072979" y="480060"/>
            <a:chExt cx="2066925" cy="516731"/>
          </a:xfrm>
        </p:grpSpPr>
        <p:sp>
          <p:nvSpPr>
            <p:cNvPr id="86" name="Rectángulo: esquinas redondeadas 85">
              <a:extLst>
                <a:ext uri="{FF2B5EF4-FFF2-40B4-BE49-F238E27FC236}">
                  <a16:creationId xmlns:a16="http://schemas.microsoft.com/office/drawing/2014/main" id="{116C03A2-1D04-4B2E-9083-CC8BDCFCAC64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Rectángulo: esquinas redondeadas 4">
              <a:extLst>
                <a:ext uri="{FF2B5EF4-FFF2-40B4-BE49-F238E27FC236}">
                  <a16:creationId xmlns:a16="http://schemas.microsoft.com/office/drawing/2014/main" id="{7BB8ED22-C1B2-476A-A814-7EDDC0057470}"/>
                </a:ext>
              </a:extLst>
            </p:cNvPr>
            <p:cNvSpPr txBox="1"/>
            <p:nvPr/>
          </p:nvSpPr>
          <p:spPr>
            <a:xfrm>
              <a:off x="7103249" y="497655"/>
              <a:ext cx="2036655" cy="48646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algn="ctr"/>
              <a:r>
                <a:rPr lang="es-CO" sz="1400" b="1" dirty="0">
                  <a:solidFill>
                    <a:schemeClr val="bg2"/>
                  </a:solidFill>
                </a:rPr>
                <a:t>Paso de instancias de ADF al nuevo tenant.</a:t>
              </a:r>
            </a:p>
          </p:txBody>
        </p:sp>
      </p:grpSp>
      <p:sp>
        <p:nvSpPr>
          <p:cNvPr id="88" name="Flecha: a la derecha 87">
            <a:extLst>
              <a:ext uri="{FF2B5EF4-FFF2-40B4-BE49-F238E27FC236}">
                <a16:creationId xmlns:a16="http://schemas.microsoft.com/office/drawing/2014/main" id="{2BC2235A-F0BD-421A-B14E-8617F213FE06}"/>
              </a:ext>
            </a:extLst>
          </p:cNvPr>
          <p:cNvSpPr/>
          <p:nvPr/>
        </p:nvSpPr>
        <p:spPr>
          <a:xfrm rot="5400000">
            <a:off x="8044910" y="3126127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9" name="Grupo 88">
            <a:extLst>
              <a:ext uri="{FF2B5EF4-FFF2-40B4-BE49-F238E27FC236}">
                <a16:creationId xmlns:a16="http://schemas.microsoft.com/office/drawing/2014/main" id="{C6B3952E-C366-4841-8DEF-A392F9E8F5E7}"/>
              </a:ext>
            </a:extLst>
          </p:cNvPr>
          <p:cNvGrpSpPr/>
          <p:nvPr/>
        </p:nvGrpSpPr>
        <p:grpSpPr>
          <a:xfrm>
            <a:off x="7047722" y="3270143"/>
            <a:ext cx="2066925" cy="516731"/>
            <a:chOff x="7072979" y="480060"/>
            <a:chExt cx="2066925" cy="516731"/>
          </a:xfrm>
        </p:grpSpPr>
        <p:sp>
          <p:nvSpPr>
            <p:cNvPr id="90" name="Rectángulo: esquinas redondeadas 89">
              <a:extLst>
                <a:ext uri="{FF2B5EF4-FFF2-40B4-BE49-F238E27FC236}">
                  <a16:creationId xmlns:a16="http://schemas.microsoft.com/office/drawing/2014/main" id="{BFC8277A-A7E9-4264-9B74-50CE7E9FA263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Rectángulo: esquinas redondeadas 4">
              <a:extLst>
                <a:ext uri="{FF2B5EF4-FFF2-40B4-BE49-F238E27FC236}">
                  <a16:creationId xmlns:a16="http://schemas.microsoft.com/office/drawing/2014/main" id="{C3FA9B85-8FCE-44E3-A7B4-8234E158F487}"/>
                </a:ext>
              </a:extLst>
            </p:cNvPr>
            <p:cNvSpPr txBox="1"/>
            <p:nvPr/>
          </p:nvSpPr>
          <p:spPr>
            <a:xfrm>
              <a:off x="7103249" y="497655"/>
              <a:ext cx="2036655" cy="48646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algn="ctr"/>
              <a:r>
                <a:rPr lang="es-CO" sz="1400" b="1" dirty="0">
                  <a:solidFill>
                    <a:schemeClr val="bg2"/>
                  </a:solidFill>
                </a:rPr>
                <a:t>Configurar DevOps y CI/CD pipelines.</a:t>
              </a:r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EA2EC579-BCA8-40A0-8944-DDC1058C12EE}"/>
              </a:ext>
            </a:extLst>
          </p:cNvPr>
          <p:cNvGrpSpPr/>
          <p:nvPr/>
        </p:nvGrpSpPr>
        <p:grpSpPr>
          <a:xfrm>
            <a:off x="4759274" y="1208374"/>
            <a:ext cx="2066925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93" name="Rectángulo: esquinas redondeadas 92">
              <a:extLst>
                <a:ext uri="{FF2B5EF4-FFF2-40B4-BE49-F238E27FC236}">
                  <a16:creationId xmlns:a16="http://schemas.microsoft.com/office/drawing/2014/main" id="{BD6540A3-FFF9-4C3D-87AF-F76CF07A9FA0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Rectángulo: esquinas redondeadas 4">
              <a:extLst>
                <a:ext uri="{FF2B5EF4-FFF2-40B4-BE49-F238E27FC236}">
                  <a16:creationId xmlns:a16="http://schemas.microsoft.com/office/drawing/2014/main" id="{6A217214-6FD3-453F-8C52-D047BC86E8C3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b="1" dirty="0">
                  <a:solidFill>
                    <a:schemeClr val="bg2"/>
                  </a:solidFill>
                </a:rPr>
                <a:t>Legacy.</a:t>
              </a:r>
            </a:p>
          </p:txBody>
        </p:sp>
      </p:grpSp>
      <p:sp>
        <p:nvSpPr>
          <p:cNvPr id="95" name="Flecha: a la derecha 94">
            <a:extLst>
              <a:ext uri="{FF2B5EF4-FFF2-40B4-BE49-F238E27FC236}">
                <a16:creationId xmlns:a16="http://schemas.microsoft.com/office/drawing/2014/main" id="{AE16B9ED-EFF0-4B0A-AB90-F8279848AADB}"/>
              </a:ext>
            </a:extLst>
          </p:cNvPr>
          <p:cNvSpPr/>
          <p:nvPr/>
        </p:nvSpPr>
        <p:spPr>
          <a:xfrm rot="5400000">
            <a:off x="5747522" y="1770319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9" name="Flecha: a la derecha 98">
            <a:extLst>
              <a:ext uri="{FF2B5EF4-FFF2-40B4-BE49-F238E27FC236}">
                <a16:creationId xmlns:a16="http://schemas.microsoft.com/office/drawing/2014/main" id="{5E17CA9D-EA21-4330-BD64-C2AC2F11774A}"/>
              </a:ext>
            </a:extLst>
          </p:cNvPr>
          <p:cNvSpPr/>
          <p:nvPr/>
        </p:nvSpPr>
        <p:spPr>
          <a:xfrm rot="5400000">
            <a:off x="5781534" y="3123292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3" name="Flecha: a la derecha 102">
            <a:extLst>
              <a:ext uri="{FF2B5EF4-FFF2-40B4-BE49-F238E27FC236}">
                <a16:creationId xmlns:a16="http://schemas.microsoft.com/office/drawing/2014/main" id="{8554D338-1C83-4C1C-BED1-BC9D66251E6B}"/>
              </a:ext>
            </a:extLst>
          </p:cNvPr>
          <p:cNvSpPr/>
          <p:nvPr/>
        </p:nvSpPr>
        <p:spPr>
          <a:xfrm rot="5400000">
            <a:off x="5781534" y="3830697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F83B78E9-94D9-4B80-919C-611A1EF9F26D}"/>
              </a:ext>
            </a:extLst>
          </p:cNvPr>
          <p:cNvGrpSpPr/>
          <p:nvPr/>
        </p:nvGrpSpPr>
        <p:grpSpPr>
          <a:xfrm>
            <a:off x="4759586" y="2564904"/>
            <a:ext cx="2066925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7C54E521-E0A4-4249-B819-F4EBFCE18D60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Rectángulo: esquinas redondeadas 4">
              <a:extLst>
                <a:ext uri="{FF2B5EF4-FFF2-40B4-BE49-F238E27FC236}">
                  <a16:creationId xmlns:a16="http://schemas.microsoft.com/office/drawing/2014/main" id="{287A7D44-D909-475B-A2D3-47F3DCDC5025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b="1" kern="1200" noProof="0" dirty="0">
                  <a:solidFill>
                    <a:schemeClr val="bg2"/>
                  </a:solidFill>
                </a:rPr>
                <a:t>* 4.</a:t>
              </a:r>
            </a:p>
          </p:txBody>
        </p:sp>
      </p:grpSp>
      <p:pic>
        <p:nvPicPr>
          <p:cNvPr id="110" name="Imagen 109">
            <a:extLst>
              <a:ext uri="{FF2B5EF4-FFF2-40B4-BE49-F238E27FC236}">
                <a16:creationId xmlns:a16="http://schemas.microsoft.com/office/drawing/2014/main" id="{5555984B-69B4-4B01-8F35-CB0DE92F09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6090" y="1306983"/>
            <a:ext cx="333422" cy="309606"/>
          </a:xfrm>
          <a:prstGeom prst="rect">
            <a:avLst/>
          </a:prstGeom>
        </p:spPr>
      </p:pic>
      <p:pic>
        <p:nvPicPr>
          <p:cNvPr id="111" name="Imagen 110">
            <a:extLst>
              <a:ext uri="{FF2B5EF4-FFF2-40B4-BE49-F238E27FC236}">
                <a16:creationId xmlns:a16="http://schemas.microsoft.com/office/drawing/2014/main" id="{4E619660-DAD5-4455-BAA3-10D81BED3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580" y="2670416"/>
            <a:ext cx="297476" cy="288032"/>
          </a:xfrm>
          <a:prstGeom prst="rect">
            <a:avLst/>
          </a:prstGeom>
        </p:spPr>
      </p:pic>
      <p:grpSp>
        <p:nvGrpSpPr>
          <p:cNvPr id="120" name="Grupo 119">
            <a:extLst>
              <a:ext uri="{FF2B5EF4-FFF2-40B4-BE49-F238E27FC236}">
                <a16:creationId xmlns:a16="http://schemas.microsoft.com/office/drawing/2014/main" id="{CBEFBC28-EA35-4F40-A5A5-0E090C2DCC74}"/>
              </a:ext>
            </a:extLst>
          </p:cNvPr>
          <p:cNvGrpSpPr/>
          <p:nvPr/>
        </p:nvGrpSpPr>
        <p:grpSpPr>
          <a:xfrm>
            <a:off x="4751974" y="3237065"/>
            <a:ext cx="2066925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21" name="Rectángulo: esquinas redondeadas 120">
              <a:extLst>
                <a:ext uri="{FF2B5EF4-FFF2-40B4-BE49-F238E27FC236}">
                  <a16:creationId xmlns:a16="http://schemas.microsoft.com/office/drawing/2014/main" id="{5F6913C7-F457-4125-B95B-EEACED7B33E1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Rectángulo: esquinas redondeadas 4">
              <a:extLst>
                <a:ext uri="{FF2B5EF4-FFF2-40B4-BE49-F238E27FC236}">
                  <a16:creationId xmlns:a16="http://schemas.microsoft.com/office/drawing/2014/main" id="{8AB0F7ED-AB8D-49BA-A825-8F0E6C56AB6F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123" name="Imagen 122">
            <a:extLst>
              <a:ext uri="{FF2B5EF4-FFF2-40B4-BE49-F238E27FC236}">
                <a16:creationId xmlns:a16="http://schemas.microsoft.com/office/drawing/2014/main" id="{4A51823B-00B6-4C2F-A602-830DCF2235C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9736"/>
          <a:stretch/>
        </p:blipFill>
        <p:spPr>
          <a:xfrm>
            <a:off x="5650922" y="3396527"/>
            <a:ext cx="297476" cy="219050"/>
          </a:xfrm>
          <a:prstGeom prst="rect">
            <a:avLst/>
          </a:prstGeom>
        </p:spPr>
      </p:pic>
      <p:grpSp>
        <p:nvGrpSpPr>
          <p:cNvPr id="124" name="Grupo 123">
            <a:extLst>
              <a:ext uri="{FF2B5EF4-FFF2-40B4-BE49-F238E27FC236}">
                <a16:creationId xmlns:a16="http://schemas.microsoft.com/office/drawing/2014/main" id="{1FEA893E-E095-40C4-BEDF-7CA6ECD816BA}"/>
              </a:ext>
            </a:extLst>
          </p:cNvPr>
          <p:cNvGrpSpPr/>
          <p:nvPr/>
        </p:nvGrpSpPr>
        <p:grpSpPr>
          <a:xfrm>
            <a:off x="4759597" y="3950416"/>
            <a:ext cx="2066925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25" name="Rectángulo: esquinas redondeadas 124">
              <a:extLst>
                <a:ext uri="{FF2B5EF4-FFF2-40B4-BE49-F238E27FC236}">
                  <a16:creationId xmlns:a16="http://schemas.microsoft.com/office/drawing/2014/main" id="{ABE02875-BFD9-4F4F-8EC3-3A2FEC31B52E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Rectángulo: esquinas redondeadas 4">
              <a:extLst>
                <a:ext uri="{FF2B5EF4-FFF2-40B4-BE49-F238E27FC236}">
                  <a16:creationId xmlns:a16="http://schemas.microsoft.com/office/drawing/2014/main" id="{5E0CDC93-5CF6-4D8C-8BF8-9DDF1ACDF345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128" name="Imagen 127">
            <a:extLst>
              <a:ext uri="{FF2B5EF4-FFF2-40B4-BE49-F238E27FC236}">
                <a16:creationId xmlns:a16="http://schemas.microsoft.com/office/drawing/2014/main" id="{88C21E79-32B8-4961-AE02-3091E1EFB7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155" t="9141" r="27436" b="9143"/>
          <a:stretch/>
        </p:blipFill>
        <p:spPr>
          <a:xfrm>
            <a:off x="5082199" y="3988304"/>
            <a:ext cx="254155" cy="406648"/>
          </a:xfrm>
          <a:prstGeom prst="rect">
            <a:avLst/>
          </a:prstGeom>
        </p:spPr>
      </p:pic>
      <p:pic>
        <p:nvPicPr>
          <p:cNvPr id="129" name="Imagen 128">
            <a:extLst>
              <a:ext uri="{FF2B5EF4-FFF2-40B4-BE49-F238E27FC236}">
                <a16:creationId xmlns:a16="http://schemas.microsoft.com/office/drawing/2014/main" id="{DC662234-F41A-46D7-B609-D0BD561E6B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1296" y="4000835"/>
            <a:ext cx="376669" cy="372575"/>
          </a:xfrm>
          <a:prstGeom prst="rect">
            <a:avLst/>
          </a:prstGeom>
        </p:spPr>
      </p:pic>
      <p:pic>
        <p:nvPicPr>
          <p:cNvPr id="130" name="Imagen 129">
            <a:extLst>
              <a:ext uri="{FF2B5EF4-FFF2-40B4-BE49-F238E27FC236}">
                <a16:creationId xmlns:a16="http://schemas.microsoft.com/office/drawing/2014/main" id="{B040A360-24D2-4D6B-BAF3-AA61CA7A27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0354" y="4001192"/>
            <a:ext cx="377896" cy="406649"/>
          </a:xfrm>
          <a:prstGeom prst="rect">
            <a:avLst/>
          </a:prstGeom>
        </p:spPr>
      </p:pic>
      <p:sp>
        <p:nvSpPr>
          <p:cNvPr id="131" name="Flecha: a la derecha 130">
            <a:extLst>
              <a:ext uri="{FF2B5EF4-FFF2-40B4-BE49-F238E27FC236}">
                <a16:creationId xmlns:a16="http://schemas.microsoft.com/office/drawing/2014/main" id="{9FAC9D4B-F60E-407A-8BED-AA2DC8E05739}"/>
              </a:ext>
            </a:extLst>
          </p:cNvPr>
          <p:cNvSpPr/>
          <p:nvPr/>
        </p:nvSpPr>
        <p:spPr>
          <a:xfrm rot="5400000">
            <a:off x="5804069" y="4511274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45F85E8A-D6F9-4A9E-B5AD-568A75EE62D9}"/>
              </a:ext>
            </a:extLst>
          </p:cNvPr>
          <p:cNvGrpSpPr/>
          <p:nvPr/>
        </p:nvGrpSpPr>
        <p:grpSpPr>
          <a:xfrm>
            <a:off x="4782132" y="4630993"/>
            <a:ext cx="2066925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429E7E29-A7F3-4DE9-90DF-6C6E57493417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4" name="Rectángulo: esquinas redondeadas 4">
              <a:extLst>
                <a:ext uri="{FF2B5EF4-FFF2-40B4-BE49-F238E27FC236}">
                  <a16:creationId xmlns:a16="http://schemas.microsoft.com/office/drawing/2014/main" id="{28566EC0-9FA2-4B10-A9C8-69F3A260D291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138" name="Imagen 137">
            <a:extLst>
              <a:ext uri="{FF2B5EF4-FFF2-40B4-BE49-F238E27FC236}">
                <a16:creationId xmlns:a16="http://schemas.microsoft.com/office/drawing/2014/main" id="{DB0C2404-F8D0-4FEB-94DD-94E939560D7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391" r="6391" b="8007"/>
          <a:stretch/>
        </p:blipFill>
        <p:spPr>
          <a:xfrm>
            <a:off x="5121367" y="4725611"/>
            <a:ext cx="248864" cy="272588"/>
          </a:xfrm>
          <a:prstGeom prst="rect">
            <a:avLst/>
          </a:prstGeom>
        </p:spPr>
      </p:pic>
      <p:pic>
        <p:nvPicPr>
          <p:cNvPr id="139" name="Imagen 138">
            <a:extLst>
              <a:ext uri="{FF2B5EF4-FFF2-40B4-BE49-F238E27FC236}">
                <a16:creationId xmlns:a16="http://schemas.microsoft.com/office/drawing/2014/main" id="{BF81E674-8031-44D9-B1C8-B592F6EE7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7413" y="4689032"/>
            <a:ext cx="376669" cy="372575"/>
          </a:xfrm>
          <a:prstGeom prst="rect">
            <a:avLst/>
          </a:prstGeom>
        </p:spPr>
      </p:pic>
      <p:pic>
        <p:nvPicPr>
          <p:cNvPr id="140" name="Imagen 139">
            <a:extLst>
              <a:ext uri="{FF2B5EF4-FFF2-40B4-BE49-F238E27FC236}">
                <a16:creationId xmlns:a16="http://schemas.microsoft.com/office/drawing/2014/main" id="{01A0CB30-8E88-4885-8EC7-E55316EA4A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6471" y="4689389"/>
            <a:ext cx="377896" cy="406649"/>
          </a:xfrm>
          <a:prstGeom prst="rect">
            <a:avLst/>
          </a:prstGeom>
        </p:spPr>
      </p:pic>
      <p:sp>
        <p:nvSpPr>
          <p:cNvPr id="141" name="Flecha: a la derecha 140">
            <a:extLst>
              <a:ext uri="{FF2B5EF4-FFF2-40B4-BE49-F238E27FC236}">
                <a16:creationId xmlns:a16="http://schemas.microsoft.com/office/drawing/2014/main" id="{037AA589-C226-4730-B607-7BCA0977B09D}"/>
              </a:ext>
            </a:extLst>
          </p:cNvPr>
          <p:cNvSpPr/>
          <p:nvPr/>
        </p:nvSpPr>
        <p:spPr>
          <a:xfrm rot="5400000">
            <a:off x="5816104" y="5213690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3233353E-8190-4D66-8B8B-B0B6F3FD0ACA}"/>
              </a:ext>
            </a:extLst>
          </p:cNvPr>
          <p:cNvGrpSpPr/>
          <p:nvPr/>
        </p:nvGrpSpPr>
        <p:grpSpPr>
          <a:xfrm>
            <a:off x="4794167" y="5333409"/>
            <a:ext cx="2066925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648BF8C0-5758-4F26-BA51-34D31B4FE3F8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4" name="Rectángulo: esquinas redondeadas 4">
              <a:extLst>
                <a:ext uri="{FF2B5EF4-FFF2-40B4-BE49-F238E27FC236}">
                  <a16:creationId xmlns:a16="http://schemas.microsoft.com/office/drawing/2014/main" id="{7454E6CA-6948-4EA0-B674-9DC4CBFB65D5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145" name="Imagen 144">
            <a:extLst>
              <a:ext uri="{FF2B5EF4-FFF2-40B4-BE49-F238E27FC236}">
                <a16:creationId xmlns:a16="http://schemas.microsoft.com/office/drawing/2014/main" id="{8F5965D4-EA48-416A-8266-5877CAED5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490" y="5469208"/>
            <a:ext cx="792088" cy="236916"/>
          </a:xfrm>
          <a:prstGeom prst="rect">
            <a:avLst/>
          </a:prstGeom>
        </p:spPr>
      </p:pic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C8F09B-F637-4E19-BC5F-67D193DF2989}"/>
              </a:ext>
            </a:extLst>
          </p:cNvPr>
          <p:cNvGrpSpPr/>
          <p:nvPr/>
        </p:nvGrpSpPr>
        <p:grpSpPr>
          <a:xfrm>
            <a:off x="4759274" y="1887643"/>
            <a:ext cx="2066925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52" name="Rectángulo: esquinas redondeadas 151">
              <a:extLst>
                <a:ext uri="{FF2B5EF4-FFF2-40B4-BE49-F238E27FC236}">
                  <a16:creationId xmlns:a16="http://schemas.microsoft.com/office/drawing/2014/main" id="{F89E38AF-9BA9-45EC-843C-7CA74AA0F1C8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3" name="Rectángulo: esquinas redondeadas 4">
              <a:extLst>
                <a:ext uri="{FF2B5EF4-FFF2-40B4-BE49-F238E27FC236}">
                  <a16:creationId xmlns:a16="http://schemas.microsoft.com/office/drawing/2014/main" id="{1669900E-45CD-40F7-B7A0-86666E9EB4D1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dirty="0"/>
                <a:t>🛑</a:t>
              </a:r>
              <a:r>
                <a:rPr lang="es-CO" sz="16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s-CO" sz="1600" b="1" dirty="0">
                  <a:solidFill>
                    <a:schemeClr val="bg2"/>
                  </a:solidFill>
                </a:rPr>
                <a:t>DevOps * 2.</a:t>
              </a:r>
            </a:p>
          </p:txBody>
        </p:sp>
      </p:grpSp>
      <p:sp>
        <p:nvSpPr>
          <p:cNvPr id="154" name="Flecha: a la derecha 153">
            <a:extLst>
              <a:ext uri="{FF2B5EF4-FFF2-40B4-BE49-F238E27FC236}">
                <a16:creationId xmlns:a16="http://schemas.microsoft.com/office/drawing/2014/main" id="{6B4832CE-B85E-4421-9ED4-D5D994A2502E}"/>
              </a:ext>
            </a:extLst>
          </p:cNvPr>
          <p:cNvSpPr/>
          <p:nvPr/>
        </p:nvSpPr>
        <p:spPr>
          <a:xfrm rot="5400000">
            <a:off x="5747522" y="2449588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3" name="Elipse 192">
            <a:extLst>
              <a:ext uri="{FF2B5EF4-FFF2-40B4-BE49-F238E27FC236}">
                <a16:creationId xmlns:a16="http://schemas.microsoft.com/office/drawing/2014/main" id="{BC26BAED-25CC-4C99-86A0-99FD1DC09537}"/>
              </a:ext>
            </a:extLst>
          </p:cNvPr>
          <p:cNvSpPr/>
          <p:nvPr/>
        </p:nvSpPr>
        <p:spPr>
          <a:xfrm>
            <a:off x="1055439" y="1052169"/>
            <a:ext cx="158735" cy="1625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CO"/>
          </a:p>
        </p:txBody>
      </p:sp>
      <p:sp>
        <p:nvSpPr>
          <p:cNvPr id="194" name="Marcador de posición de contenido 13">
            <a:extLst>
              <a:ext uri="{FF2B5EF4-FFF2-40B4-BE49-F238E27FC236}">
                <a16:creationId xmlns:a16="http://schemas.microsoft.com/office/drawing/2014/main" id="{056CCE46-FBB3-4E06-BC55-F6FEED91C9BF}"/>
              </a:ext>
            </a:extLst>
          </p:cNvPr>
          <p:cNvSpPr txBox="1">
            <a:spLocks/>
          </p:cNvSpPr>
          <p:nvPr/>
        </p:nvSpPr>
        <p:spPr>
          <a:xfrm>
            <a:off x="983432" y="980728"/>
            <a:ext cx="3353825" cy="18181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" b="1" i="1" dirty="0"/>
              <a:t>    Estado actual.</a:t>
            </a:r>
          </a:p>
          <a:p>
            <a:pPr marL="0" indent="0" algn="just">
              <a:buFont typeface="Arial" pitchFamily="34" charset="0"/>
              <a:buNone/>
            </a:pPr>
            <a:r>
              <a:rPr lang="es-ES" b="1" i="1" dirty="0"/>
              <a:t>    Preparación y configuración.</a:t>
            </a:r>
          </a:p>
          <a:p>
            <a:pPr marL="0" indent="0" algn="just">
              <a:buFont typeface="Arial" pitchFamily="34" charset="0"/>
              <a:buNone/>
            </a:pPr>
            <a:r>
              <a:rPr lang="es-ES" b="1" i="1" dirty="0"/>
              <a:t>     Migración de recursos.</a:t>
            </a:r>
          </a:p>
          <a:p>
            <a:pPr marL="0" indent="0" algn="just">
              <a:buFont typeface="Arial" pitchFamily="34" charset="0"/>
              <a:buNone/>
            </a:pPr>
            <a:r>
              <a:rPr lang="es-ES" b="1" i="1" dirty="0"/>
              <a:t>      Estado Final.</a:t>
            </a:r>
          </a:p>
          <a:p>
            <a:pPr marL="0" indent="0" algn="just">
              <a:buFont typeface="Arial" pitchFamily="34" charset="0"/>
              <a:buNone/>
            </a:pPr>
            <a:endParaRPr lang="es-ES" b="1" i="1" dirty="0"/>
          </a:p>
        </p:txBody>
      </p:sp>
      <p:sp>
        <p:nvSpPr>
          <p:cNvPr id="195" name="Elipse 194">
            <a:extLst>
              <a:ext uri="{FF2B5EF4-FFF2-40B4-BE49-F238E27FC236}">
                <a16:creationId xmlns:a16="http://schemas.microsoft.com/office/drawing/2014/main" id="{7B563F26-A17B-47E2-9D99-2925B50E2E7F}"/>
              </a:ext>
            </a:extLst>
          </p:cNvPr>
          <p:cNvSpPr/>
          <p:nvPr/>
        </p:nvSpPr>
        <p:spPr>
          <a:xfrm>
            <a:off x="1055440" y="1502781"/>
            <a:ext cx="158735" cy="1625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CO"/>
          </a:p>
        </p:txBody>
      </p:sp>
      <p:sp>
        <p:nvSpPr>
          <p:cNvPr id="196" name="Elipse 195">
            <a:extLst>
              <a:ext uri="{FF2B5EF4-FFF2-40B4-BE49-F238E27FC236}">
                <a16:creationId xmlns:a16="http://schemas.microsoft.com/office/drawing/2014/main" id="{FA6EEE94-8AD0-4199-9061-AFE833817679}"/>
              </a:ext>
            </a:extLst>
          </p:cNvPr>
          <p:cNvSpPr/>
          <p:nvPr/>
        </p:nvSpPr>
        <p:spPr>
          <a:xfrm>
            <a:off x="1055440" y="2006837"/>
            <a:ext cx="158735" cy="162580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CO" dirty="0"/>
          </a:p>
        </p:txBody>
      </p:sp>
      <p:sp>
        <p:nvSpPr>
          <p:cNvPr id="197" name="Elipse 196">
            <a:extLst>
              <a:ext uri="{FF2B5EF4-FFF2-40B4-BE49-F238E27FC236}">
                <a16:creationId xmlns:a16="http://schemas.microsoft.com/office/drawing/2014/main" id="{A1699F22-DA4F-455C-A19E-31B7976116EF}"/>
              </a:ext>
            </a:extLst>
          </p:cNvPr>
          <p:cNvSpPr/>
          <p:nvPr/>
        </p:nvSpPr>
        <p:spPr>
          <a:xfrm>
            <a:off x="1055440" y="2420321"/>
            <a:ext cx="158735" cy="162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CO"/>
          </a:p>
        </p:txBody>
      </p: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51123F88-1F88-4BCC-AA50-D6D90024DEE4}"/>
              </a:ext>
            </a:extLst>
          </p:cNvPr>
          <p:cNvGrpSpPr/>
          <p:nvPr/>
        </p:nvGrpSpPr>
        <p:grpSpPr>
          <a:xfrm>
            <a:off x="9322774" y="1208374"/>
            <a:ext cx="2066925" cy="516731"/>
            <a:chOff x="7072979" y="480060"/>
            <a:chExt cx="2066925" cy="51673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99" name="Rectángulo: esquinas redondeadas 198">
              <a:extLst>
                <a:ext uri="{FF2B5EF4-FFF2-40B4-BE49-F238E27FC236}">
                  <a16:creationId xmlns:a16="http://schemas.microsoft.com/office/drawing/2014/main" id="{4CC5C9CF-398A-4978-8EFF-730769575739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0" name="Rectángulo: esquinas redondeadas 4">
              <a:extLst>
                <a:ext uri="{FF2B5EF4-FFF2-40B4-BE49-F238E27FC236}">
                  <a16:creationId xmlns:a16="http://schemas.microsoft.com/office/drawing/2014/main" id="{37CF3A98-EC2C-4262-AF93-97DE1AB4B1A8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b="1" dirty="0">
                  <a:solidFill>
                    <a:schemeClr val="bg2"/>
                  </a:solidFill>
                </a:rPr>
                <a:t>      Destino. </a:t>
              </a:r>
              <a:r>
                <a:rPr lang="es-CO" sz="1600" b="1" dirty="0">
                  <a:solidFill>
                    <a:srgbClr val="00B050"/>
                  </a:solidFill>
                </a:rPr>
                <a:t>✅</a:t>
              </a:r>
              <a:endParaRPr lang="es-CO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1" name="Flecha: a la derecha 200">
            <a:extLst>
              <a:ext uri="{FF2B5EF4-FFF2-40B4-BE49-F238E27FC236}">
                <a16:creationId xmlns:a16="http://schemas.microsoft.com/office/drawing/2014/main" id="{34BFC8ED-D39A-4589-8CDA-0804EF37BA85}"/>
              </a:ext>
            </a:extLst>
          </p:cNvPr>
          <p:cNvSpPr/>
          <p:nvPr/>
        </p:nvSpPr>
        <p:spPr>
          <a:xfrm rot="5400000">
            <a:off x="10311022" y="1770319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2" name="Flecha: a la derecha 201">
            <a:extLst>
              <a:ext uri="{FF2B5EF4-FFF2-40B4-BE49-F238E27FC236}">
                <a16:creationId xmlns:a16="http://schemas.microsoft.com/office/drawing/2014/main" id="{7111030E-CA1E-404F-B2F1-A3453B0203D2}"/>
              </a:ext>
            </a:extLst>
          </p:cNvPr>
          <p:cNvSpPr/>
          <p:nvPr/>
        </p:nvSpPr>
        <p:spPr>
          <a:xfrm rot="5400000">
            <a:off x="10345034" y="3123292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3" name="Flecha: a la derecha 202">
            <a:extLst>
              <a:ext uri="{FF2B5EF4-FFF2-40B4-BE49-F238E27FC236}">
                <a16:creationId xmlns:a16="http://schemas.microsoft.com/office/drawing/2014/main" id="{8D6537AA-38C4-49BA-8542-D905CD63ED70}"/>
              </a:ext>
            </a:extLst>
          </p:cNvPr>
          <p:cNvSpPr/>
          <p:nvPr/>
        </p:nvSpPr>
        <p:spPr>
          <a:xfrm rot="5400000">
            <a:off x="10345034" y="3830697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8DC51450-F987-4C67-8F68-CDC546A9440C}"/>
              </a:ext>
            </a:extLst>
          </p:cNvPr>
          <p:cNvGrpSpPr/>
          <p:nvPr/>
        </p:nvGrpSpPr>
        <p:grpSpPr>
          <a:xfrm>
            <a:off x="9323086" y="2564904"/>
            <a:ext cx="2066925" cy="516731"/>
            <a:chOff x="7072979" y="480060"/>
            <a:chExt cx="2066925" cy="51673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4B6E68EA-2D8D-4F27-ADD9-047C7540BB0B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6" name="Rectángulo: esquinas redondeadas 4">
              <a:extLst>
                <a:ext uri="{FF2B5EF4-FFF2-40B4-BE49-F238E27FC236}">
                  <a16:creationId xmlns:a16="http://schemas.microsoft.com/office/drawing/2014/main" id="{2BF75C09-E0CE-472D-B5D2-BC64D6277C21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b="1" kern="1200" noProof="0" dirty="0">
                  <a:solidFill>
                    <a:schemeClr val="bg2"/>
                  </a:solidFill>
                </a:rPr>
                <a:t>* 4.</a:t>
              </a:r>
            </a:p>
          </p:txBody>
        </p:sp>
      </p:grpSp>
      <p:pic>
        <p:nvPicPr>
          <p:cNvPr id="207" name="Imagen 206">
            <a:extLst>
              <a:ext uri="{FF2B5EF4-FFF2-40B4-BE49-F238E27FC236}">
                <a16:creationId xmlns:a16="http://schemas.microsoft.com/office/drawing/2014/main" id="{21788263-8472-47F2-9BA7-749514D076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19590" y="1306983"/>
            <a:ext cx="333422" cy="309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</p:pic>
      <p:pic>
        <p:nvPicPr>
          <p:cNvPr id="208" name="Imagen 207">
            <a:extLst>
              <a:ext uri="{FF2B5EF4-FFF2-40B4-BE49-F238E27FC236}">
                <a16:creationId xmlns:a16="http://schemas.microsoft.com/office/drawing/2014/main" id="{E5512210-71E0-43CE-8C4D-55D93C460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080" y="2670416"/>
            <a:ext cx="297476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</p:pic>
      <p:grpSp>
        <p:nvGrpSpPr>
          <p:cNvPr id="209" name="Grupo 208">
            <a:extLst>
              <a:ext uri="{FF2B5EF4-FFF2-40B4-BE49-F238E27FC236}">
                <a16:creationId xmlns:a16="http://schemas.microsoft.com/office/drawing/2014/main" id="{038B1744-7D7A-479F-B06E-98C9DC03088F}"/>
              </a:ext>
            </a:extLst>
          </p:cNvPr>
          <p:cNvGrpSpPr/>
          <p:nvPr/>
        </p:nvGrpSpPr>
        <p:grpSpPr>
          <a:xfrm>
            <a:off x="9315474" y="3237065"/>
            <a:ext cx="2066925" cy="516731"/>
            <a:chOff x="7072979" y="480060"/>
            <a:chExt cx="2066925" cy="51673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10" name="Rectángulo: esquinas redondeadas 209">
              <a:extLst>
                <a:ext uri="{FF2B5EF4-FFF2-40B4-BE49-F238E27FC236}">
                  <a16:creationId xmlns:a16="http://schemas.microsoft.com/office/drawing/2014/main" id="{90B9E881-F9B7-428C-95A9-0ED9904B2504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1" name="Rectángulo: esquinas redondeadas 4">
              <a:extLst>
                <a:ext uri="{FF2B5EF4-FFF2-40B4-BE49-F238E27FC236}">
                  <a16:creationId xmlns:a16="http://schemas.microsoft.com/office/drawing/2014/main" id="{6996647F-2318-4388-89BD-5F4242C6D837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212" name="Imagen 211">
            <a:extLst>
              <a:ext uri="{FF2B5EF4-FFF2-40B4-BE49-F238E27FC236}">
                <a16:creationId xmlns:a16="http://schemas.microsoft.com/office/drawing/2014/main" id="{855F8427-057E-452B-9CDA-E4CEF950F01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9736"/>
          <a:stretch/>
        </p:blipFill>
        <p:spPr>
          <a:xfrm>
            <a:off x="10214422" y="3396527"/>
            <a:ext cx="297476" cy="219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</p:pic>
      <p:grpSp>
        <p:nvGrpSpPr>
          <p:cNvPr id="213" name="Grupo 212">
            <a:extLst>
              <a:ext uri="{FF2B5EF4-FFF2-40B4-BE49-F238E27FC236}">
                <a16:creationId xmlns:a16="http://schemas.microsoft.com/office/drawing/2014/main" id="{D60A81A5-4B92-4E86-9DD2-8FC2D388CFC1}"/>
              </a:ext>
            </a:extLst>
          </p:cNvPr>
          <p:cNvGrpSpPr/>
          <p:nvPr/>
        </p:nvGrpSpPr>
        <p:grpSpPr>
          <a:xfrm>
            <a:off x="9323097" y="3950416"/>
            <a:ext cx="2066925" cy="516731"/>
            <a:chOff x="7072979" y="480060"/>
            <a:chExt cx="2066925" cy="51673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14" name="Rectángulo: esquinas redondeadas 213">
              <a:extLst>
                <a:ext uri="{FF2B5EF4-FFF2-40B4-BE49-F238E27FC236}">
                  <a16:creationId xmlns:a16="http://schemas.microsoft.com/office/drawing/2014/main" id="{7AEF18D7-E370-4899-BCD8-A1E16C03241C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5" name="Rectángulo: esquinas redondeadas 4">
              <a:extLst>
                <a:ext uri="{FF2B5EF4-FFF2-40B4-BE49-F238E27FC236}">
                  <a16:creationId xmlns:a16="http://schemas.microsoft.com/office/drawing/2014/main" id="{AF9B779A-F6C1-44FB-8A46-2199E9281944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216" name="Imagen 215">
            <a:extLst>
              <a:ext uri="{FF2B5EF4-FFF2-40B4-BE49-F238E27FC236}">
                <a16:creationId xmlns:a16="http://schemas.microsoft.com/office/drawing/2014/main" id="{7C6D4960-167F-497D-8A19-9D489202B6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155" t="9141" r="27436" b="9143"/>
          <a:stretch/>
        </p:blipFill>
        <p:spPr>
          <a:xfrm>
            <a:off x="9645699" y="3988304"/>
            <a:ext cx="254155" cy="4066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</p:pic>
      <p:pic>
        <p:nvPicPr>
          <p:cNvPr id="217" name="Imagen 216">
            <a:extLst>
              <a:ext uri="{FF2B5EF4-FFF2-40B4-BE49-F238E27FC236}">
                <a16:creationId xmlns:a16="http://schemas.microsoft.com/office/drawing/2014/main" id="{4A3B37B2-A556-486A-B3A7-E5E590E560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4796" y="4000835"/>
            <a:ext cx="376669" cy="372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</p:pic>
      <p:pic>
        <p:nvPicPr>
          <p:cNvPr id="218" name="Imagen 217">
            <a:extLst>
              <a:ext uri="{FF2B5EF4-FFF2-40B4-BE49-F238E27FC236}">
                <a16:creationId xmlns:a16="http://schemas.microsoft.com/office/drawing/2014/main" id="{CA3B5126-99D8-42C7-AB7D-36FA98A320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13854" y="4001192"/>
            <a:ext cx="377896" cy="4066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</p:pic>
      <p:sp>
        <p:nvSpPr>
          <p:cNvPr id="219" name="Flecha: a la derecha 218">
            <a:extLst>
              <a:ext uri="{FF2B5EF4-FFF2-40B4-BE49-F238E27FC236}">
                <a16:creationId xmlns:a16="http://schemas.microsoft.com/office/drawing/2014/main" id="{41FBC3DB-F969-4E88-956A-12DDA82F0B22}"/>
              </a:ext>
            </a:extLst>
          </p:cNvPr>
          <p:cNvSpPr/>
          <p:nvPr/>
        </p:nvSpPr>
        <p:spPr>
          <a:xfrm rot="5400000">
            <a:off x="10367569" y="4511274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20" name="Grupo 219">
            <a:extLst>
              <a:ext uri="{FF2B5EF4-FFF2-40B4-BE49-F238E27FC236}">
                <a16:creationId xmlns:a16="http://schemas.microsoft.com/office/drawing/2014/main" id="{C0647D6E-E7DD-4D2C-980F-194CEFE9F994}"/>
              </a:ext>
            </a:extLst>
          </p:cNvPr>
          <p:cNvGrpSpPr/>
          <p:nvPr/>
        </p:nvGrpSpPr>
        <p:grpSpPr>
          <a:xfrm>
            <a:off x="9345632" y="4630993"/>
            <a:ext cx="2066925" cy="516731"/>
            <a:chOff x="7072979" y="480060"/>
            <a:chExt cx="2066925" cy="51673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21" name="Rectángulo: esquinas redondeadas 220">
              <a:extLst>
                <a:ext uri="{FF2B5EF4-FFF2-40B4-BE49-F238E27FC236}">
                  <a16:creationId xmlns:a16="http://schemas.microsoft.com/office/drawing/2014/main" id="{EDDE61DE-FE51-4133-BC2D-34EFF3AE0313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2" name="Rectángulo: esquinas redondeadas 4">
              <a:extLst>
                <a:ext uri="{FF2B5EF4-FFF2-40B4-BE49-F238E27FC236}">
                  <a16:creationId xmlns:a16="http://schemas.microsoft.com/office/drawing/2014/main" id="{62AA6BA3-0F3D-45CF-8B74-6CB9EF76D621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223" name="Imagen 222">
            <a:extLst>
              <a:ext uri="{FF2B5EF4-FFF2-40B4-BE49-F238E27FC236}">
                <a16:creationId xmlns:a16="http://schemas.microsoft.com/office/drawing/2014/main" id="{E2D417B4-A79D-4085-A9F6-05DA993F17B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391" r="6391" b="8007"/>
          <a:stretch/>
        </p:blipFill>
        <p:spPr>
          <a:xfrm>
            <a:off x="9684867" y="4725611"/>
            <a:ext cx="248864" cy="2725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</p:pic>
      <p:pic>
        <p:nvPicPr>
          <p:cNvPr id="224" name="Imagen 223">
            <a:extLst>
              <a:ext uri="{FF2B5EF4-FFF2-40B4-BE49-F238E27FC236}">
                <a16:creationId xmlns:a16="http://schemas.microsoft.com/office/drawing/2014/main" id="{50EC41E9-1267-4B36-AA4C-F2D6AE2974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0913" y="4689032"/>
            <a:ext cx="376669" cy="372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</p:pic>
      <p:pic>
        <p:nvPicPr>
          <p:cNvPr id="225" name="Imagen 224">
            <a:extLst>
              <a:ext uri="{FF2B5EF4-FFF2-40B4-BE49-F238E27FC236}">
                <a16:creationId xmlns:a16="http://schemas.microsoft.com/office/drawing/2014/main" id="{F3BA1A38-D42E-45C1-9F99-975BBA17BA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79971" y="4689389"/>
            <a:ext cx="377896" cy="4066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</p:pic>
      <p:sp>
        <p:nvSpPr>
          <p:cNvPr id="226" name="Flecha: a la derecha 225">
            <a:extLst>
              <a:ext uri="{FF2B5EF4-FFF2-40B4-BE49-F238E27FC236}">
                <a16:creationId xmlns:a16="http://schemas.microsoft.com/office/drawing/2014/main" id="{08EE9206-3B7B-478D-8DAA-9960A5F08ADA}"/>
              </a:ext>
            </a:extLst>
          </p:cNvPr>
          <p:cNvSpPr/>
          <p:nvPr/>
        </p:nvSpPr>
        <p:spPr>
          <a:xfrm rot="5400000">
            <a:off x="10379604" y="5213690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27" name="Grupo 226">
            <a:extLst>
              <a:ext uri="{FF2B5EF4-FFF2-40B4-BE49-F238E27FC236}">
                <a16:creationId xmlns:a16="http://schemas.microsoft.com/office/drawing/2014/main" id="{1185D2B5-1D94-4D1E-BCF4-661B8602BE7D}"/>
              </a:ext>
            </a:extLst>
          </p:cNvPr>
          <p:cNvGrpSpPr/>
          <p:nvPr/>
        </p:nvGrpSpPr>
        <p:grpSpPr>
          <a:xfrm>
            <a:off x="9357667" y="5333409"/>
            <a:ext cx="2066925" cy="516731"/>
            <a:chOff x="7072979" y="480060"/>
            <a:chExt cx="2066925" cy="51673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28" name="Rectángulo: esquinas redondeadas 227">
              <a:extLst>
                <a:ext uri="{FF2B5EF4-FFF2-40B4-BE49-F238E27FC236}">
                  <a16:creationId xmlns:a16="http://schemas.microsoft.com/office/drawing/2014/main" id="{F6D74428-9DBB-4FA5-B438-42E084509E61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9" name="Rectángulo: esquinas redondeadas 4">
              <a:extLst>
                <a:ext uri="{FF2B5EF4-FFF2-40B4-BE49-F238E27FC236}">
                  <a16:creationId xmlns:a16="http://schemas.microsoft.com/office/drawing/2014/main" id="{DD43148F-9B9F-43F8-894E-1AD231EF2DCF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230" name="Imagen 229">
            <a:extLst>
              <a:ext uri="{FF2B5EF4-FFF2-40B4-BE49-F238E27FC236}">
                <a16:creationId xmlns:a16="http://schemas.microsoft.com/office/drawing/2014/main" id="{F42C2F7A-5C50-4ABD-A4CD-96752734B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990" y="5469208"/>
            <a:ext cx="792088" cy="236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</p:pic>
      <p:grpSp>
        <p:nvGrpSpPr>
          <p:cNvPr id="231" name="Grupo 230">
            <a:extLst>
              <a:ext uri="{FF2B5EF4-FFF2-40B4-BE49-F238E27FC236}">
                <a16:creationId xmlns:a16="http://schemas.microsoft.com/office/drawing/2014/main" id="{D80479EC-2E22-4517-AD4B-35364D2CD97D}"/>
              </a:ext>
            </a:extLst>
          </p:cNvPr>
          <p:cNvGrpSpPr/>
          <p:nvPr/>
        </p:nvGrpSpPr>
        <p:grpSpPr>
          <a:xfrm>
            <a:off x="9322774" y="1887643"/>
            <a:ext cx="2066925" cy="516731"/>
            <a:chOff x="7072979" y="480060"/>
            <a:chExt cx="2066925" cy="51673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32" name="Rectángulo: esquinas redondeadas 231">
              <a:extLst>
                <a:ext uri="{FF2B5EF4-FFF2-40B4-BE49-F238E27FC236}">
                  <a16:creationId xmlns:a16="http://schemas.microsoft.com/office/drawing/2014/main" id="{B1D9B528-3FC6-4E18-B420-B5E5D46CEB5E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3" name="Rectángulo: esquinas redondeadas 4">
              <a:extLst>
                <a:ext uri="{FF2B5EF4-FFF2-40B4-BE49-F238E27FC236}">
                  <a16:creationId xmlns:a16="http://schemas.microsoft.com/office/drawing/2014/main" id="{0D81F780-F4C0-4A22-86AF-E67551A2E905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dirty="0"/>
                <a:t>🛑</a:t>
              </a:r>
              <a:r>
                <a:rPr lang="es-CO" sz="16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s-CO" sz="1600" b="1" dirty="0">
                  <a:solidFill>
                    <a:schemeClr val="bg2"/>
                  </a:solidFill>
                </a:rPr>
                <a:t>DevOps * 4.</a:t>
              </a:r>
            </a:p>
          </p:txBody>
        </p:sp>
      </p:grpSp>
      <p:sp>
        <p:nvSpPr>
          <p:cNvPr id="234" name="Flecha: a la derecha 233">
            <a:extLst>
              <a:ext uri="{FF2B5EF4-FFF2-40B4-BE49-F238E27FC236}">
                <a16:creationId xmlns:a16="http://schemas.microsoft.com/office/drawing/2014/main" id="{B0D4C4CA-5892-442A-9F05-73D3D2F12C74}"/>
              </a:ext>
            </a:extLst>
          </p:cNvPr>
          <p:cNvSpPr/>
          <p:nvPr/>
        </p:nvSpPr>
        <p:spPr>
          <a:xfrm rot="5400000">
            <a:off x="10311022" y="2449588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476672"/>
            <a:ext cx="3419872" cy="691480"/>
          </a:xfrm>
        </p:spPr>
        <p:txBody>
          <a:bodyPr rtlCol="0"/>
          <a:lstStyle/>
          <a:p>
            <a:pPr marL="0" indent="0" rtl="0">
              <a:buNone/>
            </a:pPr>
            <a:r>
              <a:rPr lang="es-CO" b="1" dirty="0"/>
              <a:t>📦 Propuesta.</a:t>
            </a:r>
          </a:p>
        </p:txBody>
      </p:sp>
      <p:sp>
        <p:nvSpPr>
          <p:cNvPr id="15" name="Marcador de posición de contenido 13">
            <a:extLst>
              <a:ext uri="{FF2B5EF4-FFF2-40B4-BE49-F238E27FC236}">
                <a16:creationId xmlns:a16="http://schemas.microsoft.com/office/drawing/2014/main" id="{0081845F-ED12-455A-BA7C-C2ACC52A9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6237312"/>
            <a:ext cx="10441159" cy="43204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CO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</a:rPr>
              <a:t>🔄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diagrama del proyecto está sujeto a cambios en función de la disponibilidad de recursos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FFE226AA-5553-4941-BD3B-F158327B7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" t="2074" r="978" b="2074"/>
          <a:stretch/>
        </p:blipFill>
        <p:spPr>
          <a:xfrm>
            <a:off x="119336" y="1196752"/>
            <a:ext cx="11953328" cy="3744416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930A5EF7-8B4A-4F14-8624-2568B79D9A53}"/>
              </a:ext>
            </a:extLst>
          </p:cNvPr>
          <p:cNvSpPr txBox="1"/>
          <p:nvPr/>
        </p:nvSpPr>
        <p:spPr>
          <a:xfrm>
            <a:off x="263352" y="1772816"/>
            <a:ext cx="455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🔄</a:t>
            </a:r>
            <a:endParaRPr lang="es-CO" dirty="0"/>
          </a:p>
        </p:txBody>
      </p:sp>
      <p:sp>
        <p:nvSpPr>
          <p:cNvPr id="29" name="Marcador de posición de contenido 13">
            <a:extLst>
              <a:ext uri="{FF2B5EF4-FFF2-40B4-BE49-F238E27FC236}">
                <a16:creationId xmlns:a16="http://schemas.microsoft.com/office/drawing/2014/main" id="{A3DB3452-8C75-4A10-8A08-A9D5A004D328}"/>
              </a:ext>
            </a:extLst>
          </p:cNvPr>
          <p:cNvSpPr txBox="1">
            <a:spLocks/>
          </p:cNvSpPr>
          <p:nvPr/>
        </p:nvSpPr>
        <p:spPr>
          <a:xfrm>
            <a:off x="1199455" y="5085184"/>
            <a:ext cx="8280921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hlinkClick r:id="rId4"/>
              </a:rPr>
              <a:t>1. Azure Data Factory UI (Exportar, e Importar ARM Templates (Biceps)).</a:t>
            </a:r>
          </a:p>
          <a:p>
            <a:pPr marL="0" indent="0">
              <a:buFont typeface="Arial" pitchFamily="34" charset="0"/>
              <a:buNone/>
            </a:pPr>
            <a:r>
              <a:rPr lang="es-CO" b="1" dirty="0">
                <a:hlinkClick r:id="rId4"/>
              </a:rPr>
              <a:t>2. Azure DevOps (Integración Git).</a:t>
            </a:r>
            <a:endParaRPr lang="es-CO" b="1" dirty="0"/>
          </a:p>
          <a:p>
            <a:pPr marL="0" indent="0">
              <a:buFont typeface="Arial" pitchFamily="34" charset="0"/>
              <a:buNone/>
            </a:pP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404664"/>
            <a:ext cx="4283968" cy="691480"/>
          </a:xfrm>
        </p:spPr>
        <p:txBody>
          <a:bodyPr rtlCol="0">
            <a:normAutofit fontScale="90000"/>
          </a:bodyPr>
          <a:lstStyle/>
          <a:p>
            <a:pPr marL="0" indent="0" rtl="0">
              <a:buNone/>
            </a:pPr>
            <a:r>
              <a:rPr lang="es-CO" b="1" dirty="0"/>
              <a:t>🔧 Plan de Acción.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DFDD1AF0-CE04-4303-B96A-E331F9FE03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406580"/>
              </p:ext>
            </p:extLst>
          </p:nvPr>
        </p:nvGraphicFramePr>
        <p:xfrm>
          <a:off x="1343472" y="1124744"/>
          <a:ext cx="9865095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Marcador de posición de contenido 13">
            <a:extLst>
              <a:ext uri="{FF2B5EF4-FFF2-40B4-BE49-F238E27FC236}">
                <a16:creationId xmlns:a16="http://schemas.microsoft.com/office/drawing/2014/main" id="{0081845F-ED12-455A-BA7C-C2ACC52A9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5949280"/>
            <a:ext cx="10441159" cy="43204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CO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</a:rPr>
              <a:t>🔄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cronograma del proyecto está sujeto a cambios en función de la disponibilidad de recursos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437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052736"/>
            <a:ext cx="6084168" cy="547464"/>
          </a:xfrm>
        </p:spPr>
        <p:txBody>
          <a:bodyPr rtlCol="0">
            <a:normAutofit fontScale="90000"/>
          </a:bodyPr>
          <a:lstStyle/>
          <a:p>
            <a:pPr marL="0" indent="0" rtl="0">
              <a:buNone/>
            </a:pPr>
            <a:r>
              <a:rPr lang="es-CO" b="1" dirty="0"/>
              <a:t>🔗 Riesgos y Mitigaciones.</a:t>
            </a:r>
          </a:p>
        </p:txBody>
      </p:sp>
      <p:graphicFrame>
        <p:nvGraphicFramePr>
          <p:cNvPr id="5" name="Marcador de posición de contenido 4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3352201"/>
              </p:ext>
            </p:extLst>
          </p:nvPr>
        </p:nvGraphicFramePr>
        <p:xfrm>
          <a:off x="1455161" y="2295038"/>
          <a:ext cx="9537383" cy="1854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5305">
                  <a:extLst>
                    <a:ext uri="{9D8B030D-6E8A-4147-A177-3AD203B41FA5}">
                      <a16:colId xmlns:a16="http://schemas.microsoft.com/office/drawing/2014/main" val="2789338225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noProof="0" dirty="0">
                          <a:solidFill>
                            <a:srgbClr val="002060"/>
                          </a:solidFill>
                        </a:rPr>
                        <a:t>Riesgo.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b="1" noProof="0" dirty="0">
                          <a:solidFill>
                            <a:srgbClr val="002060"/>
                          </a:solidFill>
                        </a:rPr>
                        <a:t>Impacto.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Probabilidad.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Mitigación.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Interrupción en la producción.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🛑</a:t>
                      </a:r>
                      <a:r>
                        <a:rPr lang="es-CO" dirty="0"/>
                        <a:t>Alto.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CO" dirty="0"/>
                        <a:t>Baja.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Migración por fases, pruebas.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Configuración incorrecta.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r>
                        <a:rPr lang="es-CO" dirty="0"/>
                        <a:t>🔍 </a:t>
                      </a:r>
                      <a:r>
                        <a:rPr lang="es-ES" noProof="0" dirty="0"/>
                        <a:t>DataBricks.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lang="es-CO" sz="1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🔄 </a:t>
                      </a:r>
                      <a:r>
                        <a:rPr lang="es-CO" dirty="0"/>
                        <a:t>Media.</a:t>
                      </a:r>
                      <a:endParaRPr lang="es-ES" noProof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Pruebas exhaustivas.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Dependencias no detectadas.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CO" sz="1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🔄 </a:t>
                      </a:r>
                      <a:r>
                        <a:rPr lang="es-CO" dirty="0"/>
                        <a:t>Medio</a:t>
                      </a:r>
                      <a:r>
                        <a:rPr lang="es-ES" noProof="0" dirty="0"/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r>
                        <a:rPr lang="es-CO" dirty="0"/>
                        <a:t>Media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Análisis detallado de impacto.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Marcador de posición de contenido 13">
            <a:extLst>
              <a:ext uri="{FF2B5EF4-FFF2-40B4-BE49-F238E27FC236}">
                <a16:creationId xmlns:a16="http://schemas.microsoft.com/office/drawing/2014/main" id="{6D37EEFE-1CCB-494C-A611-5FF8AF90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5375738"/>
            <a:ext cx="9793088" cy="789566"/>
          </a:xfrm>
        </p:spPr>
        <p:txBody>
          <a:bodyPr rtlCol="0">
            <a:normAutofit fontScale="85000" lnSpcReduction="10000"/>
          </a:bodyPr>
          <a:lstStyle/>
          <a:p>
            <a:pPr marL="0" indent="0" rtl="0">
              <a:buNone/>
            </a:pPr>
            <a:r>
              <a:rPr lang="es-CO" dirty="0">
                <a:highlight>
                  <a:srgbClr val="FFFF00"/>
                </a:highlight>
              </a:rPr>
              <a:t>🛑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cronograma del proyecto está sujeto a cambios ante eventos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 rtl="0">
              <a:buNone/>
            </a:pPr>
            <a:r>
              <a:rPr lang="es-CO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</a:rPr>
              <a:t>🔄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cronograma del proyecto está sujeto a cambios en función de la disponibilidad de recursos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 rtl="0">
              <a:buNone/>
            </a:pPr>
            <a:endParaRPr lang="es-CO" b="1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0789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836712"/>
            <a:ext cx="4283968" cy="547464"/>
          </a:xfrm>
        </p:spPr>
        <p:txBody>
          <a:bodyPr rtlCol="0">
            <a:normAutofit fontScale="90000"/>
          </a:bodyPr>
          <a:lstStyle/>
          <a:p>
            <a:pPr marL="0" indent="0" rtl="0">
              <a:buNone/>
            </a:pPr>
            <a:r>
              <a:rPr lang="es-CO" b="1" dirty="0"/>
              <a:t>🏆 Requerimientos.</a:t>
            </a:r>
          </a:p>
        </p:txBody>
      </p:sp>
      <p:graphicFrame>
        <p:nvGraphicFramePr>
          <p:cNvPr id="5" name="Marcador de posición de contenido 4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34444146"/>
              </p:ext>
            </p:extLst>
          </p:nvPr>
        </p:nvGraphicFramePr>
        <p:xfrm>
          <a:off x="767408" y="1876340"/>
          <a:ext cx="10963465" cy="3064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3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0555">
                  <a:extLst>
                    <a:ext uri="{9D8B030D-6E8A-4147-A177-3AD203B41FA5}">
                      <a16:colId xmlns:a16="http://schemas.microsoft.com/office/drawing/2014/main" val="2789338225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noProof="0" dirty="0">
                          <a:solidFill>
                            <a:srgbClr val="002060"/>
                          </a:solidFill>
                        </a:rPr>
                        <a:t>Servicio.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1" noProof="0" dirty="0">
                          <a:solidFill>
                            <a:srgbClr val="002060"/>
                          </a:solidFill>
                        </a:rPr>
                        <a:t>Propósito.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>
                          <a:solidFill>
                            <a:srgbClr val="002060"/>
                          </a:solidFill>
                        </a:rPr>
                        <a:t>RBAC.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>
                          <a:solidFill>
                            <a:srgbClr val="002060"/>
                          </a:solidFill>
                        </a:rPr>
                        <a:t>Herramientas.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✅ Azure Data Factory.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Diseñar.</a:t>
                      </a:r>
                    </a:p>
                    <a:p>
                      <a:pPr algn="ctr"/>
                      <a:r>
                        <a:rPr lang="es-MX" sz="1400" dirty="0"/>
                        <a:t>Implementar.</a:t>
                      </a:r>
                    </a:p>
                    <a:p>
                      <a:pPr algn="ctr"/>
                      <a:r>
                        <a:rPr lang="es-MX" sz="1400" dirty="0"/>
                        <a:t>Depurar pipelines.</a:t>
                      </a:r>
                      <a:endParaRPr lang="es-CO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lang="es-CO" sz="1400" dirty="0"/>
                        <a:t>Data Factory Contributor.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✅ Azure Data Factory Studio.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🔄 Security.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 sz="1400" dirty="0"/>
                        <a:t>Administrar.</a:t>
                      </a:r>
                    </a:p>
                    <a:p>
                      <a:pPr algn="ctr" rtl="0"/>
                      <a:r>
                        <a:rPr lang="es-MX" sz="1400" dirty="0"/>
                        <a:t>Monitorear.</a:t>
                      </a:r>
                      <a:endParaRPr lang="es-ES" sz="1400" noProof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r>
                        <a:rPr lang="es-CO" dirty="0"/>
                        <a:t>Data Factory Contributor.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Azure Monitor.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838115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🔄 Storage.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Validar permisos con archivos Excel.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Storage Blob Data Contributor.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✅ Azure Portal.</a:t>
                      </a:r>
                    </a:p>
                    <a:p>
                      <a:pPr algn="ctr"/>
                      <a:r>
                        <a:rPr lang="es-CO" sz="1400" dirty="0"/>
                        <a:t>🔄 Herramientas ETL.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🔄 Database.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CO" sz="1400" dirty="0"/>
                        <a:t>Validar permisos en Databricks, Synapse</a:t>
                      </a:r>
                      <a:r>
                        <a:rPr lang="es-ES" sz="140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Acceso Firewall DB.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s-CO" dirty="0"/>
                        <a:t>Análisis detallado de impacto.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🔄 DevOps.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 Gestionar. Automatizar (CI/CD).</a:t>
                      </a:r>
                      <a:endParaRPr lang="es-CO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Contributor.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Plataformas DevOps.</a:t>
                      </a:r>
                    </a:p>
                    <a:p>
                      <a:pPr algn="ctr"/>
                      <a:r>
                        <a:rPr lang="es-CO" sz="1400" dirty="0"/>
                        <a:t>Azure CLI / PowerShell.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704279"/>
                  </a:ext>
                </a:extLst>
              </a:tr>
            </a:tbl>
          </a:graphicData>
        </a:graphic>
      </p:graphicFrame>
      <p:sp>
        <p:nvSpPr>
          <p:cNvPr id="7" name="Marcador de posición de contenido 13">
            <a:extLst>
              <a:ext uri="{FF2B5EF4-FFF2-40B4-BE49-F238E27FC236}">
                <a16:creationId xmlns:a16="http://schemas.microsoft.com/office/drawing/2014/main" id="{6D37EEFE-1CCB-494C-A611-5FF8AF90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49" y="5373216"/>
            <a:ext cx="10441159" cy="861574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es-CO" dirty="0"/>
              <a:t>✅ </a:t>
            </a:r>
            <a:r>
              <a:rPr lang="es-CO" b="1" i="1" dirty="0"/>
              <a:t>Recurso identificado.</a:t>
            </a:r>
            <a:endParaRPr lang="es-CO" sz="2000" dirty="0">
              <a:solidFill>
                <a:schemeClr val="accent6">
                  <a:lumMod val="60000"/>
                  <a:lumOff val="40000"/>
                </a:schemeClr>
              </a:solidFill>
              <a:effectLst/>
              <a:highlight>
                <a:srgbClr val="FFFF00"/>
              </a:highlight>
            </a:endParaRPr>
          </a:p>
          <a:p>
            <a:pPr marL="0" indent="0" rtl="0">
              <a:buNone/>
            </a:pPr>
            <a:r>
              <a:rPr lang="es-CO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</a:rPr>
              <a:t>🔄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cronograma del proyecto está sujeto a cambios en función de la disponibilidad de recursos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 rtl="0">
              <a:buNone/>
            </a:pPr>
            <a:endParaRPr lang="es-CO" b="1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785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836712"/>
            <a:ext cx="4283968" cy="547464"/>
          </a:xfrm>
        </p:spPr>
        <p:txBody>
          <a:bodyPr rtlCol="0">
            <a:normAutofit fontScale="90000"/>
          </a:bodyPr>
          <a:lstStyle/>
          <a:p>
            <a:pPr marL="0" indent="0" rtl="0">
              <a:buNone/>
            </a:pPr>
            <a:r>
              <a:rPr lang="es-CO" b="1" dirty="0"/>
              <a:t>✅ Alternativas.</a:t>
            </a:r>
          </a:p>
        </p:txBody>
      </p:sp>
      <p:graphicFrame>
        <p:nvGraphicFramePr>
          <p:cNvPr id="5" name="Marcador de posición de contenido 4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7821066"/>
              </p:ext>
            </p:extLst>
          </p:nvPr>
        </p:nvGraphicFramePr>
        <p:xfrm>
          <a:off x="1225724" y="2204864"/>
          <a:ext cx="10033001" cy="151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0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4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noProof="0" dirty="0">
                          <a:solidFill>
                            <a:srgbClr val="002060"/>
                          </a:solidFill>
                        </a:rPr>
                        <a:t>Herramienta.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1" noProof="0" dirty="0">
                          <a:solidFill>
                            <a:srgbClr val="002060"/>
                          </a:solidFill>
                        </a:rPr>
                        <a:t>Estrategia.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>
                          <a:solidFill>
                            <a:srgbClr val="002060"/>
                          </a:solidFill>
                        </a:rPr>
                        <a:t>Ventajas.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🔄 Data Factory Copy Tool.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Migra datos entre ADF del mismo Tenant.</a:t>
                      </a:r>
                      <a:endParaRPr lang="es-CO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Integración Azure.</a:t>
                      </a:r>
                      <a:endParaRPr lang="es-CO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🔄 Azure Data Factory Utilities.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 sz="1400" dirty="0"/>
                        <a:t>DataOps.</a:t>
                      </a:r>
                      <a:endParaRPr lang="es-E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 sz="1400" dirty="0"/>
                        <a:t>Automatización completa del proceso de migración.</a:t>
                      </a:r>
                    </a:p>
                    <a:p>
                      <a:pPr algn="ctr" rtl="0"/>
                      <a:r>
                        <a:rPr lang="es-MX" sz="1400" dirty="0"/>
                        <a:t>Integración directa con </a:t>
                      </a:r>
                      <a:r>
                        <a:rPr lang="es-MX" sz="1400" b="1" dirty="0"/>
                        <a:t>Azure DevOps</a:t>
                      </a:r>
                      <a:r>
                        <a:rPr lang="es-MX" sz="1400" dirty="0"/>
                        <a:t>.</a:t>
                      </a:r>
                      <a:endParaRPr lang="es-ES" sz="1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838115"/>
                  </a:ext>
                </a:extLst>
              </a:tr>
            </a:tbl>
          </a:graphicData>
        </a:graphic>
      </p:graphicFrame>
      <p:sp>
        <p:nvSpPr>
          <p:cNvPr id="7" name="Marcador de posición de contenido 13">
            <a:extLst>
              <a:ext uri="{FF2B5EF4-FFF2-40B4-BE49-F238E27FC236}">
                <a16:creationId xmlns:a16="http://schemas.microsoft.com/office/drawing/2014/main" id="{6D37EEFE-1CCB-494C-A611-5FF8AF90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5041776"/>
            <a:ext cx="10441159" cy="43204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CO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</a:rPr>
              <a:t>🔄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cronograma del proyecto está sujeto a cambios en función de la disponibilidad de recursos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 rtl="0">
              <a:buNone/>
            </a:pPr>
            <a:endParaRPr lang="es-CO" b="1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5463546"/>
      </p:ext>
    </p:extLst>
  </p:cSld>
  <p:clrMapOvr>
    <a:masterClrMapping/>
  </p:clrMapOvr>
</p:sld>
</file>

<file path=ppt/theme/theme1.xml><?xml version="1.0" encoding="utf-8"?>
<a:theme xmlns:a="http://schemas.openxmlformats.org/drawingml/2006/main" name="Equipo informático 16 ×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91_TF02901026_TF02901026.potx" id="{542403D4-CC65-4431-A4E3-55163509A0B1}" vid="{AF8CDC02-FD01-4345-AAA1-0E99693BFDBD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diseño de circuito tecnológico de empresa (panorámica)</Template>
  <TotalTime>634</TotalTime>
  <Words>572</Words>
  <Application>Microsoft Office PowerPoint</Application>
  <PresentationFormat>Panorámica</PresentationFormat>
  <Paragraphs>129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Candara</vt:lpstr>
      <vt:lpstr>Consolas</vt:lpstr>
      <vt:lpstr>Equipo informático 16 × 9</vt:lpstr>
      <vt:lpstr>🏗️ Propuesta de Migración de Data Factory + DevOps.</vt:lpstr>
      <vt:lpstr>Agenda.</vt:lpstr>
      <vt:lpstr>📊 Situación Actual.</vt:lpstr>
      <vt:lpstr>🚧 Desafíos.</vt:lpstr>
      <vt:lpstr>📦 Propuesta.</vt:lpstr>
      <vt:lpstr>🔧 Plan de Acción.</vt:lpstr>
      <vt:lpstr>🔗 Riesgos y Mitigaciones.</vt:lpstr>
      <vt:lpstr>🏆 Requerimientos.</vt:lpstr>
      <vt:lpstr>✅ Alternativas.</vt:lpstr>
      <vt:lpstr>¡¡¡Gracias!!!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Migración de DataFactorys y Pipelines a un Nuevo Tenant.</dc:title>
  <dc:creator>Oscar Andres Macias Narvaez</dc:creator>
  <cp:lastModifiedBy>Oscar Andres Macias Narvaez</cp:lastModifiedBy>
  <cp:revision>275</cp:revision>
  <dcterms:created xsi:type="dcterms:W3CDTF">2024-09-11T22:49:05Z</dcterms:created>
  <dcterms:modified xsi:type="dcterms:W3CDTF">2024-09-12T12:58:17Z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