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7" r:id="rId7"/>
    <p:sldId id="266" r:id="rId8"/>
    <p:sldId id="277" r:id="rId9"/>
    <p:sldId id="279" r:id="rId10"/>
    <p:sldId id="280" r:id="rId11"/>
    <p:sldId id="281" r:id="rId12"/>
    <p:sldId id="278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Andres Macias Narvaez" initials="OAMN" lastIdx="3" clrIdx="0">
    <p:extLst>
      <p:ext uri="{19B8F6BF-5375-455C-9EA6-DF929625EA0E}">
        <p15:presenceInfo xmlns:p15="http://schemas.microsoft.com/office/powerpoint/2012/main" userId="Oscar Andres Macias Narva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214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oap-iis\datafactory-migration\Diagrams\guides\Diagrama-de-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b="1" dirty="0" err="1">
                <a:solidFill>
                  <a:srgbClr val="FF0000"/>
                </a:solidFill>
              </a:rPr>
              <a:t>Deadline</a:t>
            </a:r>
            <a:r>
              <a:rPr lang="es-CO" b="1" dirty="0">
                <a:solidFill>
                  <a:srgbClr val="FF0000"/>
                </a:solidFill>
              </a:rPr>
              <a:t> de</a:t>
            </a:r>
            <a:r>
              <a:rPr lang="es-CO" b="1" baseline="0" dirty="0">
                <a:solidFill>
                  <a:srgbClr val="FF0000"/>
                </a:solidFill>
              </a:rPr>
              <a:t> migración.</a:t>
            </a:r>
            <a:endParaRPr lang="es-CO" b="1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4472062915163405"/>
          <c:y val="1.5860299720599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3901110139010401"/>
          <c:y val="0.1819698352923276"/>
          <c:w val="0.73926050354816764"/>
          <c:h val="0.751845258473125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Gantt!$C$9</c:f>
              <c:strCache>
                <c:ptCount val="1"/>
                <c:pt idx="0">
                  <c:v>Avance.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Gantt!$B$10:$B$37</c:f>
              <c:strCache>
                <c:ptCount val="28"/>
                <c:pt idx="0">
                  <c:v>Análisis de Impacto.</c:v>
                </c:pt>
                <c:pt idx="1">
                  <c:v>Configurar Integration Runtime.</c:v>
                </c:pt>
                <c:pt idx="2">
                  <c:v>Configurar workspaces en Synapse.</c:v>
                </c:pt>
                <c:pt idx="3">
                  <c:v>Configurar clusters en Databricks.</c:v>
                </c:pt>
                <c:pt idx="4">
                  <c:v>Crear Key Vaults, secretos.</c:v>
                </c:pt>
                <c:pt idx="5">
                  <c:v>Configurar Storage Services.</c:v>
                </c:pt>
                <c:pt idx="6">
                  <c:v>Configurar instancia SQL Server.</c:v>
                </c:pt>
                <c:pt idx="7">
                  <c:v>Configurar CI/CD pipelines.</c:v>
                </c:pt>
                <c:pt idx="8">
                  <c:v>Exportar pipelines y datasets de ADF.</c:v>
                </c:pt>
                <c:pt idx="9">
                  <c:v>Desplegar pipelines y datasets.</c:v>
                </c:pt>
                <c:pt idx="10">
                  <c:v>Configurar Linked Services.</c:v>
                </c:pt>
                <c:pt idx="11">
                  <c:v>Configurar Monitor para pipelines ADF.</c:v>
                </c:pt>
                <c:pt idx="12">
                  <c:v>Exportar scripts Synapse.</c:v>
                </c:pt>
                <c:pt idx="13">
                  <c:v>Importar scripts en Synapse.</c:v>
                </c:pt>
                <c:pt idx="14">
                  <c:v>Exportar Notebooks de Databricks.</c:v>
                </c:pt>
                <c:pt idx="15">
                  <c:v>Configurar notebooks en Databricks.</c:v>
                </c:pt>
                <c:pt idx="16">
                  <c:v>Exportar contenedores del Storage Account.</c:v>
                </c:pt>
                <c:pt idx="17">
                  <c:v>importar datos en Storage Services.</c:v>
                </c:pt>
                <c:pt idx="18">
                  <c:v>Exportar backup de  SQL Databases.</c:v>
                </c:pt>
                <c:pt idx="19">
                  <c:v>Importar tablas en SQL Databases.</c:v>
                </c:pt>
                <c:pt idx="20">
                  <c:v>Ejecutar Pipelines.</c:v>
                </c:pt>
                <c:pt idx="21">
                  <c:v>Ejecutar tests.</c:v>
                </c:pt>
                <c:pt idx="22">
                  <c:v>Exportar Logic Apps.</c:v>
                </c:pt>
                <c:pt idx="23">
                  <c:v>importar Logic Apps.</c:v>
                </c:pt>
                <c:pt idx="24">
                  <c:v>Configurar Insights Logic Apps.</c:v>
                </c:pt>
                <c:pt idx="25">
                  <c:v>Validación.</c:v>
                </c:pt>
                <c:pt idx="26">
                  <c:v>Optimización.</c:v>
                </c:pt>
                <c:pt idx="27">
                  <c:v>Evaluacion.</c:v>
                </c:pt>
              </c:strCache>
            </c:strRef>
          </c:cat>
          <c:val>
            <c:numRef>
              <c:f>Gantt!$C$10:$C$37</c:f>
              <c:numCache>
                <c:formatCode>m/d/yyyy</c:formatCode>
                <c:ptCount val="28"/>
                <c:pt idx="0">
                  <c:v>45551</c:v>
                </c:pt>
                <c:pt idx="1">
                  <c:v>45558</c:v>
                </c:pt>
                <c:pt idx="2">
                  <c:v>45560</c:v>
                </c:pt>
                <c:pt idx="3">
                  <c:v>45565</c:v>
                </c:pt>
                <c:pt idx="4">
                  <c:v>45567</c:v>
                </c:pt>
                <c:pt idx="5">
                  <c:v>45572</c:v>
                </c:pt>
                <c:pt idx="6">
                  <c:v>45574</c:v>
                </c:pt>
                <c:pt idx="7">
                  <c:v>45579</c:v>
                </c:pt>
                <c:pt idx="8">
                  <c:v>45581</c:v>
                </c:pt>
                <c:pt idx="9">
                  <c:v>45582</c:v>
                </c:pt>
                <c:pt idx="10">
                  <c:v>45583</c:v>
                </c:pt>
                <c:pt idx="11">
                  <c:v>45586</c:v>
                </c:pt>
                <c:pt idx="12">
                  <c:v>45587</c:v>
                </c:pt>
                <c:pt idx="13">
                  <c:v>45588</c:v>
                </c:pt>
                <c:pt idx="14">
                  <c:v>45590</c:v>
                </c:pt>
                <c:pt idx="15">
                  <c:v>45593</c:v>
                </c:pt>
                <c:pt idx="16">
                  <c:v>45595</c:v>
                </c:pt>
                <c:pt idx="17">
                  <c:v>45596</c:v>
                </c:pt>
                <c:pt idx="18">
                  <c:v>45600</c:v>
                </c:pt>
                <c:pt idx="19">
                  <c:v>45628</c:v>
                </c:pt>
                <c:pt idx="20">
                  <c:v>45630</c:v>
                </c:pt>
                <c:pt idx="21">
                  <c:v>45635</c:v>
                </c:pt>
                <c:pt idx="22">
                  <c:v>45636</c:v>
                </c:pt>
                <c:pt idx="23">
                  <c:v>45649</c:v>
                </c:pt>
                <c:pt idx="24">
                  <c:v>45651</c:v>
                </c:pt>
                <c:pt idx="25">
                  <c:v>45652</c:v>
                </c:pt>
                <c:pt idx="26">
                  <c:v>45656</c:v>
                </c:pt>
                <c:pt idx="27">
                  <c:v>45657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30-4AE1-B16A-EB10DE4FCD81}"/>
            </c:ext>
          </c:extLst>
        </c:ser>
        <c:ser>
          <c:idx val="1"/>
          <c:order val="1"/>
          <c:tx>
            <c:strRef>
              <c:f>Gantt!$D$9</c:f>
              <c:strCache>
                <c:ptCount val="1"/>
                <c:pt idx="0">
                  <c:v>Estimado.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Gantt!$B$10:$B$37</c:f>
              <c:strCache>
                <c:ptCount val="28"/>
                <c:pt idx="0">
                  <c:v>Análisis de Impacto.</c:v>
                </c:pt>
                <c:pt idx="1">
                  <c:v>Configurar Integration Runtime.</c:v>
                </c:pt>
                <c:pt idx="2">
                  <c:v>Configurar workspaces en Synapse.</c:v>
                </c:pt>
                <c:pt idx="3">
                  <c:v>Configurar clusters en Databricks.</c:v>
                </c:pt>
                <c:pt idx="4">
                  <c:v>Crear Key Vaults, secretos.</c:v>
                </c:pt>
                <c:pt idx="5">
                  <c:v>Configurar Storage Services.</c:v>
                </c:pt>
                <c:pt idx="6">
                  <c:v>Configurar instancia SQL Server.</c:v>
                </c:pt>
                <c:pt idx="7">
                  <c:v>Configurar CI/CD pipelines.</c:v>
                </c:pt>
                <c:pt idx="8">
                  <c:v>Exportar pipelines y datasets de ADF.</c:v>
                </c:pt>
                <c:pt idx="9">
                  <c:v>Desplegar pipelines y datasets.</c:v>
                </c:pt>
                <c:pt idx="10">
                  <c:v>Configurar Linked Services.</c:v>
                </c:pt>
                <c:pt idx="11">
                  <c:v>Configurar Monitor para pipelines ADF.</c:v>
                </c:pt>
                <c:pt idx="12">
                  <c:v>Exportar scripts Synapse.</c:v>
                </c:pt>
                <c:pt idx="13">
                  <c:v>Importar scripts en Synapse.</c:v>
                </c:pt>
                <c:pt idx="14">
                  <c:v>Exportar Notebooks de Databricks.</c:v>
                </c:pt>
                <c:pt idx="15">
                  <c:v>Configurar notebooks en Databricks.</c:v>
                </c:pt>
                <c:pt idx="16">
                  <c:v>Exportar contenedores del Storage Account.</c:v>
                </c:pt>
                <c:pt idx="17">
                  <c:v>importar datos en Storage Services.</c:v>
                </c:pt>
                <c:pt idx="18">
                  <c:v>Exportar backup de  SQL Databases.</c:v>
                </c:pt>
                <c:pt idx="19">
                  <c:v>Importar tablas en SQL Databases.</c:v>
                </c:pt>
                <c:pt idx="20">
                  <c:v>Ejecutar Pipelines.</c:v>
                </c:pt>
                <c:pt idx="21">
                  <c:v>Ejecutar tests.</c:v>
                </c:pt>
                <c:pt idx="22">
                  <c:v>Exportar Logic Apps.</c:v>
                </c:pt>
                <c:pt idx="23">
                  <c:v>importar Logic Apps.</c:v>
                </c:pt>
                <c:pt idx="24">
                  <c:v>Configurar Insights Logic Apps.</c:v>
                </c:pt>
                <c:pt idx="25">
                  <c:v>Validación.</c:v>
                </c:pt>
                <c:pt idx="26">
                  <c:v>Optimización.</c:v>
                </c:pt>
                <c:pt idx="27">
                  <c:v>Evaluacion.</c:v>
                </c:pt>
              </c:strCache>
            </c:strRef>
          </c:cat>
          <c:val>
            <c:numRef>
              <c:f>Gantt!$D$10:$D$37</c:f>
              <c:numCache>
                <c:formatCode>General</c:formatCode>
                <c:ptCount val="28"/>
                <c:pt idx="0">
                  <c:v>7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4</c:v>
                </c:pt>
                <c:pt idx="18">
                  <c:v>28</c:v>
                </c:pt>
                <c:pt idx="19">
                  <c:v>2</c:v>
                </c:pt>
                <c:pt idx="20">
                  <c:v>5</c:v>
                </c:pt>
                <c:pt idx="21">
                  <c:v>1</c:v>
                </c:pt>
                <c:pt idx="22">
                  <c:v>13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1</c:v>
                </c:pt>
                <c:pt idx="2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30-4AE1-B16A-EB10DE4FC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4411408"/>
        <c:axId val="1184412656"/>
      </c:barChart>
      <c:catAx>
        <c:axId val="1184411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2656"/>
        <c:crosses val="autoZero"/>
        <c:auto val="1"/>
        <c:lblAlgn val="ctr"/>
        <c:lblOffset val="100"/>
        <c:noMultiLvlLbl val="0"/>
      </c:catAx>
      <c:valAx>
        <c:axId val="1184412656"/>
        <c:scaling>
          <c:orientation val="minMax"/>
          <c:max val="45663"/>
          <c:min val="4555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818479185210661"/>
          <c:y val="0.94617187205666287"/>
          <c:w val="0.16363041629578678"/>
          <c:h val="3.46893719624759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16/09/2024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42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91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78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80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16/09/2024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16/09/2024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16/09/2024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ciasd/datafactory-mig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352" y="3356992"/>
            <a:ext cx="11737304" cy="936104"/>
          </a:xfrm>
        </p:spPr>
        <p:txBody>
          <a:bodyPr rtlCol="0">
            <a:noAutofit/>
          </a:bodyPr>
          <a:lstStyle/>
          <a:p>
            <a:pPr algn="ctr" rtl="0"/>
            <a:r>
              <a:rPr lang="es-CO" sz="2400" dirty="0"/>
              <a:t>🏗️</a:t>
            </a:r>
            <a:r>
              <a:rPr lang="es-CO" sz="2000" dirty="0"/>
              <a:t> </a:t>
            </a:r>
            <a:r>
              <a:rPr lang="es-MX" sz="3600" dirty="0"/>
              <a:t>Propuesta de Migración de Data Factory + DevOps.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7688" y="4486684"/>
            <a:ext cx="6073316" cy="561974"/>
          </a:xfrm>
        </p:spPr>
        <p:txBody>
          <a:bodyPr rtlCol="0">
            <a:noAutofit/>
          </a:bodyPr>
          <a:lstStyle/>
          <a:p>
            <a:pPr algn="ctr" rtl="0"/>
            <a:r>
              <a:rPr lang="es-CO" dirty="0"/>
              <a:t>💡 Integración Completa de 4 instancias.</a:t>
            </a:r>
          </a:p>
          <a:p>
            <a:pPr algn="ctr" rtl="0"/>
            <a:r>
              <a:rPr lang="es-CO" dirty="0"/>
              <a:t>Por Oscar Macias, Septiembre - 2024.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1763688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dirty="0"/>
              <a:t>Agenda</a:t>
            </a:r>
            <a:r>
              <a:rPr lang="es-ES" dirty="0"/>
              <a:t>.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3131840" cy="2896344"/>
          </a:xfrm>
        </p:spPr>
        <p:txBody>
          <a:bodyPr rtlCol="0"/>
          <a:lstStyle/>
          <a:p>
            <a:pPr marL="0" indent="0">
              <a:buNone/>
            </a:pPr>
            <a:r>
              <a:rPr lang="es-CO" dirty="0"/>
              <a:t>🚧 </a:t>
            </a:r>
            <a:r>
              <a:rPr lang="es-CO" dirty="0">
                <a:hlinkClick r:id="rId3" action="ppaction://hlinksldjump"/>
              </a:rPr>
              <a:t>Desafíos.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📦 </a:t>
            </a:r>
            <a:r>
              <a:rPr lang="es-CO" dirty="0">
                <a:hlinkClick r:id="rId4" action="ppaction://hlinksldjump"/>
              </a:rPr>
              <a:t>Propuesta.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🔧 </a:t>
            </a:r>
            <a:r>
              <a:rPr lang="es-CO" dirty="0">
                <a:hlinkClick r:id="rId5" action="ppaction://hlinksldjump"/>
              </a:rPr>
              <a:t>Plan de Acción.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🔗 </a:t>
            </a:r>
            <a:r>
              <a:rPr lang="es-CO" dirty="0">
                <a:hlinkClick r:id="rId6" action="ppaction://hlinksldjump"/>
              </a:rPr>
              <a:t>Riesgos y Mitigaciones.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🏆 </a:t>
            </a:r>
            <a:r>
              <a:rPr lang="es-CO" dirty="0">
                <a:hlinkClick r:id="rId7" action="ppaction://hlinksldjump"/>
              </a:rPr>
              <a:t>Requerimientos.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✅  </a:t>
            </a:r>
            <a:r>
              <a:rPr lang="es-CO" dirty="0">
                <a:hlinkClick r:id="rId8" action="ppaction://hlinksldjump"/>
              </a:rPr>
              <a:t>Alternativas.</a:t>
            </a:r>
            <a:endParaRPr lang="es-CO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79" y="289248"/>
            <a:ext cx="6120681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b="1" dirty="0"/>
              <a:t>🚧 Desafíos - Nuevo Tenant.</a:t>
            </a:r>
            <a:endParaRPr lang="es-ES" b="1" dirty="0"/>
          </a:p>
        </p:txBody>
      </p:sp>
      <p:sp>
        <p:nvSpPr>
          <p:cNvPr id="17" name="Marcador de posición de contenido 13">
            <a:extLst>
              <a:ext uri="{FF2B5EF4-FFF2-40B4-BE49-F238E27FC236}">
                <a16:creationId xmlns:a16="http://schemas.microsoft.com/office/drawing/2014/main" id="{0B38850D-C80A-4081-B8D4-8586678C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29" y="4166088"/>
            <a:ext cx="1948082" cy="23981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s-CO" b="1" i="1" dirty="0"/>
              <a:t>         Sharepoint</a:t>
            </a:r>
          </a:p>
          <a:p>
            <a:pPr marL="0" indent="0">
              <a:buNone/>
            </a:pPr>
            <a:r>
              <a:rPr lang="es-CO" b="1" i="1" dirty="0"/>
              <a:t>         Data.</a:t>
            </a:r>
          </a:p>
          <a:p>
            <a:pPr marL="0" indent="0">
              <a:buNone/>
            </a:pPr>
            <a:r>
              <a:rPr lang="es-CO" b="1" i="1" dirty="0"/>
              <a:t>         Data Factories.</a:t>
            </a:r>
          </a:p>
          <a:p>
            <a:pPr marL="0" indent="0">
              <a:buNone/>
            </a:pPr>
            <a:r>
              <a:rPr lang="es-ES" b="1" i="1" dirty="0"/>
              <a:t>         Pipelines.</a:t>
            </a:r>
          </a:p>
          <a:p>
            <a:pPr marL="0" indent="0">
              <a:buNone/>
            </a:pPr>
            <a:r>
              <a:rPr lang="es-CO" b="1" i="1" dirty="0"/>
              <a:t>        DevOps.</a:t>
            </a:r>
          </a:p>
          <a:p>
            <a:pPr marL="0" indent="0">
              <a:buNone/>
            </a:pPr>
            <a:r>
              <a:rPr lang="es-CO" b="1" i="1" dirty="0"/>
              <a:t>        Storage.</a:t>
            </a:r>
            <a:endParaRPr lang="es-ES" b="1" i="1" dirty="0"/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Marcador de posición de contenido 13">
            <a:extLst>
              <a:ext uri="{FF2B5EF4-FFF2-40B4-BE49-F238E27FC236}">
                <a16:creationId xmlns:a16="http://schemas.microsoft.com/office/drawing/2014/main" id="{396097DD-A874-4D48-BEE7-17676335D749}"/>
              </a:ext>
            </a:extLst>
          </p:cNvPr>
          <p:cNvSpPr txBox="1">
            <a:spLocks/>
          </p:cNvSpPr>
          <p:nvPr/>
        </p:nvSpPr>
        <p:spPr>
          <a:xfrm>
            <a:off x="715076" y="1163588"/>
            <a:ext cx="2239052" cy="302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b="1" i="1" dirty="0"/>
              <a:t>     </a:t>
            </a:r>
            <a:r>
              <a:rPr lang="es-ES" b="1" i="1" dirty="0"/>
              <a:t>    Logic Apps.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SQL.</a:t>
            </a:r>
          </a:p>
          <a:p>
            <a:pPr marL="0" indent="0">
              <a:buFont typeface="Arial" pitchFamily="34" charset="0"/>
              <a:buNone/>
            </a:pPr>
            <a:r>
              <a:rPr lang="es-CO" b="1" i="1" dirty="0"/>
              <a:t>         Linked Services.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Databricks.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Synapse.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Functions.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Key Vault.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1F9603E-B363-4BFB-85FA-7989026727AB}"/>
              </a:ext>
            </a:extLst>
          </p:cNvPr>
          <p:cNvGrpSpPr/>
          <p:nvPr/>
        </p:nvGrpSpPr>
        <p:grpSpPr>
          <a:xfrm>
            <a:off x="6275436" y="1404055"/>
            <a:ext cx="2066925" cy="516731"/>
            <a:chOff x="7072979" y="480060"/>
            <a:chExt cx="2066925" cy="516731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0A55CBFD-2787-4EC3-9A2D-ED455461DBC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ángulo: esquinas redondeadas 4">
              <a:extLst>
                <a:ext uri="{FF2B5EF4-FFF2-40B4-BE49-F238E27FC236}">
                  <a16:creationId xmlns:a16="http://schemas.microsoft.com/office/drawing/2014/main" id="{430100B5-1DA4-4A44-8BB1-08CA7673F2C8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Planificación y diseño del nuevo entorno.</a:t>
              </a:r>
              <a:endParaRPr lang="es-ES" sz="1600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0" name="Flecha: a la derecha 69">
            <a:extLst>
              <a:ext uri="{FF2B5EF4-FFF2-40B4-BE49-F238E27FC236}">
                <a16:creationId xmlns:a16="http://schemas.microsoft.com/office/drawing/2014/main" id="{F2EBA88C-13EA-4E65-9848-2927502D1C13}"/>
              </a:ext>
            </a:extLst>
          </p:cNvPr>
          <p:cNvSpPr/>
          <p:nvPr/>
        </p:nvSpPr>
        <p:spPr>
          <a:xfrm rot="5400000">
            <a:off x="7256189" y="1966000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BDFEBFF5-B23B-4FCE-BB20-ED0B3A9017DA}"/>
              </a:ext>
            </a:extLst>
          </p:cNvPr>
          <p:cNvGrpSpPr/>
          <p:nvPr/>
        </p:nvGrpSpPr>
        <p:grpSpPr>
          <a:xfrm>
            <a:off x="6266496" y="2071308"/>
            <a:ext cx="2066925" cy="516731"/>
            <a:chOff x="7072979" y="480060"/>
            <a:chExt cx="2066925" cy="516731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63396374-98CD-45E1-9C2A-D84ED73E008D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: esquinas redondeadas 4">
              <a:extLst>
                <a:ext uri="{FF2B5EF4-FFF2-40B4-BE49-F238E27FC236}">
                  <a16:creationId xmlns:a16="http://schemas.microsoft.com/office/drawing/2014/main" id="{FD6629BD-5E75-4ED1-9E11-D9EE398AF55B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1" dirty="0">
                  <a:solidFill>
                    <a:schemeClr val="bg2"/>
                  </a:solidFill>
                </a:rPr>
                <a:t>Configurar servicios en el nuevo tenant.</a:t>
              </a:r>
            </a:p>
          </p:txBody>
        </p:sp>
      </p:grpSp>
      <p:sp>
        <p:nvSpPr>
          <p:cNvPr id="84" name="Flecha: a la derecha 83">
            <a:extLst>
              <a:ext uri="{FF2B5EF4-FFF2-40B4-BE49-F238E27FC236}">
                <a16:creationId xmlns:a16="http://schemas.microsoft.com/office/drawing/2014/main" id="{FC447146-4412-486C-B246-F25034DF12C1}"/>
              </a:ext>
            </a:extLst>
          </p:cNvPr>
          <p:cNvSpPr/>
          <p:nvPr/>
        </p:nvSpPr>
        <p:spPr>
          <a:xfrm rot="5400000">
            <a:off x="7256189" y="262602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1755CB5-ECFD-40D8-A1FB-550915D057CD}"/>
              </a:ext>
            </a:extLst>
          </p:cNvPr>
          <p:cNvGrpSpPr/>
          <p:nvPr/>
        </p:nvGrpSpPr>
        <p:grpSpPr>
          <a:xfrm>
            <a:off x="6176742" y="2747318"/>
            <a:ext cx="2200686" cy="673704"/>
            <a:chOff x="7072979" y="480060"/>
            <a:chExt cx="2066925" cy="516731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16C03A2-1D04-4B2E-9083-CC8BDCFCAC64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: esquinas redondeadas 4">
              <a:extLst>
                <a:ext uri="{FF2B5EF4-FFF2-40B4-BE49-F238E27FC236}">
                  <a16:creationId xmlns:a16="http://schemas.microsoft.com/office/drawing/2014/main" id="{7BB8ED22-C1B2-476A-A814-7EDDC0057470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MX" sz="1400" b="1" dirty="0">
                  <a:solidFill>
                    <a:schemeClr val="bg2"/>
                  </a:solidFill>
                </a:rPr>
                <a:t>Cambio de tenant. Reconfigurar services</a:t>
              </a:r>
              <a:r>
                <a:rPr lang="es-CO" sz="1400" b="1" dirty="0">
                  <a:solidFill>
                    <a:schemeClr val="bg2"/>
                  </a:solidFill>
                </a:rPr>
                <a:t>. Impacto en disponibilidad. </a:t>
              </a:r>
            </a:p>
          </p:txBody>
        </p:sp>
      </p:grpSp>
      <p:sp>
        <p:nvSpPr>
          <p:cNvPr id="88" name="Flecha: a la derecha 87">
            <a:extLst>
              <a:ext uri="{FF2B5EF4-FFF2-40B4-BE49-F238E27FC236}">
                <a16:creationId xmlns:a16="http://schemas.microsoft.com/office/drawing/2014/main" id="{2BC2235A-F0BD-421A-B14E-8617F213FE06}"/>
              </a:ext>
            </a:extLst>
          </p:cNvPr>
          <p:cNvSpPr/>
          <p:nvPr/>
        </p:nvSpPr>
        <p:spPr>
          <a:xfrm rot="5400000">
            <a:off x="7256189" y="344942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6B3952E-C366-4841-8DEF-A392F9E8F5E7}"/>
              </a:ext>
            </a:extLst>
          </p:cNvPr>
          <p:cNvGrpSpPr/>
          <p:nvPr/>
        </p:nvGrpSpPr>
        <p:grpSpPr>
          <a:xfrm>
            <a:off x="6176742" y="3542737"/>
            <a:ext cx="2200686" cy="516731"/>
            <a:chOff x="7072979" y="480060"/>
            <a:chExt cx="2066925" cy="516731"/>
          </a:xfrm>
        </p:grpSpPr>
        <p:sp>
          <p:nvSpPr>
            <p:cNvPr id="90" name="Rectángulo: esquinas redondeadas 89">
              <a:extLst>
                <a:ext uri="{FF2B5EF4-FFF2-40B4-BE49-F238E27FC236}">
                  <a16:creationId xmlns:a16="http://schemas.microsoft.com/office/drawing/2014/main" id="{BFC8277A-A7E9-4264-9B74-50CE7E9FA263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: esquinas redondeadas 4">
              <a:extLst>
                <a:ext uri="{FF2B5EF4-FFF2-40B4-BE49-F238E27FC236}">
                  <a16:creationId xmlns:a16="http://schemas.microsoft.com/office/drawing/2014/main" id="{C3FA9B85-8FCE-44E3-A7B4-8234E158F487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bg2"/>
                  </a:solidFill>
                </a:rPr>
                <a:t>Configurar CI/CD pipelines.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EA2EC579-BCA8-40A0-8944-DDC1058C12EE}"/>
              </a:ext>
            </a:extLst>
          </p:cNvPr>
          <p:cNvGrpSpPr/>
          <p:nvPr/>
        </p:nvGrpSpPr>
        <p:grpSpPr>
          <a:xfrm>
            <a:off x="3531147" y="1421131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BD6540A3-FFF9-4C3D-87AF-F76CF07A9FA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: esquinas redondeadas 4">
              <a:extLst>
                <a:ext uri="{FF2B5EF4-FFF2-40B4-BE49-F238E27FC236}">
                  <a16:creationId xmlns:a16="http://schemas.microsoft.com/office/drawing/2014/main" id="{6A217214-6FD3-453F-8C52-D047BC86E8C3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Legacy.</a:t>
              </a:r>
            </a:p>
          </p:txBody>
        </p:sp>
      </p:grp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AE16B9ED-EFF0-4B0A-AB90-F8279848AADB}"/>
              </a:ext>
            </a:extLst>
          </p:cNvPr>
          <p:cNvSpPr/>
          <p:nvPr/>
        </p:nvSpPr>
        <p:spPr>
          <a:xfrm rot="5400000">
            <a:off x="4519395" y="1983076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5E17CA9D-EA21-4330-BD64-C2AC2F11774A}"/>
              </a:ext>
            </a:extLst>
          </p:cNvPr>
          <p:cNvSpPr/>
          <p:nvPr/>
        </p:nvSpPr>
        <p:spPr>
          <a:xfrm rot="5400000">
            <a:off x="4553407" y="333604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8554D338-1C83-4C1C-BED1-BC9D66251E6B}"/>
              </a:ext>
            </a:extLst>
          </p:cNvPr>
          <p:cNvSpPr/>
          <p:nvPr/>
        </p:nvSpPr>
        <p:spPr>
          <a:xfrm rot="5400000">
            <a:off x="4585548" y="409335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83B78E9-94D9-4B80-919C-611A1EF9F26D}"/>
              </a:ext>
            </a:extLst>
          </p:cNvPr>
          <p:cNvGrpSpPr/>
          <p:nvPr/>
        </p:nvGrpSpPr>
        <p:grpSpPr>
          <a:xfrm>
            <a:off x="3531459" y="2777661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7C54E521-E0A4-4249-B819-F4EBFCE18D6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: esquinas redondeadas 4">
              <a:extLst>
                <a:ext uri="{FF2B5EF4-FFF2-40B4-BE49-F238E27FC236}">
                  <a16:creationId xmlns:a16="http://schemas.microsoft.com/office/drawing/2014/main" id="{287A7D44-D909-475B-A2D3-47F3DCDC502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FEA893E-E095-40C4-BEDF-7CA6ECD816BA}"/>
              </a:ext>
            </a:extLst>
          </p:cNvPr>
          <p:cNvGrpSpPr/>
          <p:nvPr/>
        </p:nvGrpSpPr>
        <p:grpSpPr>
          <a:xfrm>
            <a:off x="2879870" y="4360253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ABE02875-BFD9-4F4F-8EC3-3A2FEC31B52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: esquinas redondeadas 4">
              <a:extLst>
                <a:ext uri="{FF2B5EF4-FFF2-40B4-BE49-F238E27FC236}">
                  <a16:creationId xmlns:a16="http://schemas.microsoft.com/office/drawing/2014/main" id="{5E0CDC93-5CF6-4D8C-8BF8-9DDF1ACDF34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31" name="Flecha: a la derecha 130">
            <a:extLst>
              <a:ext uri="{FF2B5EF4-FFF2-40B4-BE49-F238E27FC236}">
                <a16:creationId xmlns:a16="http://schemas.microsoft.com/office/drawing/2014/main" id="{9FAC9D4B-F60E-407A-8BED-AA2DC8E05739}"/>
              </a:ext>
            </a:extLst>
          </p:cNvPr>
          <p:cNvSpPr/>
          <p:nvPr/>
        </p:nvSpPr>
        <p:spPr>
          <a:xfrm rot="5400000">
            <a:off x="4536054" y="4921111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1" name="Flecha: a la derecha 140">
            <a:extLst>
              <a:ext uri="{FF2B5EF4-FFF2-40B4-BE49-F238E27FC236}">
                <a16:creationId xmlns:a16="http://schemas.microsoft.com/office/drawing/2014/main" id="{037AA589-C226-4730-B607-7BCA0977B09D}"/>
              </a:ext>
            </a:extLst>
          </p:cNvPr>
          <p:cNvSpPr/>
          <p:nvPr/>
        </p:nvSpPr>
        <p:spPr>
          <a:xfrm rot="5400000">
            <a:off x="4587977" y="562352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C8F09B-F637-4E19-BC5F-67D193DF2989}"/>
              </a:ext>
            </a:extLst>
          </p:cNvPr>
          <p:cNvGrpSpPr/>
          <p:nvPr/>
        </p:nvGrpSpPr>
        <p:grpSpPr>
          <a:xfrm>
            <a:off x="3531147" y="2100400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F89E38AF-9BA9-45EC-843C-7CA74AA0F1C8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Rectángulo: esquinas redondeadas 4">
              <a:extLst>
                <a:ext uri="{FF2B5EF4-FFF2-40B4-BE49-F238E27FC236}">
                  <a16:creationId xmlns:a16="http://schemas.microsoft.com/office/drawing/2014/main" id="{1669900E-45CD-40F7-B7A0-86666E9EB4D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4" name="Flecha: a la derecha 153">
            <a:extLst>
              <a:ext uri="{FF2B5EF4-FFF2-40B4-BE49-F238E27FC236}">
                <a16:creationId xmlns:a16="http://schemas.microsoft.com/office/drawing/2014/main" id="{6B4832CE-B85E-4421-9ED4-D5D994A2502E}"/>
              </a:ext>
            </a:extLst>
          </p:cNvPr>
          <p:cNvSpPr/>
          <p:nvPr/>
        </p:nvSpPr>
        <p:spPr>
          <a:xfrm rot="5400000">
            <a:off x="4519395" y="266234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4" name="Marcador de posición de contenido 13">
            <a:extLst>
              <a:ext uri="{FF2B5EF4-FFF2-40B4-BE49-F238E27FC236}">
                <a16:creationId xmlns:a16="http://schemas.microsoft.com/office/drawing/2014/main" id="{056CCE46-FBB3-4E06-BC55-F6FEED91C9BF}"/>
              </a:ext>
            </a:extLst>
          </p:cNvPr>
          <p:cNvSpPr txBox="1">
            <a:spLocks/>
          </p:cNvSpPr>
          <p:nvPr/>
        </p:nvSpPr>
        <p:spPr>
          <a:xfrm>
            <a:off x="9130118" y="903797"/>
            <a:ext cx="1577907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00B050"/>
                </a:solidFill>
              </a:rPr>
              <a:t>Estado Final.</a:t>
            </a:r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1123F88-1F88-4BCC-AA50-D6D90024DEE4}"/>
              </a:ext>
            </a:extLst>
          </p:cNvPr>
          <p:cNvGrpSpPr/>
          <p:nvPr/>
        </p:nvGrpSpPr>
        <p:grpSpPr>
          <a:xfrm>
            <a:off x="8933958" y="1415677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4CC5C9CF-398A-4978-8EFF-730769575739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Rectángulo: esquinas redondeadas 4">
              <a:extLst>
                <a:ext uri="{FF2B5EF4-FFF2-40B4-BE49-F238E27FC236}">
                  <a16:creationId xmlns:a16="http://schemas.microsoft.com/office/drawing/2014/main" id="{37CF3A98-EC2C-4262-AF93-97DE1AB4B1A8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    Destino.</a:t>
              </a:r>
            </a:p>
          </p:txBody>
        </p:sp>
      </p:grpSp>
      <p:sp>
        <p:nvSpPr>
          <p:cNvPr id="201" name="Flecha: a la derecha 200">
            <a:extLst>
              <a:ext uri="{FF2B5EF4-FFF2-40B4-BE49-F238E27FC236}">
                <a16:creationId xmlns:a16="http://schemas.microsoft.com/office/drawing/2014/main" id="{34BFC8ED-D39A-4589-8CDA-0804EF37BA85}"/>
              </a:ext>
            </a:extLst>
          </p:cNvPr>
          <p:cNvSpPr/>
          <p:nvPr/>
        </p:nvSpPr>
        <p:spPr>
          <a:xfrm rot="5400000">
            <a:off x="9922206" y="197762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2" name="Flecha: a la derecha 201">
            <a:extLst>
              <a:ext uri="{FF2B5EF4-FFF2-40B4-BE49-F238E27FC236}">
                <a16:creationId xmlns:a16="http://schemas.microsoft.com/office/drawing/2014/main" id="{7111030E-CA1E-404F-B2F1-A3453B0203D2}"/>
              </a:ext>
            </a:extLst>
          </p:cNvPr>
          <p:cNvSpPr/>
          <p:nvPr/>
        </p:nvSpPr>
        <p:spPr>
          <a:xfrm rot="5400000">
            <a:off x="9956218" y="333059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3" name="Flecha: a la derecha 202">
            <a:extLst>
              <a:ext uri="{FF2B5EF4-FFF2-40B4-BE49-F238E27FC236}">
                <a16:creationId xmlns:a16="http://schemas.microsoft.com/office/drawing/2014/main" id="{8D6537AA-38C4-49BA-8542-D905CD63ED70}"/>
              </a:ext>
            </a:extLst>
          </p:cNvPr>
          <p:cNvSpPr/>
          <p:nvPr/>
        </p:nvSpPr>
        <p:spPr>
          <a:xfrm rot="5400000">
            <a:off x="9956218" y="411177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DC51450-F987-4C67-8F68-CDC546A9440C}"/>
              </a:ext>
            </a:extLst>
          </p:cNvPr>
          <p:cNvGrpSpPr/>
          <p:nvPr/>
        </p:nvGrpSpPr>
        <p:grpSpPr>
          <a:xfrm>
            <a:off x="8934270" y="2772207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4B6E68EA-2D8D-4F27-ADD9-047C7540BB0B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Rectángulo: esquinas redondeadas 4">
              <a:extLst>
                <a:ext uri="{FF2B5EF4-FFF2-40B4-BE49-F238E27FC236}">
                  <a16:creationId xmlns:a16="http://schemas.microsoft.com/office/drawing/2014/main" id="{2BF75C09-E0CE-472D-B5D2-BC64D6277C2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9" name="Flecha: a la derecha 218">
            <a:extLst>
              <a:ext uri="{FF2B5EF4-FFF2-40B4-BE49-F238E27FC236}">
                <a16:creationId xmlns:a16="http://schemas.microsoft.com/office/drawing/2014/main" id="{41FBC3DB-F969-4E88-956A-12DDA82F0B22}"/>
              </a:ext>
            </a:extLst>
          </p:cNvPr>
          <p:cNvSpPr/>
          <p:nvPr/>
        </p:nvSpPr>
        <p:spPr>
          <a:xfrm rot="5400000">
            <a:off x="9927995" y="491565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6" name="Flecha: a la derecha 225">
            <a:extLst>
              <a:ext uri="{FF2B5EF4-FFF2-40B4-BE49-F238E27FC236}">
                <a16:creationId xmlns:a16="http://schemas.microsoft.com/office/drawing/2014/main" id="{08EE9206-3B7B-478D-8DAA-9960A5F08ADA}"/>
              </a:ext>
            </a:extLst>
          </p:cNvPr>
          <p:cNvSpPr/>
          <p:nvPr/>
        </p:nvSpPr>
        <p:spPr>
          <a:xfrm rot="5400000">
            <a:off x="9957420" y="561807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D80479EC-2E22-4517-AD4B-35364D2CD97D}"/>
              </a:ext>
            </a:extLst>
          </p:cNvPr>
          <p:cNvGrpSpPr/>
          <p:nvPr/>
        </p:nvGrpSpPr>
        <p:grpSpPr>
          <a:xfrm>
            <a:off x="8933958" y="2094946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2" name="Rectángulo: esquinas redondeadas 231">
              <a:extLst>
                <a:ext uri="{FF2B5EF4-FFF2-40B4-BE49-F238E27FC236}">
                  <a16:creationId xmlns:a16="http://schemas.microsoft.com/office/drawing/2014/main" id="{B1D9B528-3FC6-4E18-B420-B5E5D46CEB5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Rectángulo: esquinas redondeadas 4">
              <a:extLst>
                <a:ext uri="{FF2B5EF4-FFF2-40B4-BE49-F238E27FC236}">
                  <a16:creationId xmlns:a16="http://schemas.microsoft.com/office/drawing/2014/main" id="{0D81F780-F4C0-4A22-86AF-E67551A2E905}"/>
                </a:ext>
              </a:extLst>
            </p:cNvPr>
            <p:cNvSpPr txBox="1"/>
            <p:nvPr/>
          </p:nvSpPr>
          <p:spPr>
            <a:xfrm>
              <a:off x="7087442" y="483867"/>
              <a:ext cx="2029284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34" name="Flecha: a la derecha 233">
            <a:extLst>
              <a:ext uri="{FF2B5EF4-FFF2-40B4-BE49-F238E27FC236}">
                <a16:creationId xmlns:a16="http://schemas.microsoft.com/office/drawing/2014/main" id="{B0D4C4CA-5892-442A-9F05-73D3D2F12C74}"/>
              </a:ext>
            </a:extLst>
          </p:cNvPr>
          <p:cNvSpPr/>
          <p:nvPr/>
        </p:nvSpPr>
        <p:spPr>
          <a:xfrm rot="5400000">
            <a:off x="9922206" y="2656891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6" name="Marcador de posición de contenido 13">
            <a:extLst>
              <a:ext uri="{FF2B5EF4-FFF2-40B4-BE49-F238E27FC236}">
                <a16:creationId xmlns:a16="http://schemas.microsoft.com/office/drawing/2014/main" id="{F0ADE86C-1B29-4228-979B-A273F2FCF3D8}"/>
              </a:ext>
            </a:extLst>
          </p:cNvPr>
          <p:cNvSpPr txBox="1">
            <a:spLocks/>
          </p:cNvSpPr>
          <p:nvPr/>
        </p:nvSpPr>
        <p:spPr>
          <a:xfrm>
            <a:off x="3667863" y="882491"/>
            <a:ext cx="1746629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FF0000"/>
                </a:solidFill>
              </a:rPr>
              <a:t>Estado actual.</a:t>
            </a:r>
          </a:p>
        </p:txBody>
      </p:sp>
      <p:sp>
        <p:nvSpPr>
          <p:cNvPr id="112" name="Marcador de posición de contenido 13">
            <a:extLst>
              <a:ext uri="{FF2B5EF4-FFF2-40B4-BE49-F238E27FC236}">
                <a16:creationId xmlns:a16="http://schemas.microsoft.com/office/drawing/2014/main" id="{87A1CD73-3C1A-468F-8AA1-3195125AF590}"/>
              </a:ext>
            </a:extLst>
          </p:cNvPr>
          <p:cNvSpPr txBox="1">
            <a:spLocks/>
          </p:cNvSpPr>
          <p:nvPr/>
        </p:nvSpPr>
        <p:spPr>
          <a:xfrm>
            <a:off x="6158865" y="887410"/>
            <a:ext cx="2098366" cy="338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FF00"/>
                </a:solidFill>
              </a:rPr>
              <a:t>Preparación.</a:t>
            </a:r>
          </a:p>
        </p:txBody>
      </p:sp>
      <p:sp>
        <p:nvSpPr>
          <p:cNvPr id="113" name="Marcador de posición de contenido 13">
            <a:extLst>
              <a:ext uri="{FF2B5EF4-FFF2-40B4-BE49-F238E27FC236}">
                <a16:creationId xmlns:a16="http://schemas.microsoft.com/office/drawing/2014/main" id="{9CDEDDA0-B342-49CB-B460-E336DA82E591}"/>
              </a:ext>
            </a:extLst>
          </p:cNvPr>
          <p:cNvSpPr txBox="1">
            <a:spLocks/>
          </p:cNvSpPr>
          <p:nvPr/>
        </p:nvSpPr>
        <p:spPr>
          <a:xfrm>
            <a:off x="6508632" y="4323882"/>
            <a:ext cx="1406728" cy="48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C000"/>
                </a:solidFill>
              </a:rPr>
              <a:t>Migración de recursos.</a:t>
            </a:r>
          </a:p>
        </p:txBody>
      </p:sp>
      <p:pic>
        <p:nvPicPr>
          <p:cNvPr id="1028" name="Picture 4" descr="Artificial Intelligence - Softrams services">
            <a:extLst>
              <a:ext uri="{FF2B5EF4-FFF2-40B4-BE49-F238E27FC236}">
                <a16:creationId xmlns:a16="http://schemas.microsoft.com/office/drawing/2014/main" id="{C178DBB5-1F13-428D-ABBE-A972B6A1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" y="2410088"/>
            <a:ext cx="302670" cy="3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Artificial Intelligence - Softrams services">
            <a:extLst>
              <a:ext uri="{FF2B5EF4-FFF2-40B4-BE49-F238E27FC236}">
                <a16:creationId xmlns:a16="http://schemas.microsoft.com/office/drawing/2014/main" id="{2B2862FC-1ABC-4232-A9D9-C3259CEB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16" y="4448029"/>
            <a:ext cx="323326" cy="2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D21967B9-3413-45A0-8FA9-701B4D7F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2" y="2835103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F9B0D4B-0C67-46D1-909C-296DFD45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60" y="4466581"/>
            <a:ext cx="318819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463277E9-F191-424F-A1E5-DEB75033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0" y="5038922"/>
            <a:ext cx="344572" cy="2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B5A99E6C-C828-4110-BF27-DDE68412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53" y="2841216"/>
            <a:ext cx="394760" cy="3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llection of Excel Logo PNG. | PlusPNG">
            <a:extLst>
              <a:ext uri="{FF2B5EF4-FFF2-40B4-BE49-F238E27FC236}">
                <a16:creationId xmlns:a16="http://schemas.microsoft.com/office/drawing/2014/main" id="{BBFD1351-8048-4BE9-B782-6D18DC9F1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828767" y="4574217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A9A7EF-C486-4927-8C01-2AF025D89E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4" y="1988704"/>
            <a:ext cx="230854" cy="298261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E03656F0-520A-4349-B3B6-4974991C3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25" y="4448029"/>
            <a:ext cx="273139" cy="257441"/>
          </a:xfrm>
          <a:prstGeom prst="rect">
            <a:avLst/>
          </a:prstGeom>
        </p:spPr>
      </p:pic>
      <p:pic>
        <p:nvPicPr>
          <p:cNvPr id="1048" name="Picture 24" descr="Microsoft Azure Logo, symbol, meaning, history, PNG, brand">
            <a:hlinkClick r:id="rId12" action="ppaction://hlinksldjump" tooltip="Azure."/>
            <a:extLst>
              <a:ext uri="{FF2B5EF4-FFF2-40B4-BE49-F238E27FC236}">
                <a16:creationId xmlns:a16="http://schemas.microsoft.com/office/drawing/2014/main" id="{32A45B71-7DDD-4779-80CB-7D0BBE14D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7536159" y="408600"/>
            <a:ext cx="379201" cy="31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4775F6-DB6E-40A8-AAA8-B2325D4C4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5" y="5459343"/>
            <a:ext cx="664727" cy="235676"/>
          </a:xfrm>
          <a:prstGeom prst="rect">
            <a:avLst/>
          </a:prstGeom>
        </p:spPr>
      </p:pic>
      <p:pic>
        <p:nvPicPr>
          <p:cNvPr id="161" name="Picture 28" descr="SharePoint Basis - Westhaghe Training &amp; Advies">
            <a:extLst>
              <a:ext uri="{FF2B5EF4-FFF2-40B4-BE49-F238E27FC236}">
                <a16:creationId xmlns:a16="http://schemas.microsoft.com/office/drawing/2014/main" id="{560E79EF-77EE-41AB-9F66-3E860922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7" y="4131654"/>
            <a:ext cx="28538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5DAF7E91-EAFD-46F1-A74B-6E307F9DD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843549" y="3329254"/>
            <a:ext cx="312039" cy="2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DF128EC-33BC-4A94-A04A-5E3229E0C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3774399" y="4421988"/>
            <a:ext cx="323327" cy="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upo 169">
            <a:extLst>
              <a:ext uri="{FF2B5EF4-FFF2-40B4-BE49-F238E27FC236}">
                <a16:creationId xmlns:a16="http://schemas.microsoft.com/office/drawing/2014/main" id="{BA9D8D7C-6191-4DB3-ABC1-E8AF6E051140}"/>
              </a:ext>
            </a:extLst>
          </p:cNvPr>
          <p:cNvGrpSpPr/>
          <p:nvPr/>
        </p:nvGrpSpPr>
        <p:grpSpPr>
          <a:xfrm>
            <a:off x="8222078" y="4347500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1" name="Rectángulo: esquinas redondeadas 170">
              <a:extLst>
                <a:ext uri="{FF2B5EF4-FFF2-40B4-BE49-F238E27FC236}">
                  <a16:creationId xmlns:a16="http://schemas.microsoft.com/office/drawing/2014/main" id="{48096042-9AB6-4EB9-9F7C-F9945DE6C26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ectángulo: esquinas redondeadas 4">
              <a:extLst>
                <a:ext uri="{FF2B5EF4-FFF2-40B4-BE49-F238E27FC236}">
                  <a16:creationId xmlns:a16="http://schemas.microsoft.com/office/drawing/2014/main" id="{E3D64A32-A0A4-4C8F-9317-7BCFFDBE059C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058" name="Picture 34" descr="Pricing Details - Key Vault | Microsoft Azure">
            <a:extLst>
              <a:ext uri="{FF2B5EF4-FFF2-40B4-BE49-F238E27FC236}">
                <a16:creationId xmlns:a16="http://schemas.microsoft.com/office/drawing/2014/main" id="{097A0AE7-1355-4B4E-80FE-63F172E11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895245" y="3743498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34" descr="Pricing Details - Key Vault | Microsoft Azure">
            <a:extLst>
              <a:ext uri="{FF2B5EF4-FFF2-40B4-BE49-F238E27FC236}">
                <a16:creationId xmlns:a16="http://schemas.microsoft.com/office/drawing/2014/main" id="{65A33756-E817-468D-9F36-C55D28C63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5085132" y="2898023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0BA18FD8-A242-413C-ABF7-D4EC21DC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48" y="2898022"/>
            <a:ext cx="297646" cy="2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50" name="Picture 34" descr="Pricing Details - Key Vault | Microsoft Azure">
            <a:extLst>
              <a:ext uri="{FF2B5EF4-FFF2-40B4-BE49-F238E27FC236}">
                <a16:creationId xmlns:a16="http://schemas.microsoft.com/office/drawing/2014/main" id="{DF35ADC9-CBFE-4C9C-AD9A-12604534A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10553846" y="2909704"/>
            <a:ext cx="245211" cy="27143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05" name="CuadroTexto 304">
            <a:extLst>
              <a:ext uri="{FF2B5EF4-FFF2-40B4-BE49-F238E27FC236}">
                <a16:creationId xmlns:a16="http://schemas.microsoft.com/office/drawing/2014/main" id="{AB2ECB56-201A-4964-A875-FD36754AA31B}"/>
              </a:ext>
            </a:extLst>
          </p:cNvPr>
          <p:cNvSpPr txBox="1"/>
          <p:nvPr/>
        </p:nvSpPr>
        <p:spPr>
          <a:xfrm>
            <a:off x="4080795" y="5818741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pic>
        <p:nvPicPr>
          <p:cNvPr id="3" name="Picture 4" descr="Logik-App-Dienst | Microsoft Azure">
            <a:extLst>
              <a:ext uri="{FF2B5EF4-FFF2-40B4-BE49-F238E27FC236}">
                <a16:creationId xmlns:a16="http://schemas.microsoft.com/office/drawing/2014/main" id="{6E16D0E9-FC0B-4F17-B7DE-2A83761F9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873688" y="1168077"/>
            <a:ext cx="325391" cy="2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upo 127">
            <a:extLst>
              <a:ext uri="{FF2B5EF4-FFF2-40B4-BE49-F238E27FC236}">
                <a16:creationId xmlns:a16="http://schemas.microsoft.com/office/drawing/2014/main" id="{2393960F-80C5-43B3-9719-EBCEBD268705}"/>
              </a:ext>
            </a:extLst>
          </p:cNvPr>
          <p:cNvGrpSpPr/>
          <p:nvPr/>
        </p:nvGrpSpPr>
        <p:grpSpPr>
          <a:xfrm>
            <a:off x="3311917" y="3541453"/>
            <a:ext cx="2516186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E0FF2EFF-DDC7-4E59-8095-692D1F142C9C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7EC2B526-A555-4640-B0FC-5A8359532A16}"/>
                </a:ext>
              </a:extLst>
            </p:cNvPr>
            <p:cNvSpPr txBox="1"/>
            <p:nvPr/>
          </p:nvSpPr>
          <p:spPr>
            <a:xfrm>
              <a:off x="7087439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32" name="Picture 22" descr="Collection of Excel Logo PNG. | PlusPNG">
            <a:extLst>
              <a:ext uri="{FF2B5EF4-FFF2-40B4-BE49-F238E27FC236}">
                <a16:creationId xmlns:a16="http://schemas.microsoft.com/office/drawing/2014/main" id="{A442A1B0-1616-4E62-A967-7BB105B11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4728312" y="3627776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8" descr="SharePoint Basis - Westhaghe Training &amp; Advies">
            <a:extLst>
              <a:ext uri="{FF2B5EF4-FFF2-40B4-BE49-F238E27FC236}">
                <a16:creationId xmlns:a16="http://schemas.microsoft.com/office/drawing/2014/main" id="{2A49A393-9898-491C-BEC2-C3704B49E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80" y="3627776"/>
            <a:ext cx="28927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Logik-App-Dienst | Microsoft Azure">
            <a:extLst>
              <a:ext uri="{FF2B5EF4-FFF2-40B4-BE49-F238E27FC236}">
                <a16:creationId xmlns:a16="http://schemas.microsoft.com/office/drawing/2014/main" id="{14649AE7-D802-4BD4-A32E-82F249C82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3383926" y="3655733"/>
            <a:ext cx="325391" cy="2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upo 135">
            <a:extLst>
              <a:ext uri="{FF2B5EF4-FFF2-40B4-BE49-F238E27FC236}">
                <a16:creationId xmlns:a16="http://schemas.microsoft.com/office/drawing/2014/main" id="{F4CBCA00-CB71-4570-9AEB-F64DD9A58AD9}"/>
              </a:ext>
            </a:extLst>
          </p:cNvPr>
          <p:cNvGrpSpPr/>
          <p:nvPr/>
        </p:nvGrpSpPr>
        <p:grpSpPr>
          <a:xfrm>
            <a:off x="8683638" y="3539852"/>
            <a:ext cx="251618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7" name="Rectángulo: esquinas redondeadas 136">
              <a:extLst>
                <a:ext uri="{FF2B5EF4-FFF2-40B4-BE49-F238E27FC236}">
                  <a16:creationId xmlns:a16="http://schemas.microsoft.com/office/drawing/2014/main" id="{B2913E55-3E55-4171-BF64-F6CBC4FE17D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Rectángulo: esquinas redondeadas 4">
              <a:extLst>
                <a:ext uri="{FF2B5EF4-FFF2-40B4-BE49-F238E27FC236}">
                  <a16:creationId xmlns:a16="http://schemas.microsoft.com/office/drawing/2014/main" id="{EEF0FD4E-972F-472D-9CFA-B80EDE87D818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44" name="Picture 6" descr="Azure Devops Logo Icon - Download in Flat Style">
            <a:extLst>
              <a:ext uri="{FF2B5EF4-FFF2-40B4-BE49-F238E27FC236}">
                <a16:creationId xmlns:a16="http://schemas.microsoft.com/office/drawing/2014/main" id="{3C1C2E42-AA7B-498B-9B02-7558AB1C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7" y="5795948"/>
            <a:ext cx="297645" cy="27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Azure Devops Logo Icon - Download in Flat Style">
            <a:extLst>
              <a:ext uri="{FF2B5EF4-FFF2-40B4-BE49-F238E27FC236}">
                <a16:creationId xmlns:a16="http://schemas.microsoft.com/office/drawing/2014/main" id="{2DADF532-FBF1-497B-B271-C312195A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208939"/>
            <a:ext cx="297645" cy="2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11A1FB38-209C-4422-8B2E-1FC262E5E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29112" y="6166525"/>
            <a:ext cx="301357" cy="2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E420B349-291C-4A4F-9418-34AF1C741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3360453" y="4421988"/>
            <a:ext cx="301357" cy="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CuadroTexto 195">
            <a:extLst>
              <a:ext uri="{FF2B5EF4-FFF2-40B4-BE49-F238E27FC236}">
                <a16:creationId xmlns:a16="http://schemas.microsoft.com/office/drawing/2014/main" id="{49AA050C-D99C-45EA-BAB3-F86FD81A2FDE}"/>
              </a:ext>
            </a:extLst>
          </p:cNvPr>
          <p:cNvSpPr txBox="1"/>
          <p:nvPr/>
        </p:nvSpPr>
        <p:spPr>
          <a:xfrm>
            <a:off x="3690076" y="3626136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690FF7A7-7E22-4E18-B2F1-D67F6A59E71C}"/>
              </a:ext>
            </a:extLst>
          </p:cNvPr>
          <p:cNvSpPr txBox="1"/>
          <p:nvPr/>
        </p:nvSpPr>
        <p:spPr>
          <a:xfrm>
            <a:off x="5073782" y="3626136"/>
            <a:ext cx="7513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140.</a:t>
            </a:r>
          </a:p>
        </p:txBody>
      </p:sp>
      <p:pic>
        <p:nvPicPr>
          <p:cNvPr id="207" name="Picture 22" descr="Collection of Excel Logo PNG. | PlusPNG">
            <a:extLst>
              <a:ext uri="{FF2B5EF4-FFF2-40B4-BE49-F238E27FC236}">
                <a16:creationId xmlns:a16="http://schemas.microsoft.com/office/drawing/2014/main" id="{4C3FC192-15E6-4B48-AD00-7FFFAC17F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10103129" y="3615356"/>
            <a:ext cx="308115" cy="282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08" name="Picture 28" descr="SharePoint Basis - Westhaghe Training &amp; Advies">
            <a:extLst>
              <a:ext uri="{FF2B5EF4-FFF2-40B4-BE49-F238E27FC236}">
                <a16:creationId xmlns:a16="http://schemas.microsoft.com/office/drawing/2014/main" id="{75EC4E8D-6FA5-4EFF-93C5-B2BFCD55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97" y="3615356"/>
            <a:ext cx="289273" cy="282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12" name="Picture 4" descr="Logik-App-Dienst | Microsoft Azure">
            <a:extLst>
              <a:ext uri="{FF2B5EF4-FFF2-40B4-BE49-F238E27FC236}">
                <a16:creationId xmlns:a16="http://schemas.microsoft.com/office/drawing/2014/main" id="{F434E1F8-AA80-4AF8-8608-059CDDCFA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8758743" y="3643313"/>
            <a:ext cx="325391" cy="254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13" name="CuadroTexto 212">
            <a:extLst>
              <a:ext uri="{FF2B5EF4-FFF2-40B4-BE49-F238E27FC236}">
                <a16:creationId xmlns:a16="http://schemas.microsoft.com/office/drawing/2014/main" id="{2DCE152C-7E66-410E-A079-60529B8EBBF6}"/>
              </a:ext>
            </a:extLst>
          </p:cNvPr>
          <p:cNvSpPr txBox="1"/>
          <p:nvPr/>
        </p:nvSpPr>
        <p:spPr>
          <a:xfrm>
            <a:off x="9064893" y="3613716"/>
            <a:ext cx="554263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5CEE18A0-C35B-4CF3-BCD6-2CA0C9836AF1}"/>
              </a:ext>
            </a:extLst>
          </p:cNvPr>
          <p:cNvSpPr txBox="1"/>
          <p:nvPr/>
        </p:nvSpPr>
        <p:spPr>
          <a:xfrm>
            <a:off x="10448599" y="3613716"/>
            <a:ext cx="751376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140.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6BB76FCE-32C0-4BDB-AB44-1DCB7102AC68}"/>
              </a:ext>
            </a:extLst>
          </p:cNvPr>
          <p:cNvSpPr txBox="1"/>
          <p:nvPr/>
        </p:nvSpPr>
        <p:spPr>
          <a:xfrm>
            <a:off x="4522371" y="4432648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DE55BFE7-BEAE-4918-8356-E356E2735EDE}"/>
              </a:ext>
            </a:extLst>
          </p:cNvPr>
          <p:cNvSpPr txBox="1"/>
          <p:nvPr/>
        </p:nvSpPr>
        <p:spPr>
          <a:xfrm>
            <a:off x="4569188" y="2203608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282" name="Picture 6" descr="Azure Devops Logo Icon - Download in Flat Style">
            <a:extLst>
              <a:ext uri="{FF2B5EF4-FFF2-40B4-BE49-F238E27FC236}">
                <a16:creationId xmlns:a16="http://schemas.microsoft.com/office/drawing/2014/main" id="{61B7A244-404F-4BFA-95B7-7AB5BD3A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43" y="2194124"/>
            <a:ext cx="297645" cy="29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83" name="CuadroTexto 282">
            <a:extLst>
              <a:ext uri="{FF2B5EF4-FFF2-40B4-BE49-F238E27FC236}">
                <a16:creationId xmlns:a16="http://schemas.microsoft.com/office/drawing/2014/main" id="{5044D3D2-1A9E-4EA4-8DFC-1A57F53F70E8}"/>
              </a:ext>
            </a:extLst>
          </p:cNvPr>
          <p:cNvSpPr txBox="1"/>
          <p:nvPr/>
        </p:nvSpPr>
        <p:spPr>
          <a:xfrm>
            <a:off x="9897447" y="2188793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AA2CF57B-4B3C-40D3-BFD8-151E7177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" y="1572865"/>
            <a:ext cx="339542" cy="29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0">
            <a:extLst>
              <a:ext uri="{FF2B5EF4-FFF2-40B4-BE49-F238E27FC236}">
                <a16:creationId xmlns:a16="http://schemas.microsoft.com/office/drawing/2014/main" id="{6A08E4C9-BE0D-4507-A2EA-6BCDC79B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55" y="4457200"/>
            <a:ext cx="310183" cy="2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CuadroTexto 285">
            <a:extLst>
              <a:ext uri="{FF2B5EF4-FFF2-40B4-BE49-F238E27FC236}">
                <a16:creationId xmlns:a16="http://schemas.microsoft.com/office/drawing/2014/main" id="{1350F5F0-1B19-4508-9795-1A67DABB1600}"/>
              </a:ext>
            </a:extLst>
          </p:cNvPr>
          <p:cNvSpPr txBox="1"/>
          <p:nvPr/>
        </p:nvSpPr>
        <p:spPr>
          <a:xfrm>
            <a:off x="5546276" y="4464884"/>
            <a:ext cx="60423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CDCC104E-0342-48EF-B2A6-D13ECECAA5B1}"/>
              </a:ext>
            </a:extLst>
          </p:cNvPr>
          <p:cNvGrpSpPr/>
          <p:nvPr/>
        </p:nvGrpSpPr>
        <p:grpSpPr>
          <a:xfrm>
            <a:off x="2873526" y="5070351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3" name="Rectángulo: esquinas redondeadas 292">
              <a:extLst>
                <a:ext uri="{FF2B5EF4-FFF2-40B4-BE49-F238E27FC236}">
                  <a16:creationId xmlns:a16="http://schemas.microsoft.com/office/drawing/2014/main" id="{03E3BA8E-BDC6-4336-9332-53DC60C0030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4" name="Rectángulo: esquinas redondeadas 4">
              <a:extLst>
                <a:ext uri="{FF2B5EF4-FFF2-40B4-BE49-F238E27FC236}">
                  <a16:creationId xmlns:a16="http://schemas.microsoft.com/office/drawing/2014/main" id="{E7847BCA-2FAC-4E79-9068-37AC131078E0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5CCFBF25-2F4B-43F2-A9B2-12D906A76CD1}"/>
              </a:ext>
            </a:extLst>
          </p:cNvPr>
          <p:cNvGrpSpPr/>
          <p:nvPr/>
        </p:nvGrpSpPr>
        <p:grpSpPr>
          <a:xfrm>
            <a:off x="2872435" y="5773701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6" name="Rectángulo: esquinas redondeadas 295">
              <a:extLst>
                <a:ext uri="{FF2B5EF4-FFF2-40B4-BE49-F238E27FC236}">
                  <a16:creationId xmlns:a16="http://schemas.microsoft.com/office/drawing/2014/main" id="{AC5914CA-60D7-46EA-B4FB-9500DED33E6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Rectángulo: esquinas redondeadas 4">
              <a:extLst>
                <a:ext uri="{FF2B5EF4-FFF2-40B4-BE49-F238E27FC236}">
                  <a16:creationId xmlns:a16="http://schemas.microsoft.com/office/drawing/2014/main" id="{4409B1ED-1603-47C1-9794-AEBB83C56D5A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98" name="Picture 4" descr="Artificial Intelligence - Softrams services">
            <a:extLst>
              <a:ext uri="{FF2B5EF4-FFF2-40B4-BE49-F238E27FC236}">
                <a16:creationId xmlns:a16="http://schemas.microsoft.com/office/drawing/2014/main" id="{AB2BAA24-CBD3-4715-88DD-9CACD68A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23" y="5184475"/>
            <a:ext cx="323326" cy="2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916A730F-CE78-4223-911B-6F74A9D3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67" y="5203027"/>
            <a:ext cx="318819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2ACD90A-B0AF-4AA2-885C-1BE19A364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3764406" y="5158434"/>
            <a:ext cx="323327" cy="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A657BA2A-B479-477A-969C-C83749F6D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3350460" y="5158434"/>
            <a:ext cx="301357" cy="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CuadroTexto 307">
            <a:extLst>
              <a:ext uri="{FF2B5EF4-FFF2-40B4-BE49-F238E27FC236}">
                <a16:creationId xmlns:a16="http://schemas.microsoft.com/office/drawing/2014/main" id="{D2AB298F-9DFB-4EAE-B2E1-0592181C1389}"/>
              </a:ext>
            </a:extLst>
          </p:cNvPr>
          <p:cNvSpPr txBox="1"/>
          <p:nvPr/>
        </p:nvSpPr>
        <p:spPr>
          <a:xfrm>
            <a:off x="4512378" y="5169094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09" name="Picture 20">
            <a:extLst>
              <a:ext uri="{FF2B5EF4-FFF2-40B4-BE49-F238E27FC236}">
                <a16:creationId xmlns:a16="http://schemas.microsoft.com/office/drawing/2014/main" id="{76A8F583-957E-4774-801E-CB2C929F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62" y="5193646"/>
            <a:ext cx="310183" cy="2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" name="CuadroTexto 309">
            <a:extLst>
              <a:ext uri="{FF2B5EF4-FFF2-40B4-BE49-F238E27FC236}">
                <a16:creationId xmlns:a16="http://schemas.microsoft.com/office/drawing/2014/main" id="{69407CFC-53E8-48AA-830B-D87EC448B079}"/>
              </a:ext>
            </a:extLst>
          </p:cNvPr>
          <p:cNvSpPr txBox="1"/>
          <p:nvPr/>
        </p:nvSpPr>
        <p:spPr>
          <a:xfrm>
            <a:off x="5536283" y="5201330"/>
            <a:ext cx="60423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11" name="Imagen 310">
            <a:hlinkClick r:id="rId12" action="ppaction://hlinksldjump" tooltip="DataSet."/>
            <a:extLst>
              <a:ext uri="{FF2B5EF4-FFF2-40B4-BE49-F238E27FC236}">
                <a16:creationId xmlns:a16="http://schemas.microsoft.com/office/drawing/2014/main" id="{94815F28-D076-4A15-9FA8-9FEFC56E0EA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391" r="6391" b="8007"/>
          <a:stretch/>
        </p:blipFill>
        <p:spPr>
          <a:xfrm>
            <a:off x="3005224" y="5182598"/>
            <a:ext cx="248864" cy="243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312" name="Imagen 311">
            <a:extLst>
              <a:ext uri="{FF2B5EF4-FFF2-40B4-BE49-F238E27FC236}">
                <a16:creationId xmlns:a16="http://schemas.microsoft.com/office/drawing/2014/main" id="{DA3C0EE9-E2E7-47EF-9946-4C2501A1D2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50" y="5923923"/>
            <a:ext cx="664727" cy="235676"/>
          </a:xfrm>
          <a:prstGeom prst="rect">
            <a:avLst/>
          </a:prstGeom>
        </p:spPr>
      </p:pic>
      <p:sp>
        <p:nvSpPr>
          <p:cNvPr id="313" name="CuadroTexto 312">
            <a:extLst>
              <a:ext uri="{FF2B5EF4-FFF2-40B4-BE49-F238E27FC236}">
                <a16:creationId xmlns:a16="http://schemas.microsoft.com/office/drawing/2014/main" id="{1BFFAE8C-C7AB-4F28-82EE-827725270084}"/>
              </a:ext>
            </a:extLst>
          </p:cNvPr>
          <p:cNvSpPr txBox="1"/>
          <p:nvPr/>
        </p:nvSpPr>
        <p:spPr>
          <a:xfrm>
            <a:off x="4521610" y="5870945"/>
            <a:ext cx="7513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120.</a:t>
            </a:r>
          </a:p>
        </p:txBody>
      </p:sp>
      <p:pic>
        <p:nvPicPr>
          <p:cNvPr id="314" name="Picture 4" descr="Artificial Intelligence - Softrams services">
            <a:extLst>
              <a:ext uri="{FF2B5EF4-FFF2-40B4-BE49-F238E27FC236}">
                <a16:creationId xmlns:a16="http://schemas.microsoft.com/office/drawing/2014/main" id="{1124AE21-CD5A-41D6-9BD3-9FF90E40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90" y="4455713"/>
            <a:ext cx="323326" cy="26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6" name="Imagen 315">
            <a:extLst>
              <a:ext uri="{FF2B5EF4-FFF2-40B4-BE49-F238E27FC236}">
                <a16:creationId xmlns:a16="http://schemas.microsoft.com/office/drawing/2014/main" id="{B038CB21-2546-4E7F-A3E3-E6F7C64413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99" y="4455713"/>
            <a:ext cx="273139" cy="257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7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EC718D81-2F3D-4DBD-BE63-CD1560718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132473" y="4429672"/>
            <a:ext cx="323327" cy="267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8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1580CBA7-7F93-4104-AA84-A322C31E2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718527" y="4429672"/>
            <a:ext cx="301357" cy="27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19" name="CuadroTexto 318">
            <a:extLst>
              <a:ext uri="{FF2B5EF4-FFF2-40B4-BE49-F238E27FC236}">
                <a16:creationId xmlns:a16="http://schemas.microsoft.com/office/drawing/2014/main" id="{BA1CDC1C-BC36-45C2-B7AE-2C74FA74D466}"/>
              </a:ext>
            </a:extLst>
          </p:cNvPr>
          <p:cNvSpPr txBox="1"/>
          <p:nvPr/>
        </p:nvSpPr>
        <p:spPr>
          <a:xfrm>
            <a:off x="9880445" y="4440332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02164CE5-7A89-4062-9F78-B6DD642810C1}"/>
              </a:ext>
            </a:extLst>
          </p:cNvPr>
          <p:cNvSpPr txBox="1"/>
          <p:nvPr/>
        </p:nvSpPr>
        <p:spPr>
          <a:xfrm>
            <a:off x="10904350" y="4472568"/>
            <a:ext cx="60423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BE52B634-09F7-4ADF-8C7F-6B54A1A11C18}"/>
              </a:ext>
            </a:extLst>
          </p:cNvPr>
          <p:cNvGrpSpPr/>
          <p:nvPr/>
        </p:nvGrpSpPr>
        <p:grpSpPr>
          <a:xfrm>
            <a:off x="8244745" y="5026231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3" name="Rectángulo: esquinas redondeadas 322">
              <a:extLst>
                <a:ext uri="{FF2B5EF4-FFF2-40B4-BE49-F238E27FC236}">
                  <a16:creationId xmlns:a16="http://schemas.microsoft.com/office/drawing/2014/main" id="{FDF963CC-376B-4149-9557-B706D3C8FDF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4" name="Rectángulo: esquinas redondeadas 4">
              <a:extLst>
                <a:ext uri="{FF2B5EF4-FFF2-40B4-BE49-F238E27FC236}">
                  <a16:creationId xmlns:a16="http://schemas.microsoft.com/office/drawing/2014/main" id="{0C676F4A-AA13-4395-A846-CAF686C68136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A082A834-6359-4AC1-BF35-7E0B9D8F562D}"/>
              </a:ext>
            </a:extLst>
          </p:cNvPr>
          <p:cNvGrpSpPr/>
          <p:nvPr/>
        </p:nvGrpSpPr>
        <p:grpSpPr>
          <a:xfrm>
            <a:off x="8257150" y="5727879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C420B6E9-A161-4F9E-A4F3-C95CCBEBE7A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7" name="Rectángulo: esquinas redondeadas 4">
              <a:extLst>
                <a:ext uri="{FF2B5EF4-FFF2-40B4-BE49-F238E27FC236}">
                  <a16:creationId xmlns:a16="http://schemas.microsoft.com/office/drawing/2014/main" id="{500EA6DB-D850-42B8-A2A3-CF9B0B251623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328" name="Picture 4" descr="Artificial Intelligence - Softrams services">
            <a:extLst>
              <a:ext uri="{FF2B5EF4-FFF2-40B4-BE49-F238E27FC236}">
                <a16:creationId xmlns:a16="http://schemas.microsoft.com/office/drawing/2014/main" id="{ADB98B40-A385-4967-8360-BE0EDC43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19" y="5151773"/>
            <a:ext cx="323326" cy="26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0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CF686113-5D8F-4A9A-A594-6A0F58E38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153502" y="5125732"/>
            <a:ext cx="323327" cy="267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1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BCE92600-D460-408A-95A7-72FACEE11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739556" y="5125732"/>
            <a:ext cx="301357" cy="27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32" name="CuadroTexto 331">
            <a:extLst>
              <a:ext uri="{FF2B5EF4-FFF2-40B4-BE49-F238E27FC236}">
                <a16:creationId xmlns:a16="http://schemas.microsoft.com/office/drawing/2014/main" id="{A005D465-3949-4200-97DA-6B06199371AA}"/>
              </a:ext>
            </a:extLst>
          </p:cNvPr>
          <p:cNvSpPr txBox="1"/>
          <p:nvPr/>
        </p:nvSpPr>
        <p:spPr>
          <a:xfrm>
            <a:off x="9901474" y="5136392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56DEB10A-E666-420C-9C75-C9F678A991AA}"/>
              </a:ext>
            </a:extLst>
          </p:cNvPr>
          <p:cNvSpPr txBox="1"/>
          <p:nvPr/>
        </p:nvSpPr>
        <p:spPr>
          <a:xfrm>
            <a:off x="10925379" y="5168628"/>
            <a:ext cx="60423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35" name="Imagen 334">
            <a:hlinkClick r:id="rId12" action="ppaction://hlinksldjump" tooltip="DataSet."/>
            <a:extLst>
              <a:ext uri="{FF2B5EF4-FFF2-40B4-BE49-F238E27FC236}">
                <a16:creationId xmlns:a16="http://schemas.microsoft.com/office/drawing/2014/main" id="{5C5EADFD-C1C7-4636-8CB7-A5E5FCAB4BE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391" r="6391" b="8007"/>
          <a:stretch/>
        </p:blipFill>
        <p:spPr>
          <a:xfrm>
            <a:off x="8394320" y="5149896"/>
            <a:ext cx="248864" cy="243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</p:pic>
      <p:pic>
        <p:nvPicPr>
          <p:cNvPr id="336" name="Imagen 335">
            <a:extLst>
              <a:ext uri="{FF2B5EF4-FFF2-40B4-BE49-F238E27FC236}">
                <a16:creationId xmlns:a16="http://schemas.microsoft.com/office/drawing/2014/main" id="{E8EC3A86-B315-42A3-A2D5-CECBDD7C69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02" y="5884155"/>
            <a:ext cx="664727" cy="235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37" name="CuadroTexto 336">
            <a:extLst>
              <a:ext uri="{FF2B5EF4-FFF2-40B4-BE49-F238E27FC236}">
                <a16:creationId xmlns:a16="http://schemas.microsoft.com/office/drawing/2014/main" id="{2DADE513-16E6-4337-A783-A0D0759688AF}"/>
              </a:ext>
            </a:extLst>
          </p:cNvPr>
          <p:cNvSpPr txBox="1"/>
          <p:nvPr/>
        </p:nvSpPr>
        <p:spPr>
          <a:xfrm>
            <a:off x="9895862" y="5831177"/>
            <a:ext cx="751376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120.</a:t>
            </a:r>
          </a:p>
        </p:txBody>
      </p:sp>
      <p:pic>
        <p:nvPicPr>
          <p:cNvPr id="338" name="Picture 20">
            <a:extLst>
              <a:ext uri="{FF2B5EF4-FFF2-40B4-BE49-F238E27FC236}">
                <a16:creationId xmlns:a16="http://schemas.microsoft.com/office/drawing/2014/main" id="{FE2DD556-A38E-4307-B12A-D8070055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29" y="4464884"/>
            <a:ext cx="310183" cy="26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9" name="Picture 20">
            <a:extLst>
              <a:ext uri="{FF2B5EF4-FFF2-40B4-BE49-F238E27FC236}">
                <a16:creationId xmlns:a16="http://schemas.microsoft.com/office/drawing/2014/main" id="{C0D55ACB-6ECC-476A-AA23-DB37545E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8" y="5160944"/>
            <a:ext cx="310183" cy="26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0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92E73762-ED6A-42BC-A908-16B9715C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34" y="4474265"/>
            <a:ext cx="318819" cy="27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1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BEAF483-EF8A-42CB-B362-FF967194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63" y="5170325"/>
            <a:ext cx="318819" cy="27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4FC35BCF-1886-4097-9726-407FBB22F592}"/>
              </a:ext>
            </a:extLst>
          </p:cNvPr>
          <p:cNvSpPr txBox="1"/>
          <p:nvPr/>
        </p:nvSpPr>
        <p:spPr>
          <a:xfrm>
            <a:off x="4284275" y="2837786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BF900522-179F-4F5F-9454-2AB0939E851E}"/>
              </a:ext>
            </a:extLst>
          </p:cNvPr>
          <p:cNvSpPr txBox="1"/>
          <p:nvPr/>
        </p:nvSpPr>
        <p:spPr>
          <a:xfrm>
            <a:off x="9735501" y="2875484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2.</a:t>
            </a:r>
          </a:p>
        </p:txBody>
      </p:sp>
      <p:pic>
        <p:nvPicPr>
          <p:cNvPr id="1026" name="Picture 2" descr="Azure Active Directory Logo PNG Vector (SVG) Free Download">
            <a:hlinkClick r:id="rId12" action="ppaction://hlinksldjump" tooltip="Active Directory."/>
            <a:extLst>
              <a:ext uri="{FF2B5EF4-FFF2-40B4-BE49-F238E27FC236}">
                <a16:creationId xmlns:a16="http://schemas.microsoft.com/office/drawing/2014/main" id="{92EBEB24-7353-4C1C-BDCD-691547D3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53" y="1524000"/>
            <a:ext cx="364032" cy="2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Azure Active Directory Logo PNG Vector (SVG) Free Download">
            <a:hlinkClick r:id="rId12" action="ppaction://hlinksldjump" tooltip="Active Directory."/>
            <a:extLst>
              <a:ext uri="{FF2B5EF4-FFF2-40B4-BE49-F238E27FC236}">
                <a16:creationId xmlns:a16="http://schemas.microsoft.com/office/drawing/2014/main" id="{B36425B7-73A1-4DA8-BA8D-4196D67B5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48" y="1553974"/>
            <a:ext cx="348371" cy="2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3419872" cy="69148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b="1" dirty="0"/>
              <a:t>📦 Propuesta.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6165304"/>
            <a:ext cx="10153128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diagrama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Marcador de posición de contenido 13">
            <a:extLst>
              <a:ext uri="{FF2B5EF4-FFF2-40B4-BE49-F238E27FC236}">
                <a16:creationId xmlns:a16="http://schemas.microsoft.com/office/drawing/2014/main" id="{A3DB3452-8C75-4A10-8A08-A9D5A004D328}"/>
              </a:ext>
            </a:extLst>
          </p:cNvPr>
          <p:cNvSpPr txBox="1">
            <a:spLocks/>
          </p:cNvSpPr>
          <p:nvPr/>
        </p:nvSpPr>
        <p:spPr>
          <a:xfrm>
            <a:off x="2423592" y="5157192"/>
            <a:ext cx="8064897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1. Azure Data Factory UI (Exportar, e Importar ARM Templates (Biceps)).</a:t>
            </a:r>
          </a:p>
          <a:p>
            <a:pPr marL="0" indent="0">
              <a:buFont typeface="Arial" pitchFamily="34" charset="0"/>
              <a:buNone/>
            </a:pPr>
            <a:r>
              <a:rPr lang="es-CO" b="1" dirty="0">
                <a:hlinkClick r:id="rId3"/>
              </a:rPr>
              <a:t>2. Azure DevOps (Integración Git).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0D9449-77CB-46E5-99D0-6AC2362D1D73}"/>
              </a:ext>
            </a:extLst>
          </p:cNvPr>
          <p:cNvSpPr txBox="1"/>
          <p:nvPr/>
        </p:nvSpPr>
        <p:spPr>
          <a:xfrm>
            <a:off x="2927648" y="1700808"/>
            <a:ext cx="288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🔄</a:t>
            </a:r>
            <a:endParaRPr lang="es-CO" sz="1200" dirty="0"/>
          </a:p>
        </p:txBody>
      </p:sp>
      <p:pic>
        <p:nvPicPr>
          <p:cNvPr id="5" name="Imagen 4">
            <a:hlinkClick r:id="rId4" action="ppaction://hlinksldjump" tooltip="Azure Integration Runtime: Gestiona el escalado automatico a demanda de la orquestación de Data Factory."/>
            <a:extLst>
              <a:ext uri="{FF2B5EF4-FFF2-40B4-BE49-F238E27FC236}">
                <a16:creationId xmlns:a16="http://schemas.microsoft.com/office/drawing/2014/main" id="{1DE29CC2-78A0-405B-9A28-ADFED3016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6" y="880120"/>
            <a:ext cx="6984778" cy="42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04664"/>
            <a:ext cx="4283968" cy="691480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🔧 Plan de Acción.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949280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FDD1AF0-CE04-4303-B96A-E331F9FE0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116535"/>
              </p:ext>
            </p:extLst>
          </p:nvPr>
        </p:nvGraphicFramePr>
        <p:xfrm>
          <a:off x="1271464" y="980728"/>
          <a:ext cx="10225136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437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60841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🔗 Riesgos y Mitigaciones.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3352201"/>
              </p:ext>
            </p:extLst>
          </p:nvPr>
        </p:nvGraphicFramePr>
        <p:xfrm>
          <a:off x="1455161" y="2295038"/>
          <a:ext cx="9537383" cy="185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30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Riesgo.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Impacto.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Probabilidad.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Mitigación.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Interrupción en la producción.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🛑</a:t>
                      </a:r>
                      <a:r>
                        <a:rPr lang="es-CO" dirty="0"/>
                        <a:t>Alto.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Baja.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Migración por fases, pruebas.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Configuración incorrecta.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🔍 </a:t>
                      </a:r>
                      <a:r>
                        <a:rPr lang="es-ES" noProof="0" dirty="0"/>
                        <a:t>DataBricks.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Media.</a:t>
                      </a:r>
                      <a:endParaRPr lang="es-ES" noProof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Pruebas exhaustivas.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Dependencias no detectadas.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Medio</a:t>
                      </a:r>
                      <a:r>
                        <a:rPr lang="es-ES" noProof="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Media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5375738"/>
            <a:ext cx="9793088" cy="789566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es-CO" dirty="0">
                <a:highlight>
                  <a:srgbClr val="FFFF00"/>
                </a:highlight>
              </a:rPr>
              <a:t>🛑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ante eventos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789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🏆 Requerimientos.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6294774"/>
              </p:ext>
            </p:extLst>
          </p:nvPr>
        </p:nvGraphicFramePr>
        <p:xfrm>
          <a:off x="767408" y="1628800"/>
          <a:ext cx="11296841" cy="327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55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Servicio.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Propósito.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RBAC.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Herramientas.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Factory.</a:t>
                      </a:r>
                    </a:p>
                    <a:p>
                      <a:pPr algn="ctr"/>
                      <a:r>
                        <a:rPr lang="es-CO" sz="1400" dirty="0"/>
                        <a:t>🔄 Azure Databricks.</a:t>
                      </a:r>
                    </a:p>
                    <a:p>
                      <a:pPr algn="ctr"/>
                      <a:r>
                        <a:rPr lang="es-CO" sz="1400" dirty="0"/>
                        <a:t>🔄 Azure Synapse Analitics.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Diseñar.</a:t>
                      </a:r>
                    </a:p>
                    <a:p>
                      <a:pPr algn="ctr"/>
                      <a:r>
                        <a:rPr lang="es-MX" sz="1400" dirty="0"/>
                        <a:t>Implementar.</a:t>
                      </a:r>
                    </a:p>
                    <a:p>
                      <a:pPr algn="ctr"/>
                      <a:r>
                        <a:rPr lang="es-MX" sz="1400" dirty="0"/>
                        <a:t>Depurar pipelines.</a:t>
                      </a:r>
                      <a:endParaRPr lang="es-CO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Data Factory 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Data Factory Studio.</a:t>
                      </a:r>
                    </a:p>
                    <a:p>
                      <a:pPr algn="ctr"/>
                      <a:r>
                        <a:rPr lang="es-CO" sz="1400" dirty="0"/>
                        <a:t>🔄 Cuotas.</a:t>
                      </a:r>
                      <a:br>
                        <a:rPr lang="es-CO" sz="1400" dirty="0"/>
                      </a:br>
                      <a:r>
                        <a:rPr lang="es-CO" sz="1400" dirty="0"/>
                        <a:t>Synapse Studio.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Security.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Administrar.</a:t>
                      </a:r>
                    </a:p>
                    <a:p>
                      <a:pPr algn="ctr" rtl="0"/>
                      <a:r>
                        <a:rPr lang="es-MX" sz="1400" dirty="0"/>
                        <a:t>Monitorear.</a:t>
                      </a:r>
                      <a:endParaRPr lang="es-ES" sz="1400" noProof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Data Factory Contributor.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Monitor.</a:t>
                      </a:r>
                    </a:p>
                    <a:p>
                      <a:pPr algn="ctr"/>
                      <a:r>
                        <a:rPr lang="es-CO" sz="1400" dirty="0"/>
                        <a:t>Azure Key Vault.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Validar permisos con archivos Excel.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 Blob Data Contributor.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Portal.</a:t>
                      </a:r>
                    </a:p>
                    <a:p>
                      <a:pPr algn="ctr"/>
                      <a:r>
                        <a:rPr lang="es-CO" sz="1400" dirty="0"/>
                        <a:t>🔄 Sharepoint.</a:t>
                      </a:r>
                    </a:p>
                    <a:p>
                      <a:pPr algn="ctr"/>
                      <a:r>
                        <a:rPr lang="es-CO" sz="1400" dirty="0"/>
                        <a:t>🔄 Herramientas ETL.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Database.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Validar permisos en Databricks, Synapse, Functions.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Acceso Firewall DB.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DevOps.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 Gestionar. </a:t>
                      </a:r>
                    </a:p>
                    <a:p>
                      <a:pPr algn="ctr"/>
                      <a:r>
                        <a:rPr lang="es-MX" sz="1400" dirty="0"/>
                        <a:t>Automatizar (CI/CD).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DevOps.</a:t>
                      </a:r>
                    </a:p>
                    <a:p>
                      <a:pPr algn="ctr"/>
                      <a:r>
                        <a:rPr lang="es-CO" sz="1400" dirty="0"/>
                        <a:t>Azure CLI / PowerShell.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04279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5733256"/>
            <a:ext cx="10441159" cy="38903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85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✅ Alternativas.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5967249"/>
              </p:ext>
            </p:extLst>
          </p:nvPr>
        </p:nvGraphicFramePr>
        <p:xfrm>
          <a:off x="2459613" y="2414746"/>
          <a:ext cx="7920843" cy="101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Herramienta.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Estrategia.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Ventajas.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 Utilities.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DataOps.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Automatización completa del proceso de migración.</a:t>
                      </a:r>
                    </a:p>
                    <a:p>
                      <a:pPr algn="ctr" rtl="0"/>
                      <a:r>
                        <a:rPr lang="es-MX" sz="1400" dirty="0"/>
                        <a:t>Integración directa con </a:t>
                      </a:r>
                      <a:r>
                        <a:rPr lang="es-MX" sz="1400" b="1" dirty="0"/>
                        <a:t>Azure DevOps</a:t>
                      </a:r>
                      <a:r>
                        <a:rPr lang="es-MX" sz="1400" dirty="0"/>
                        <a:t>.</a:t>
                      </a:r>
                      <a:endParaRPr lang="es-E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041776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54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11824" y="3789040"/>
            <a:ext cx="3456384" cy="576064"/>
          </a:xfrm>
        </p:spPr>
        <p:txBody>
          <a:bodyPr rtlCol="0">
            <a:noAutofit/>
          </a:bodyPr>
          <a:lstStyle/>
          <a:p>
            <a:pPr algn="ctr" rtl="0"/>
            <a:r>
              <a:rPr lang="es-MX" sz="3600" dirty="0"/>
              <a:t>¡¡¡Gracias!!!</a:t>
            </a:r>
            <a:endParaRPr lang="es-E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2680</TotalTime>
  <Words>545</Words>
  <Application>Microsoft Office PowerPoint</Application>
  <PresentationFormat>Panorámica</PresentationFormat>
  <Paragraphs>130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Equipo informático 16 × 9</vt:lpstr>
      <vt:lpstr>🏗️ Propuesta de Migración de Data Factory + DevOps.</vt:lpstr>
      <vt:lpstr>Agenda.</vt:lpstr>
      <vt:lpstr>🚧 Desafíos - Nuevo Tenant.</vt:lpstr>
      <vt:lpstr>📦 Propuesta.</vt:lpstr>
      <vt:lpstr>🔧 Plan de Acción.</vt:lpstr>
      <vt:lpstr>🔗 Riesgos y Mitigaciones.</vt:lpstr>
      <vt:lpstr>🏆 Requerimientos.</vt:lpstr>
      <vt:lpstr>✅ Alternativas.</vt:lpstr>
      <vt:lpstr>¡¡¡Gracias!!!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Migración de DataFactorys y Pipelines a un Nuevo Tenant.</dc:title>
  <dc:creator>Oscar Andres Macias Narvaez</dc:creator>
  <cp:lastModifiedBy>Oscar Andres Macias Narvaez</cp:lastModifiedBy>
  <cp:revision>498</cp:revision>
  <dcterms:created xsi:type="dcterms:W3CDTF">2024-09-11T22:49:05Z</dcterms:created>
  <dcterms:modified xsi:type="dcterms:W3CDTF">2024-09-16T07:29:00Z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