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301" r:id="rId8"/>
    <p:sldId id="265" r:id="rId9"/>
    <p:sldId id="269" r:id="rId10"/>
    <p:sldId id="266" r:id="rId11"/>
    <p:sldId id="267" r:id="rId12"/>
    <p:sldId id="268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9" r:id="rId37"/>
    <p:sldId id="300" r:id="rId38"/>
    <p:sldId id="293" r:id="rId39"/>
    <p:sldId id="295" r:id="rId40"/>
    <p:sldId id="296" r:id="rId41"/>
    <p:sldId id="297" r:id="rId42"/>
    <p:sldId id="298" r:id="rId43"/>
    <p:sldId id="302" r:id="rId44"/>
  </p:sldIdLst>
  <p:sldSz cx="12192000" cy="6858000"/>
  <p:notesSz cx="6858000" cy="9144000"/>
  <p:embeddedFontLst>
    <p:embeddedFont>
      <p:font typeface="Ubuntu" panose="020B0504030602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34A28F-E6BB-45EC-B2EE-373A2576B7FC}">
          <p14:sldIdLst>
            <p14:sldId id="256"/>
            <p14:sldId id="257"/>
            <p14:sldId id="258"/>
            <p14:sldId id="259"/>
            <p14:sldId id="264"/>
            <p14:sldId id="270"/>
            <p14:sldId id="301"/>
            <p14:sldId id="265"/>
            <p14:sldId id="269"/>
            <p14:sldId id="266"/>
            <p14:sldId id="267"/>
            <p14:sldId id="268"/>
            <p14:sldId id="271"/>
          </p14:sldIdLst>
        </p14:section>
        <p14:section name="Diagramas de Flujo" id="{E47CF99C-60AC-44E2-8112-042888FECFF1}">
          <p14:sldIdLst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9"/>
            <p14:sldId id="300"/>
            <p14:sldId id="293"/>
          </p14:sldIdLst>
        </p14:section>
        <p14:section name="Pseudocódigo" id="{A98AEEBB-A461-43BA-9BB8-6CDEB89F307A}">
          <p14:sldIdLst>
            <p14:sldId id="295"/>
            <p14:sldId id="296"/>
            <p14:sldId id="297"/>
            <p14:sldId id="298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Topic 3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Algorithms and Flow Diagrams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n-US" sz="5400" i="1" dirty="0"/>
              <a:t>By following an algorithm step-by-step, the computer does not have to understand what is going on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computer</a:t>
            </a:r>
            <a:r>
              <a:rPr lang="es-MX" sz="3600" dirty="0"/>
              <a:t> </a:t>
            </a:r>
            <a:r>
              <a:rPr lang="es-MX" sz="3600" dirty="0" err="1"/>
              <a:t>does</a:t>
            </a:r>
            <a:r>
              <a:rPr lang="es-MX" sz="3600" dirty="0"/>
              <a:t> </a:t>
            </a:r>
            <a:r>
              <a:rPr lang="es-MX" sz="3600" dirty="0" err="1"/>
              <a:t>not</a:t>
            </a:r>
            <a:r>
              <a:rPr lang="es-MX" sz="3600" dirty="0"/>
              <a:t> </a:t>
            </a:r>
            <a:r>
              <a:rPr lang="es-MX" sz="3600" dirty="0" err="1"/>
              <a:t>need</a:t>
            </a:r>
            <a:r>
              <a:rPr lang="es-MX" sz="3600" dirty="0"/>
              <a:t> </a:t>
            </a:r>
            <a:r>
              <a:rPr lang="es-MX" sz="3600" dirty="0" err="1"/>
              <a:t>to</a:t>
            </a:r>
            <a:r>
              <a:rPr lang="es-MX" sz="3600" dirty="0"/>
              <a:t> </a:t>
            </a:r>
            <a:r>
              <a:rPr lang="es-MX" sz="3600" dirty="0" err="1"/>
              <a:t>understand</a:t>
            </a:r>
            <a:r>
              <a:rPr lang="es-MX" sz="3600" dirty="0"/>
              <a:t> </a:t>
            </a:r>
            <a:r>
              <a:rPr lang="es-MX" sz="3600" dirty="0" err="1"/>
              <a:t>an</a:t>
            </a:r>
            <a:r>
              <a:rPr lang="es-MX" sz="3600" dirty="0"/>
              <a:t> </a:t>
            </a:r>
            <a:r>
              <a:rPr lang="es-MX" sz="3600" dirty="0" err="1"/>
              <a:t>algorithm</a:t>
            </a:r>
            <a:r>
              <a:rPr lang="es-MX" sz="3600" dirty="0"/>
              <a:t>, as </a:t>
            </a:r>
            <a:r>
              <a:rPr lang="es-MX" sz="3600" dirty="0" err="1"/>
              <a:t>long</a:t>
            </a:r>
            <a:r>
              <a:rPr lang="es-MX" sz="3600" dirty="0"/>
              <a:t> as </a:t>
            </a:r>
            <a:r>
              <a:rPr lang="es-MX" sz="3600" dirty="0" err="1"/>
              <a:t>it</a:t>
            </a:r>
            <a:r>
              <a:rPr lang="es-MX" sz="3600" dirty="0"/>
              <a:t> can </a:t>
            </a:r>
            <a:r>
              <a:rPr lang="es-MX" sz="3600" dirty="0" err="1"/>
              <a:t>execute</a:t>
            </a:r>
            <a:r>
              <a:rPr lang="es-MX" sz="3600" dirty="0"/>
              <a:t> </a:t>
            </a:r>
            <a:r>
              <a:rPr lang="es-MX" sz="3600" dirty="0" err="1"/>
              <a:t>it</a:t>
            </a:r>
            <a:r>
              <a:rPr lang="es-MX" sz="3600" dirty="0"/>
              <a:t>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A good </a:t>
            </a:r>
            <a:r>
              <a:rPr lang="es-MX" sz="3600" b="1" dirty="0">
                <a:solidFill>
                  <a:schemeClr val="accent1"/>
                </a:solidFill>
              </a:rPr>
              <a:t>programmer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has to understand all aspects and details of the algorithm.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The job of a programmer is to </a:t>
            </a:r>
            <a:r>
              <a:rPr lang="es-MX" sz="3600" b="1" dirty="0">
                <a:solidFill>
                  <a:schemeClr val="accent1"/>
                </a:solidFill>
              </a:rPr>
              <a:t>translate algorithm steps into lines of code.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dirty="0" err="1"/>
              <a:t>Designing</a:t>
            </a:r>
            <a:r>
              <a:rPr lang="es-MX" sz="5400" dirty="0"/>
              <a:t> </a:t>
            </a:r>
            <a:r>
              <a:rPr lang="es-MX" sz="5400" dirty="0" err="1"/>
              <a:t>algorithms</a:t>
            </a:r>
            <a:r>
              <a:rPr lang="es-MX" sz="5400" dirty="0"/>
              <a:t> </a:t>
            </a:r>
            <a:r>
              <a:rPr lang="es-MX" sz="5400" dirty="0" err="1"/>
              <a:t>is</a:t>
            </a:r>
            <a:r>
              <a:rPr lang="es-MX" sz="5400" dirty="0"/>
              <a:t> </a:t>
            </a:r>
            <a:r>
              <a:rPr lang="es-MX" sz="5400" dirty="0" err="1"/>
              <a:t>highly</a:t>
            </a:r>
            <a:r>
              <a:rPr lang="es-MX" sz="5400" dirty="0"/>
              <a:t> creative </a:t>
            </a:r>
            <a:r>
              <a:rPr lang="es-MX" sz="5400" dirty="0" err="1"/>
              <a:t>work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 err="1"/>
              <a:t>How</a:t>
            </a:r>
            <a:r>
              <a:rPr lang="es-MX" sz="6600" dirty="0"/>
              <a:t> can </a:t>
            </a:r>
            <a:r>
              <a:rPr lang="es-MX" sz="6600" dirty="0" err="1"/>
              <a:t>we</a:t>
            </a:r>
            <a:r>
              <a:rPr lang="es-MX" sz="6600" dirty="0"/>
              <a:t> </a:t>
            </a:r>
            <a:r>
              <a:rPr lang="es-MX" sz="6600" dirty="0" err="1"/>
              <a:t>represent</a:t>
            </a:r>
            <a:r>
              <a:rPr lang="es-MX" sz="6600" dirty="0"/>
              <a:t> </a:t>
            </a:r>
            <a:r>
              <a:rPr lang="es-MX" sz="6600" dirty="0" err="1"/>
              <a:t>an</a:t>
            </a:r>
            <a:r>
              <a:rPr lang="es-MX" sz="6600" dirty="0"/>
              <a:t> </a:t>
            </a:r>
            <a:r>
              <a:rPr lang="es-MX" sz="6600" dirty="0" err="1"/>
              <a:t>algorithm</a:t>
            </a:r>
            <a:r>
              <a:rPr lang="es-MX" sz="6600" dirty="0"/>
              <a:t>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Flow chart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 err="1">
                <a:solidFill>
                  <a:schemeClr val="bg1"/>
                </a:solidFill>
              </a:rPr>
              <a:t>Pseudocode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What is an algorithm?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Calculate </a:t>
            </a:r>
            <a:r>
              <a:rPr lang="es-MX"/>
              <a:t>the payment for a contractor</a:t>
            </a:r>
            <a:endParaRPr lang="es-MX" dirty="0"/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Inputs: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Rate ($$) per hour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Worked hours</a:t>
            </a:r>
          </a:p>
          <a:p>
            <a:pPr marL="0" indent="0">
              <a:buNone/>
            </a:pPr>
            <a:r>
              <a:rPr lang="en-US" b="1" dirty="0"/>
              <a:t>Outputs: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Amount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>
                <a:solidFill>
                  <a:schemeClr val="accent2"/>
                </a:solidFill>
              </a:rPr>
              <a:t> 6000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966869" y="306977"/>
            <a:ext cx="3953848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5668E6C7-2E0A-4D58-9B7D-179D8F0E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3" y="2007109"/>
            <a:ext cx="3717036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tock trading">
            <a:extLst>
              <a:ext uri="{FF2B5EF4-FFF2-40B4-BE49-F238E27FC236}">
                <a16:creationId xmlns:a16="http://schemas.microsoft.com/office/drawing/2014/main" id="{E5A19778-37F1-4A57-940B-AF5A5B0A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2" y="306977"/>
            <a:ext cx="3914716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mazon">
            <a:extLst>
              <a:ext uri="{FF2B5EF4-FFF2-40B4-BE49-F238E27FC236}">
                <a16:creationId xmlns:a16="http://schemas.microsoft.com/office/drawing/2014/main" id="{73CAF2A4-0997-4A30-B86E-1B0E86462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7567782" y="4797845"/>
            <a:ext cx="3987186" cy="15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google maps">
            <a:extLst>
              <a:ext uri="{FF2B5EF4-FFF2-40B4-BE49-F238E27FC236}">
                <a16:creationId xmlns:a16="http://schemas.microsoft.com/office/drawing/2014/main" id="{47411084-E1A4-4BE2-B4D5-DB55815F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694818"/>
            <a:ext cx="1856205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ómo funciona el algoritmo de TikTok | Luces y sombras de las marcas">
            <a:extLst>
              <a:ext uri="{FF2B5EF4-FFF2-40B4-BE49-F238E27FC236}">
                <a16:creationId xmlns:a16="http://schemas.microsoft.com/office/drawing/2014/main" id="{77F03A30-0C69-44A6-AE8F-B05C45EB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4652918"/>
            <a:ext cx="1796144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 y relacionales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47077"/>
              </p:ext>
            </p:extLst>
          </p:nvPr>
        </p:nvGraphicFramePr>
        <p:xfrm>
          <a:off x="838544" y="1028247"/>
          <a:ext cx="1109503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4175038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5102086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</a:t>
                      </a:r>
                      <a:r>
                        <a:rPr lang="en-US" dirty="0" err="1"/>
                        <a:t>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¿Para qué sirve?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=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mes == 12</a:t>
                      </a:r>
                    </a:p>
                    <a:p>
                      <a:r>
                        <a:rPr lang="es-MX" sz="1800" dirty="0"/>
                        <a:t>letra  == ‘c’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Es diferente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!= 12</a:t>
                      </a:r>
                    </a:p>
                    <a:p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!=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o 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Saldo</a:t>
                      </a:r>
                      <a:r>
                        <a:rPr lang="en-US" sz="1800" dirty="0"/>
                        <a:t> &gt;=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o igual 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&lt;= 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 1000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&amp;&amp;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&gt;= 1 ) &amp;&amp; ( 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&lt;= 12 )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||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</a:t>
                      </a:r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== ‘c’ ) </a:t>
                      </a:r>
                      <a:r>
                        <a:rPr lang="es-MX" sz="1800" dirty="0"/>
                        <a:t>|| ( letra == ‘a’ 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!(mes == 12)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1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5A4-726D-4820-B359-2BF9A84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095382" cy="859536"/>
          </a:xfrm>
        </p:spPr>
        <p:txBody>
          <a:bodyPr/>
          <a:lstStyle/>
          <a:p>
            <a:r>
              <a:rPr lang="es-MX" sz="6000" dirty="0"/>
              <a:t>Ejercicio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25D-A60E-481E-AF09-CEF46C215B37}"/>
              </a:ext>
            </a:extLst>
          </p:cNvPr>
          <p:cNvSpPr txBox="1">
            <a:spLocks/>
          </p:cNvSpPr>
          <p:nvPr/>
        </p:nvSpPr>
        <p:spPr>
          <a:xfrm>
            <a:off x="838199" y="859538"/>
            <a:ext cx="10964477" cy="99231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Realiza un diagrama de flujo que permita calcular el costo de tu bebida en Starbucks.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B264D24-862A-4EC9-BC22-89CB9B579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80675"/>
              </p:ext>
            </p:extLst>
          </p:nvPr>
        </p:nvGraphicFramePr>
        <p:xfrm>
          <a:off x="1471065" y="1921406"/>
          <a:ext cx="8127999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70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036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4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Capuccino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Frappuccino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3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Costo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$70.00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Agrandar la bebida (</a:t>
                      </a:r>
                      <a:r>
                        <a:rPr lang="es-MX" dirty="0" err="1"/>
                        <a:t>Venti</a:t>
                      </a:r>
                      <a:r>
                        <a:rPr lang="es-MX" dirty="0"/>
                        <a:t>)?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crema batida?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3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popote de galleta?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$20.00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2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Flowgorithm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An algorithm is a set of steps that define instructions to complete a task. </a:t>
            </a:r>
          </a:p>
          <a:p>
            <a:pPr marL="0" indent="0">
              <a:buNone/>
            </a:pPr>
            <a:r>
              <a:rPr lang="es-MX" sz="3000" dirty="0"/>
              <a:t>They must be: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Precise: </a:t>
            </a:r>
            <a:r>
              <a:rPr lang="es-MX" sz="3000" dirty="0"/>
              <a:t>Executed in order is important.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Defined: </a:t>
            </a:r>
            <a:r>
              <a:rPr lang="es-MX" sz="3000" dirty="0"/>
              <a:t>Repeateable, consistent results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Finite: </a:t>
            </a:r>
            <a:r>
              <a:rPr lang="es-MX" sz="3000" dirty="0"/>
              <a:t>With a clear begin and end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356" y="3392645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6719" y="4454430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4566" y="2515149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volumen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pseudo</a:t>
            </a:r>
            <a:r>
              <a:rPr lang="es-MX" b="1" dirty="0">
                <a:solidFill>
                  <a:schemeClr val="accent1"/>
                </a:solidFill>
              </a:rPr>
              <a:t>código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FD4A-2711-43A8-A31F-F17D5C78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volumen_vaso</a:t>
            </a:r>
            <a:r>
              <a:rPr lang="en-US" dirty="0"/>
              <a:t> TO 0</a:t>
            </a:r>
          </a:p>
          <a:p>
            <a:pPr marL="0" indent="0">
              <a:buNone/>
            </a:pPr>
            <a:r>
              <a:rPr lang="en-US" dirty="0"/>
              <a:t>OUTPUT “Escribe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mililitros</a:t>
            </a:r>
            <a:r>
              <a:rPr lang="en-US" dirty="0"/>
              <a:t> (ml)”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tamano_vaso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 </a:t>
            </a:r>
            <a:r>
              <a:rPr lang="en-US" dirty="0" err="1"/>
              <a:t>tamano_vaso</a:t>
            </a:r>
            <a:r>
              <a:rPr lang="en-US" dirty="0"/>
              <a:t> TIMES</a:t>
            </a:r>
          </a:p>
          <a:p>
            <a:pPr marL="0" indent="0">
              <a:buNone/>
            </a:pPr>
            <a:r>
              <a:rPr lang="en-US" dirty="0"/>
              <a:t>	ADD 1 to </a:t>
            </a:r>
            <a:r>
              <a:rPr lang="en-US" dirty="0" err="1"/>
              <a:t>volumen_vaso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REPEAT</a:t>
            </a:r>
          </a:p>
          <a:p>
            <a:pPr marL="0" indent="0">
              <a:buNone/>
            </a:pPr>
            <a:r>
              <a:rPr lang="en-US" dirty="0"/>
              <a:t>OUTPUT “El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: “ + </a:t>
            </a:r>
            <a:r>
              <a:rPr lang="en-US" dirty="0" err="1"/>
              <a:t>volumen_vaso</a:t>
            </a:r>
            <a:r>
              <a:rPr lang="en-US" dirty="0"/>
              <a:t> + “</a:t>
            </a:r>
            <a:r>
              <a:rPr lang="en-US" dirty="0" err="1"/>
              <a:t>mililitros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22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n-US" dirty="0"/>
              <a:t>prepares</a:t>
            </a:r>
            <a:r>
              <a:rPr lang="es-MX" dirty="0"/>
              <a:t> the perfect burger?</a:t>
            </a:r>
            <a:endParaRPr lang="en-US" dirty="0"/>
          </a:p>
        </p:txBody>
      </p:sp>
      <p:pic>
        <p:nvPicPr>
          <p:cNvPr id="4" name="Online Media 3" title="Restaurant's Robot Makes The Perfect Burger">
            <a:hlinkClick r:id="" action="ppaction://media"/>
            <a:extLst>
              <a:ext uri="{FF2B5EF4-FFF2-40B4-BE49-F238E27FC236}">
                <a16:creationId xmlns:a16="http://schemas.microsoft.com/office/drawing/2014/main" id="{4864C10B-820B-4A52-835E-0D5ADEBF95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171" y="1158115"/>
            <a:ext cx="9205686" cy="52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2E5D-8672-4E50-A242-70119F0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Creator V1 Burger Maker know how to cook?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32CA4-75A9-46AD-AE5A-EE753EB8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7732"/>
            <a:ext cx="7527132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Hot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Mix</a:t>
            </a:r>
            <a:r>
              <a:rPr lang="es-MX" sz="3000" b="1" dirty="0"/>
              <a:t> </a:t>
            </a:r>
            <a:r>
              <a:rPr lang="es-MX" sz="3000" b="1" dirty="0" err="1"/>
              <a:t>flour</a:t>
            </a:r>
            <a:r>
              <a:rPr lang="es-MX" sz="3000" b="1" dirty="0"/>
              <a:t>, </a:t>
            </a:r>
            <a:r>
              <a:rPr lang="es-MX" sz="3000" b="1" dirty="0" err="1"/>
              <a:t>eggs</a:t>
            </a:r>
            <a:r>
              <a:rPr lang="es-MX" sz="3000" b="1" dirty="0"/>
              <a:t> and </a:t>
            </a:r>
            <a:r>
              <a:rPr lang="es-MX" sz="3000" b="1" dirty="0" err="1"/>
              <a:t>milk</a:t>
            </a:r>
            <a:r>
              <a:rPr lang="es-MX" sz="3000" b="1" dirty="0"/>
              <a:t> in a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Mix</a:t>
            </a:r>
            <a:r>
              <a:rPr lang="es-MX" sz="3000" b="1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Pre-heat</a:t>
            </a:r>
            <a:r>
              <a:rPr lang="es-MX" sz="3000" b="1" dirty="0"/>
              <a:t> pan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Pour</a:t>
            </a:r>
            <a:r>
              <a:rPr lang="es-MX" sz="3000" b="1" dirty="0"/>
              <a:t> </a:t>
            </a:r>
            <a:r>
              <a:rPr lang="es-MX" sz="3000" b="1" dirty="0" err="1"/>
              <a:t>the</a:t>
            </a:r>
            <a:r>
              <a:rPr lang="es-MX" sz="3000" b="1" dirty="0"/>
              <a:t> </a:t>
            </a:r>
            <a:r>
              <a:rPr lang="es-MX" sz="3000" b="1" dirty="0" err="1"/>
              <a:t>mix</a:t>
            </a:r>
            <a:r>
              <a:rPr lang="es-MX" sz="3000" b="1" dirty="0"/>
              <a:t> </a:t>
            </a:r>
            <a:r>
              <a:rPr lang="es-MX" sz="3000" b="1" dirty="0" err="1"/>
              <a:t>into</a:t>
            </a:r>
            <a:r>
              <a:rPr lang="es-MX" sz="3000" b="1" dirty="0"/>
              <a:t> </a:t>
            </a:r>
            <a:r>
              <a:rPr lang="es-MX" sz="3000" b="1" dirty="0" err="1"/>
              <a:t>the</a:t>
            </a:r>
            <a:r>
              <a:rPr lang="es-MX" sz="3000" b="1" dirty="0"/>
              <a:t> pan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Flip the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much</a:t>
            </a:r>
            <a:r>
              <a:rPr lang="es-MX" sz="3000" dirty="0"/>
              <a:t> </a:t>
            </a:r>
            <a:r>
              <a:rPr lang="es-MX" sz="3000" dirty="0" err="1"/>
              <a:t>flour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many</a:t>
            </a:r>
            <a:r>
              <a:rPr lang="es-MX" sz="3000" dirty="0"/>
              <a:t> </a:t>
            </a:r>
            <a:r>
              <a:rPr lang="es-MX" sz="3000" dirty="0" err="1"/>
              <a:t>eggs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much</a:t>
            </a:r>
            <a:r>
              <a:rPr lang="es-MX" sz="3000" dirty="0"/>
              <a:t> </a:t>
            </a:r>
            <a:r>
              <a:rPr lang="es-MX" sz="3000" dirty="0" err="1"/>
              <a:t>milk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long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have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mix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</a:t>
            </a:r>
            <a:r>
              <a:rPr lang="es-MX" sz="3000" dirty="0" err="1"/>
              <a:t>ingredients</a:t>
            </a:r>
            <a:r>
              <a:rPr lang="es-MX" sz="3000" dirty="0"/>
              <a:t>? </a:t>
            </a:r>
            <a:r>
              <a:rPr lang="es-MX" sz="3000" dirty="0" err="1"/>
              <a:t>How</a:t>
            </a:r>
            <a:r>
              <a:rPr lang="es-MX" sz="3000" dirty="0"/>
              <a:t>? In </a:t>
            </a:r>
            <a:r>
              <a:rPr lang="es-MX" sz="3000" dirty="0" err="1"/>
              <a:t>what</a:t>
            </a:r>
            <a:r>
              <a:rPr lang="es-MX" sz="3000" dirty="0"/>
              <a:t> </a:t>
            </a:r>
            <a:r>
              <a:rPr lang="es-MX" sz="3000" dirty="0" err="1"/>
              <a:t>direction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turn</a:t>
            </a:r>
            <a:r>
              <a:rPr lang="es-MX" sz="3000" dirty="0"/>
              <a:t> </a:t>
            </a:r>
            <a:r>
              <a:rPr lang="es-MX" sz="3000" dirty="0" err="1"/>
              <a:t>on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</a:t>
            </a:r>
            <a:r>
              <a:rPr lang="es-MX" sz="3000" dirty="0" err="1"/>
              <a:t>stove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What</a:t>
            </a:r>
            <a:r>
              <a:rPr lang="es-MX" sz="3000" dirty="0"/>
              <a:t> </a:t>
            </a:r>
            <a:r>
              <a:rPr lang="es-MX" sz="3000" dirty="0" err="1"/>
              <a:t>temperature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need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pre-heat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pan?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pour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</a:t>
            </a:r>
            <a:r>
              <a:rPr lang="es-MX" sz="3000" dirty="0" err="1"/>
              <a:t>batter</a:t>
            </a:r>
            <a:r>
              <a:rPr lang="es-MX" sz="3000" dirty="0"/>
              <a:t> </a:t>
            </a:r>
            <a:r>
              <a:rPr lang="es-MX" sz="3000" dirty="0" err="1"/>
              <a:t>into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pan? </a:t>
            </a:r>
            <a:r>
              <a:rPr lang="es-MX" sz="3000" dirty="0" err="1"/>
              <a:t>For</a:t>
            </a:r>
            <a:r>
              <a:rPr lang="es-MX" sz="3000" dirty="0"/>
              <a:t> </a:t>
            </a:r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long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What</a:t>
            </a:r>
            <a:r>
              <a:rPr lang="es-MX" sz="3000" dirty="0"/>
              <a:t> </a:t>
            </a:r>
            <a:r>
              <a:rPr lang="es-MX" sz="3000" dirty="0" err="1"/>
              <a:t>size</a:t>
            </a:r>
            <a:r>
              <a:rPr lang="es-MX" sz="3000" dirty="0"/>
              <a:t> </a:t>
            </a:r>
            <a:r>
              <a:rPr lang="es-MX" sz="3000" dirty="0" err="1"/>
              <a:t>of</a:t>
            </a:r>
            <a:r>
              <a:rPr lang="es-MX" sz="3000" dirty="0"/>
              <a:t> </a:t>
            </a:r>
            <a:r>
              <a:rPr lang="es-MX" sz="3000" dirty="0" err="1"/>
              <a:t>hot</a:t>
            </a:r>
            <a:r>
              <a:rPr lang="es-MX" sz="3000" dirty="0"/>
              <a:t> cake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want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make</a:t>
            </a:r>
            <a:r>
              <a:rPr lang="es-MX" sz="3000" dirty="0"/>
              <a:t>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4225</TotalTime>
  <Words>1321</Words>
  <Application>Microsoft Macintosh PowerPoint</Application>
  <PresentationFormat>Widescreen</PresentationFormat>
  <Paragraphs>239</Paragraphs>
  <Slides>43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Ubuntu</vt:lpstr>
      <vt:lpstr>Wingdings</vt:lpstr>
      <vt:lpstr>OEAR_theme</vt:lpstr>
      <vt:lpstr>Topic 3</vt:lpstr>
      <vt:lpstr>What is an algorithm?</vt:lpstr>
      <vt:lpstr>PowerPoint Presentation</vt:lpstr>
      <vt:lpstr>Algorithm</vt:lpstr>
      <vt:lpstr>PowerPoint Presentation</vt:lpstr>
      <vt:lpstr>PowerPoint Presentation</vt:lpstr>
      <vt:lpstr>Does the Creator V1 Burger Maker know how to cook?</vt:lpstr>
      <vt:lpstr>PowerPoint Presentation</vt:lpstr>
      <vt:lpstr>PowerPoint Presentation</vt:lpstr>
      <vt:lpstr>By following an algorithm step-by-step, the computer does not have to understand what is going on</vt:lpstr>
      <vt:lpstr>Algorithm Design</vt:lpstr>
      <vt:lpstr>PowerPoint Presentation</vt:lpstr>
      <vt:lpstr>How can we represent an algorithm?</vt:lpstr>
      <vt:lpstr>Flow chart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Tipos de Variables</vt:lpstr>
      <vt:lpstr>Operadores lógicos y relacionales</vt:lpstr>
      <vt:lpstr>Ejercicio</vt:lpstr>
      <vt:lpstr>Ejercicio en Flowgorithm</vt:lpstr>
      <vt:lpstr>Pseudocódigo</vt:lpstr>
      <vt:lpstr>Pseudocódigo</vt:lpstr>
      <vt:lpstr>Lenguaje</vt:lpstr>
      <vt:lpstr>Vaso de Agua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Eduardo Acosta Ramos</cp:lastModifiedBy>
  <cp:revision>221</cp:revision>
  <dcterms:created xsi:type="dcterms:W3CDTF">2019-09-18T16:31:11Z</dcterms:created>
  <dcterms:modified xsi:type="dcterms:W3CDTF">2023-09-08T14:59:37Z</dcterms:modified>
</cp:coreProperties>
</file>