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913" r:id="rId2"/>
  </p:sldMasterIdLst>
  <p:notesMasterIdLst>
    <p:notesMasterId r:id="rId30"/>
  </p:notesMasterIdLst>
  <p:sldIdLst>
    <p:sldId id="256" r:id="rId3"/>
    <p:sldId id="340" r:id="rId4"/>
    <p:sldId id="328" r:id="rId5"/>
    <p:sldId id="326" r:id="rId6"/>
    <p:sldId id="334" r:id="rId7"/>
    <p:sldId id="327" r:id="rId8"/>
    <p:sldId id="278" r:id="rId9"/>
    <p:sldId id="329" r:id="rId10"/>
    <p:sldId id="338" r:id="rId11"/>
    <p:sldId id="341" r:id="rId12"/>
    <p:sldId id="339" r:id="rId13"/>
    <p:sldId id="330" r:id="rId14"/>
    <p:sldId id="342" r:id="rId15"/>
    <p:sldId id="307" r:id="rId16"/>
    <p:sldId id="308" r:id="rId17"/>
    <p:sldId id="331" r:id="rId18"/>
    <p:sldId id="309" r:id="rId19"/>
    <p:sldId id="277" r:id="rId20"/>
    <p:sldId id="343" r:id="rId21"/>
    <p:sldId id="320" r:id="rId22"/>
    <p:sldId id="321" r:id="rId23"/>
    <p:sldId id="322" r:id="rId24"/>
    <p:sldId id="323" r:id="rId25"/>
    <p:sldId id="332" r:id="rId26"/>
    <p:sldId id="336" r:id="rId27"/>
    <p:sldId id="337" r:id="rId28"/>
    <p:sldId id="33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447" autoAdjust="0"/>
  </p:normalViewPr>
  <p:slideViewPr>
    <p:cSldViewPr snapToGrid="0">
      <p:cViewPr varScale="1">
        <p:scale>
          <a:sx n="110" d="100"/>
          <a:sy n="110" d="100"/>
        </p:scale>
        <p:origin x="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34D20-8D1C-444A-B646-9ADB9D79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2BD0CB-DC22-436E-A242-D02279304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5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4C09C33-16AA-4945-A8C4-1FBB7E705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6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FHPY6" TargetMode="External"/><Relationship Id="rId2" Type="http://schemas.openxmlformats.org/officeDocument/2006/relationships/hyperlink" Target="https://jolson615.github.io/createasearchalgorithm/index.html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kPRA0W1kECg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Searching and sorting algorithms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altLang="en-US" b="1" dirty="0"/>
              <a:t>Module 2</a:t>
            </a:r>
          </a:p>
          <a:p>
            <a:pPr eaLnBrk="1" hangingPunct="1"/>
            <a:r>
              <a:rPr lang="es-MX" altLang="en-US" dirty="0"/>
              <a:t>Chapter 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8293CA-DE7B-44FE-C204-29F6A4EA1BE0}"/>
              </a:ext>
            </a:extLst>
          </p:cNvPr>
          <p:cNvSpPr txBox="1"/>
          <p:nvPr/>
        </p:nvSpPr>
        <p:spPr>
          <a:xfrm>
            <a:off x="335666" y="972274"/>
            <a:ext cx="84726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Exception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double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alexaPrices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{100, 156, 65, 100, 100, 100, 45, 45, 45, 65, 100};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bestPrice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findMinPrice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alexaPrices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"The best price for the product is: "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alexaPrices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bestPrice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findMinPrice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//if array is invalid, return -1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    //start by assuming the smallest price will be in index 0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indexOfSmallestPrice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//check against every array position 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=1;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indexOfSmallestPrice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&gt; 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            //if a smaller price is found, then replace old value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indexOfSmallestPrice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Menlo" panose="020B0609030804020204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indexOfSmallestPrice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79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- Swap two array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457200" y="1065704"/>
            <a:ext cx="7642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Code a method that swaps the contents of two array positions.</a:t>
            </a:r>
          </a:p>
          <a:p>
            <a:endParaRPr lang="es-MX" dirty="0"/>
          </a:p>
          <a:p>
            <a:r>
              <a:rPr lang="es-MX" dirty="0"/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[]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index2</a:t>
            </a:r>
          </a:p>
          <a:p>
            <a:endParaRPr lang="en-US" dirty="0"/>
          </a:p>
          <a:p>
            <a:r>
              <a:rPr lang="en-US" dirty="0"/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6306-A19D-4A8B-BFCA-782FCF25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96" y="4047398"/>
            <a:ext cx="4522873" cy="2674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44A1F-6A76-40CD-932E-8A6FC9A62C48}"/>
              </a:ext>
            </a:extLst>
          </p:cNvPr>
          <p:cNvSpPr txBox="1"/>
          <p:nvPr/>
        </p:nvSpPr>
        <p:spPr>
          <a:xfrm>
            <a:off x="2655248" y="4392924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Antes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46FE9-D2B9-4DB4-93FB-CC4BB7D7DD36}"/>
              </a:ext>
            </a:extLst>
          </p:cNvPr>
          <p:cNvSpPr txBox="1"/>
          <p:nvPr/>
        </p:nvSpPr>
        <p:spPr>
          <a:xfrm>
            <a:off x="2655248" y="5792296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Después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98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sorting algorithm is used to place all elements in an array in some specific order</a:t>
            </a:r>
          </a:p>
          <a:p>
            <a:pPr lvl="1"/>
            <a:r>
              <a:rPr lang="es-MX" altLang="en-US" dirty="0"/>
              <a:t>Alphabetical</a:t>
            </a:r>
          </a:p>
          <a:p>
            <a:pPr lvl="1" eaLnBrk="1" hangingPunct="1"/>
            <a:r>
              <a:rPr lang="es-MX" altLang="en-US" dirty="0"/>
              <a:t>Date</a:t>
            </a:r>
          </a:p>
          <a:p>
            <a:pPr lvl="1" eaLnBrk="1" hangingPunct="1"/>
            <a:r>
              <a:rPr lang="es-MX" altLang="en-US" dirty="0"/>
              <a:t>Size</a:t>
            </a:r>
          </a:p>
          <a:p>
            <a:pPr lvl="1" eaLnBrk="1" hangingPunct="1"/>
            <a:r>
              <a:rPr lang="es-MX" altLang="en-US" dirty="0"/>
              <a:t>Color</a:t>
            </a:r>
          </a:p>
          <a:p>
            <a:pPr indent="-285750"/>
            <a:endParaRPr lang="es-MX" altLang="en-US" dirty="0"/>
          </a:p>
          <a:p>
            <a:pPr indent="-285750"/>
            <a:r>
              <a:rPr lang="es-MX" altLang="en-US" dirty="0"/>
              <a:t>There are many sorting algorithms in computer science, some more efficient than others.</a:t>
            </a:r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37FC-6C3E-B75D-47F6-471D1D4E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FADAE-258F-67AD-8174-0CA6D8D8C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2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43E7B-9AC1-492D-B0EF-3CC78AB6787C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selectionSort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//Iterate over every position, trying to find the smallest element and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place it on index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//Starting from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(since all elements before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are already sorted),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look for the smallest array element, and store its index in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Assuming initially the smallest element is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, we will store it on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min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//Well begin our internal loop on i+1, since min was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alreay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initated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with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=i+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//If we encounter a smaller element than array[min], we store its index on min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(array[j] &lt; array[min]){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   min = j;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] with array[min]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array[min];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array[min] = 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is one of the simpler sorting algorithms, </a:t>
            </a:r>
            <a:r>
              <a:rPr lang="en-US" altLang="en-US" sz="3000" b="1" dirty="0">
                <a:solidFill>
                  <a:srgbClr val="C00000"/>
                </a:solidFill>
              </a:rPr>
              <a:t>but it can be very inefficient for large arrays! </a:t>
            </a:r>
          </a:p>
          <a:p>
            <a:pPr eaLnBrk="1" hangingPunct="1"/>
            <a:endParaRPr lang="en-US" altLang="en-US" sz="3000" dirty="0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7D3849C-470E-8F72-D23D-25AE1EDD8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2982600" y="2002420"/>
            <a:ext cx="4850412" cy="4855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85E7F-B2E5-4685-F514-02576BD5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DE31-32E7-0BAE-2C7B-E889D844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C083A-FE7C-FAC1-9053-931C01DC9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BA3F-8CC6-2974-9ADA-D6B27E6E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E58D-0C1C-F0D4-4594-887A7C9F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https://jolson615.github.io/createasearchalgorithm/index.html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https://shorturl.at</a:t>
            </a:r>
            <a:r>
              <a:rPr lang="en-US">
                <a:hlinkClick r:id="rId3"/>
              </a:rPr>
              <a:t>/FHPY6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2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b="1" dirty="0"/>
              <a:t>BubbleSort </a:t>
            </a:r>
            <a:r>
              <a:rPr lang="es-MX" dirty="0"/>
              <a:t>is a sorting algorithm that works by swapping unordered </a:t>
            </a:r>
            <a:r>
              <a:rPr lang="es-MX" b="1" dirty="0">
                <a:solidFill>
                  <a:srgbClr val="C00000"/>
                </a:solidFill>
              </a:rPr>
              <a:t>adjacent elements</a:t>
            </a:r>
            <a:r>
              <a:rPr lang="es-MX" dirty="0"/>
              <a:t>.</a:t>
            </a:r>
          </a:p>
          <a:p>
            <a:r>
              <a:rPr lang="es-MX" dirty="0"/>
              <a:t> </a:t>
            </a:r>
          </a:p>
          <a:p>
            <a:endParaRPr lang="es-MX" dirty="0"/>
          </a:p>
          <a:p>
            <a:r>
              <a:rPr lang="es-MX" dirty="0"/>
              <a:t>The algorithm will finish once all elements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First Run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Swap 5 and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5&gt;4, swap places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5&gt;2, swap places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5&lt;8, no swap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Second run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Since 4&gt;2, we swap the values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Third run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613991" y="2458528"/>
            <a:ext cx="343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ascadia Code" panose="00000509000000000000" pitchFamily="49" charset="0"/>
              </a:rPr>
              <a:t>When a run is completed without doing any swaps, then the array is already ordered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33BE187-7557-4384-8FF4-C19C5AFE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27205"/>
            <a:ext cx="149210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E09D1-3609-4AF1-B351-AFBFD8FC0C44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//Bubble Sort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bubbleSort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flag will turn "true" every time a swap has been performed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 // Its initial value is true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loop will control every pass we do through the array.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If no swaps are performed on a pass, then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will be false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and finish the loop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&amp;&amp;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//Loop through the array up to array.length-1-i.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Everything after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array.length-i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is already sorted.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We subtract 1 to avoid overflowing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-i;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array[j] with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&lt; array[j]){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array[j];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array[j]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    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1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In the best-case scenario </a:t>
            </a:r>
            <a:r>
              <a:rPr lang="en-US" altLang="en-US" sz="3000" b="1" dirty="0">
                <a:solidFill>
                  <a:srgbClr val="C00000"/>
                </a:solidFill>
              </a:rPr>
              <a:t>(the array is already ordered)</a:t>
            </a:r>
            <a:r>
              <a:rPr lang="en-US" altLang="en-US" sz="3000" dirty="0"/>
              <a:t>, the algorithm will finish as soon as the first pass is completed.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In the worst-case scenario, </a:t>
            </a:r>
            <a:r>
              <a:rPr lang="es-MX" altLang="en-US" sz="3000" b="1" dirty="0">
                <a:solidFill>
                  <a:srgbClr val="C00000"/>
                </a:solidFill>
              </a:rPr>
              <a:t>(the array is ordered from largest to smallest), </a:t>
            </a:r>
            <a:r>
              <a:rPr lang="es-MX" altLang="en-US" sz="3000" dirty="0"/>
              <a:t>each pass does n-1 swaps and n-1 comparisons.</a:t>
            </a:r>
            <a:endParaRPr lang="es-MX" altLang="en-US" sz="3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Selection vs Bubble vs Insertion">
            <a:extLst>
              <a:ext uri="{FF2B5EF4-FFF2-40B4-BE49-F238E27FC236}">
                <a16:creationId xmlns:a16="http://schemas.microsoft.com/office/drawing/2014/main" id="{4ADB0C15-8E22-256D-98BA-1B5654D5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89" y="3824533"/>
            <a:ext cx="5197691" cy="28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66E333B9-92B5-40E4-995E-BA6848D950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08174"/>
            <a:ext cx="8116974" cy="45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Search</a:t>
            </a:r>
            <a:r>
              <a:rPr lang="es-ES_tradnl" dirty="0"/>
              <a:t> </a:t>
            </a:r>
            <a:r>
              <a:rPr lang="es-ES_tradnl" dirty="0" err="1"/>
              <a:t>Algorithms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A </a:t>
            </a:r>
            <a:r>
              <a:rPr lang="es-ES_tradnl" dirty="0" err="1"/>
              <a:t>search</a:t>
            </a:r>
            <a:r>
              <a:rPr lang="es-ES_tradnl" dirty="0"/>
              <a:t> </a:t>
            </a:r>
            <a:r>
              <a:rPr lang="es-ES_tradnl" dirty="0" err="1"/>
              <a:t>algorithm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useful</a:t>
            </a:r>
            <a:r>
              <a:rPr lang="es-ES_tradnl" dirty="0"/>
              <a:t> </a:t>
            </a:r>
            <a:r>
              <a:rPr lang="es-ES_tradnl" dirty="0" err="1"/>
              <a:t>when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are </a:t>
            </a:r>
            <a:r>
              <a:rPr lang="es-ES_tradnl" dirty="0" err="1"/>
              <a:t>trying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value</a:t>
            </a:r>
            <a:r>
              <a:rPr lang="es-ES_tradnl" dirty="0"/>
              <a:t> a </a:t>
            </a:r>
            <a:r>
              <a:rPr lang="es-ES_tradnl" dirty="0" err="1"/>
              <a:t>specific</a:t>
            </a:r>
            <a:r>
              <a:rPr lang="es-ES_tradnl" dirty="0"/>
              <a:t> </a:t>
            </a:r>
            <a:r>
              <a:rPr lang="es-ES_tradnl" dirty="0" err="1"/>
              <a:t>value</a:t>
            </a:r>
            <a:r>
              <a:rPr lang="es-ES_tradnl" dirty="0"/>
              <a:t> </a:t>
            </a:r>
            <a:r>
              <a:rPr lang="es-ES_tradnl" dirty="0" err="1"/>
              <a:t>inside</a:t>
            </a:r>
            <a:r>
              <a:rPr lang="es-ES_tradnl" dirty="0"/>
              <a:t> </a:t>
            </a:r>
            <a:r>
              <a:rPr lang="es-ES_tradnl" dirty="0" err="1"/>
              <a:t>an</a:t>
            </a:r>
            <a:r>
              <a:rPr lang="es-ES_tradnl" dirty="0"/>
              <a:t> array.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4"/>
            <a:ext cx="2142308" cy="20156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Search</a:t>
            </a: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s-ES_trad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algorithm</a:t>
            </a: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22960" y="4072950"/>
            <a:ext cx="186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603632"/>
            <a:ext cx="131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Target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</p:cNvCxnSpPr>
          <p:nvPr/>
        </p:nvCxnSpPr>
        <p:spPr bwMode="auto">
          <a:xfrm>
            <a:off x="2684415" y="4391191"/>
            <a:ext cx="816431" cy="492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</p:cNvCxnSpPr>
          <p:nvPr/>
        </p:nvCxnSpPr>
        <p:spPr bwMode="auto">
          <a:xfrm>
            <a:off x="2530927" y="5926798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613073" y="4871318"/>
            <a:ext cx="123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/>
              <a:t>Index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value</a:t>
            </a:r>
            <a:endParaRPr lang="es-ES_trad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 flipV="1">
            <a:off x="5643154" y="5194484"/>
            <a:ext cx="969919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3479114-6E97-4955-B7EC-14CDAC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39050" b="39004"/>
          <a:stretch/>
        </p:blipFill>
        <p:spPr>
          <a:xfrm>
            <a:off x="876261" y="4478600"/>
            <a:ext cx="1654666" cy="364574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65297BC8-9FEA-4759-8012-4F22A65A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3675" y="5917925"/>
            <a:ext cx="566595" cy="568800"/>
          </a:xfrm>
          <a:prstGeom prst="rect">
            <a:avLst/>
          </a:prstGeom>
        </p:spPr>
      </p:pic>
      <p:pic>
        <p:nvPicPr>
          <p:cNvPr id="20" name="Graphic 19" descr="Brain in head">
            <a:extLst>
              <a:ext uri="{FF2B5EF4-FFF2-40B4-BE49-F238E27FC236}">
                <a16:creationId xmlns:a16="http://schemas.microsoft.com/office/drawing/2014/main" id="{9EE4C0E7-68B6-43ED-A895-8C22AC3B0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5194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The linear search algorithm consists in looking for the search key from sequentially.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76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5195777" y="5334739"/>
            <a:ext cx="2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index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4!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The linear search algorithm consists in looking for the search key from sequentially.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100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6145617" y="5597009"/>
            <a:ext cx="29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Not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-1!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5 -1.85185E-6 L 0.4816 -1.8518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6 -1.85185E-6 L 0.58229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Linear search can be very slow, because in its worst case scenario,</a:t>
            </a:r>
            <a:r>
              <a:rPr lang="es-MX" dirty="0">
                <a:solidFill>
                  <a:srgbClr val="FF0000"/>
                </a:solidFill>
              </a:rPr>
              <a:t> the value does not exist in the array.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29FD-A666-460D-B142-BAC58AB4C2D1}"/>
              </a:ext>
            </a:extLst>
          </p:cNvPr>
          <p:cNvSpPr txBox="1"/>
          <p:nvPr/>
        </p:nvSpPr>
        <p:spPr>
          <a:xfrm>
            <a:off x="850604" y="1304260"/>
            <a:ext cx="790353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ascadia Code,  Courier New"/>
              </a:rPr>
              <a:t>findElement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target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endParaRPr lang="en-US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(array[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== target)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  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-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 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Linear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98839" y="4746779"/>
            <a:ext cx="256685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When the value is found, then the index in which the element is found will be returned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3040912" y="2452577"/>
            <a:ext cx="4241353" cy="22942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If the value is not found, -1 will be returned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2395870" y="3359888"/>
            <a:ext cx="529122" cy="16651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Exercise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77752-2EFF-4B7A-A93A-37EE4393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"/>
          <a:stretch/>
        </p:blipFill>
        <p:spPr>
          <a:xfrm>
            <a:off x="486937" y="1397620"/>
            <a:ext cx="5707349" cy="2111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728546" y="4502472"/>
            <a:ext cx="764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Design a java method that returns the smallest price a product has been sold for in Amazon.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9AF541-C35E-44A0-8096-732C5E37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07" y="1616131"/>
            <a:ext cx="2650683" cy="15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489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</TotalTime>
  <Words>1336</Words>
  <Application>Microsoft Macintosh PowerPoint</Application>
  <PresentationFormat>On-screen Show (4:3)</PresentationFormat>
  <Paragraphs>183</Paragraphs>
  <Slides>27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Cascadia Code</vt:lpstr>
      <vt:lpstr>Cascadia Code,  Courier New</vt:lpstr>
      <vt:lpstr>Consolas</vt:lpstr>
      <vt:lpstr>Menlo</vt:lpstr>
      <vt:lpstr>Roboto</vt:lpstr>
      <vt:lpstr>Wingdings</vt:lpstr>
      <vt:lpstr>1_Savitch4Template</vt:lpstr>
      <vt:lpstr>Theme1</vt:lpstr>
      <vt:lpstr>Searching and sorting algorithms</vt:lpstr>
      <vt:lpstr>Before we start</vt:lpstr>
      <vt:lpstr>Search Algorithms</vt:lpstr>
      <vt:lpstr>Linear search</vt:lpstr>
      <vt:lpstr>Linear search</vt:lpstr>
      <vt:lpstr>Linear search</vt:lpstr>
      <vt:lpstr>Linear search</vt:lpstr>
      <vt:lpstr>PowerPoint Presentation</vt:lpstr>
      <vt:lpstr>Exercise</vt:lpstr>
      <vt:lpstr>PowerPoint Presentation</vt:lpstr>
      <vt:lpstr>Exercise - Swap two array elements</vt:lpstr>
      <vt:lpstr>Sorting Algorithm</vt:lpstr>
      <vt:lpstr>Selection sort</vt:lpstr>
      <vt:lpstr>Selection Sort</vt:lpstr>
      <vt:lpstr>Selection Sort</vt:lpstr>
      <vt:lpstr>PowerPoint Presentation</vt:lpstr>
      <vt:lpstr>PowerPoint Presentation</vt:lpstr>
      <vt:lpstr>Selection Sort</vt:lpstr>
      <vt:lpstr>Bubble Sort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Bubble Sort</vt:lpstr>
      <vt:lpstr>Sorting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273</cp:revision>
  <dcterms:created xsi:type="dcterms:W3CDTF">2007-10-08T23:34:15Z</dcterms:created>
  <dcterms:modified xsi:type="dcterms:W3CDTF">2024-01-26T13:29:43Z</dcterms:modified>
</cp:coreProperties>
</file>