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60" r:id="rId10"/>
    <p:sldId id="261" r:id="rId11"/>
    <p:sldId id="263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0B2357-5456-4763-BFCC-B4D5F8FB6F44}">
          <p14:sldIdLst>
            <p14:sldId id="256"/>
            <p14:sldId id="270"/>
          </p14:sldIdLst>
        </p14:section>
        <p14:section name="Untitled Section" id="{589B9742-55E2-4D39-A126-6E47D0C0BDFA}">
          <p14:sldIdLst>
            <p14:sldId id="271"/>
            <p14:sldId id="258"/>
            <p14:sldId id="259"/>
            <p14:sldId id="272"/>
            <p14:sldId id="273"/>
            <p14:sldId id="274"/>
            <p14:sldId id="260"/>
            <p14:sldId id="261"/>
            <p14:sldId id="263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3" autoAdjust="0"/>
    <p:restoredTop sz="94590"/>
  </p:normalViewPr>
  <p:slideViewPr>
    <p:cSldViewPr snapToGrid="0" showGuides="1">
      <p:cViewPr>
        <p:scale>
          <a:sx n="75" d="100"/>
          <a:sy n="75" d="100"/>
        </p:scale>
        <p:origin x="333" y="4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Module 5</a:t>
            </a:r>
            <a:br>
              <a:rPr lang="es-MX" dirty="0"/>
            </a:br>
            <a:r>
              <a:rPr lang="es-MX" dirty="0"/>
              <a:t>Reference Variables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Computer Science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r="70047" b="54589"/>
          <a:stretch/>
        </p:blipFill>
        <p:spPr>
          <a:xfrm>
            <a:off x="5796999" y="3352800"/>
            <a:ext cx="2562127" cy="9289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3032382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dirty="0"/>
              <a:t>When comparing reference variables, the == operator does not work.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 dirty="0">
                <a:latin typeface="Cascadia Code" panose="00000509000000000000" pitchFamily="49" charset="0"/>
              </a:rPr>
              <a:t>null </a:t>
            </a:r>
            <a:r>
              <a:rPr lang="e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a reserved word</a:t>
            </a:r>
            <a:r>
              <a:rPr lang="es" sz="1600" b="1" dirty="0"/>
              <a:t>.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DA94-871B-C481-389A-2956F6D28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C20-0D24-4CB6-B00C-5EA3DB6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UML </a:t>
            </a:r>
            <a:r>
              <a:rPr lang="es-MX" dirty="0" err="1"/>
              <a:t>Notation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623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5B5-18BF-4A13-9FE8-B88BDF7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UML </a:t>
            </a:r>
            <a:r>
              <a:rPr lang="es-MX" dirty="0" err="1"/>
              <a:t>Notation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D96-18AB-4E42-B272-FEF51F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2800" b="1" dirty="0" err="1"/>
              <a:t>Unified</a:t>
            </a:r>
            <a:r>
              <a:rPr lang="es-MX" sz="2800" b="1" dirty="0"/>
              <a:t> </a:t>
            </a:r>
            <a:r>
              <a:rPr lang="es-MX" sz="2800" b="1" dirty="0" err="1"/>
              <a:t>Model</a:t>
            </a:r>
            <a:r>
              <a:rPr lang="es-MX" sz="2800" b="1" dirty="0"/>
              <a:t> </a:t>
            </a:r>
            <a:r>
              <a:rPr lang="es-MX" sz="2800" b="1" dirty="0" err="1"/>
              <a:t>Language</a:t>
            </a:r>
            <a:r>
              <a:rPr lang="es-MX" sz="2800" b="1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a series </a:t>
            </a:r>
            <a:r>
              <a:rPr lang="es-MX" sz="2800" dirty="0" err="1"/>
              <a:t>of</a:t>
            </a:r>
            <a:r>
              <a:rPr lang="es-MX" sz="2800" dirty="0"/>
              <a:t> visual </a:t>
            </a:r>
            <a:r>
              <a:rPr lang="es-MX" sz="2800" dirty="0" err="1"/>
              <a:t>standards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provide</a:t>
            </a:r>
            <a:r>
              <a:rPr lang="es-MX" sz="2800" dirty="0"/>
              <a:t> a </a:t>
            </a:r>
            <a:r>
              <a:rPr lang="es-MX" sz="2800" dirty="0" err="1"/>
              <a:t>way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represent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design</a:t>
            </a:r>
            <a:r>
              <a:rPr lang="es-MX" sz="2800" dirty="0"/>
              <a:t> </a:t>
            </a:r>
            <a:r>
              <a:rPr lang="es-MX" sz="2800" dirty="0" err="1"/>
              <a:t>of</a:t>
            </a:r>
            <a:r>
              <a:rPr lang="es-MX" sz="2800" dirty="0"/>
              <a:t> a </a:t>
            </a:r>
            <a:r>
              <a:rPr lang="es-MX" sz="2800" dirty="0" err="1"/>
              <a:t>system</a:t>
            </a:r>
            <a:r>
              <a:rPr lang="es-MX" sz="2800" dirty="0"/>
              <a:t>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2251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A2F-C99F-4903-9ED0-FB6DDFA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sz="32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13C4-E859-45B1-840F-060579BF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" y="971760"/>
            <a:ext cx="3601844" cy="378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9F29A-0311-4554-9282-5EF07421BEE1}"/>
              </a:ext>
            </a:extLst>
          </p:cNvPr>
          <p:cNvSpPr txBox="1"/>
          <p:nvPr/>
        </p:nvSpPr>
        <p:spPr>
          <a:xfrm>
            <a:off x="3873063" y="773826"/>
            <a:ext cx="50517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Animal2 {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race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foods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Animal(String name, String race, </a:t>
            </a:r>
          </a:p>
          <a:p>
            <a:r>
              <a:rPr lang="en-US" dirty="0">
                <a:latin typeface="Consolas" panose="020B0609020204030204" pitchFamily="49" charset="0"/>
              </a:rPr>
              <a:t>	   String[] foods,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hunger)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Animal()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eat(String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inputFood</a:t>
            </a: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getHunger</a:t>
            </a:r>
            <a:r>
              <a:rPr lang="es-MX" dirty="0">
                <a:latin typeface="Consolas" panose="020B0609020204030204" pitchFamily="49" charset="0"/>
              </a:rPr>
              <a:t>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setHunger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A3E3E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CE4091-C043-4781-8944-A60F07D3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8"/>
          <a:stretch/>
        </p:blipFill>
        <p:spPr>
          <a:xfrm>
            <a:off x="203383" y="2017540"/>
            <a:ext cx="3601844" cy="101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829503" y="1676400"/>
            <a:ext cx="411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719101" y="552275"/>
            <a:ext cx="3895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being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modeled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C4651-5839-497B-9B02-AE2C50C79874}"/>
              </a:ext>
            </a:extLst>
          </p:cNvPr>
          <p:cNvSpPr txBox="1"/>
          <p:nvPr/>
        </p:nvSpPr>
        <p:spPr>
          <a:xfrm>
            <a:off x="4829503" y="303749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C637C-F8C3-424E-B646-BE9B1EF09FC7}"/>
              </a:ext>
            </a:extLst>
          </p:cNvPr>
          <p:cNvCxnSpPr>
            <a:cxnSpLocks/>
          </p:cNvCxnSpPr>
          <p:nvPr/>
        </p:nvCxnSpPr>
        <p:spPr>
          <a:xfrm flipH="1">
            <a:off x="2464676" y="783107"/>
            <a:ext cx="2306978" cy="1234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E401-E85C-4E92-9143-DBAFC04C912E}"/>
              </a:ext>
            </a:extLst>
          </p:cNvPr>
          <p:cNvCxnSpPr>
            <a:cxnSpLocks/>
          </p:cNvCxnSpPr>
          <p:nvPr/>
        </p:nvCxnSpPr>
        <p:spPr>
          <a:xfrm flipH="1">
            <a:off x="2680663" y="2018887"/>
            <a:ext cx="2196095" cy="55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45596-5C1A-4B3F-A537-C13F2641EA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12125" y="2905941"/>
            <a:ext cx="2417378" cy="36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77559" y="1166648"/>
            <a:ext cx="457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Access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modifier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Variable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Data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type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Attribute</a:t>
            </a:r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8BE22-C0C1-49D6-B367-AE6F059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 b="41057"/>
          <a:stretch/>
        </p:blipFill>
        <p:spPr>
          <a:xfrm>
            <a:off x="376805" y="1299997"/>
            <a:ext cx="3601844" cy="127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2264981" y="3326524"/>
            <a:ext cx="705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Another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way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modifiers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plus and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minus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signs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87" y="353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070182" y="475777"/>
            <a:ext cx="4573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Access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modifier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Method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Parameter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list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Return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value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070182" y="14112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Methods</a:t>
            </a:r>
            <a:endParaRPr lang="es-MX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1671144" y="3011214"/>
            <a:ext cx="719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can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also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be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specified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following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name</a:t>
            </a: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data </a:t>
            </a:r>
            <a:r>
              <a:rPr lang="es-MX" sz="2400" dirty="0" err="1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type</a:t>
            </a:r>
            <a:endParaRPr lang="es-MX" sz="2400" dirty="0">
              <a:solidFill>
                <a:schemeClr val="bg2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50" y="3223392"/>
            <a:ext cx="932797" cy="914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B995B-64F3-49FE-ACDD-759D2250E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3"/>
          <a:stretch/>
        </p:blipFill>
        <p:spPr>
          <a:xfrm>
            <a:off x="0" y="766947"/>
            <a:ext cx="3601844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Student classroom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want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represent</a:t>
            </a:r>
            <a:r>
              <a:rPr lang="es-MX" dirty="0"/>
              <a:t> a </a:t>
            </a:r>
            <a:r>
              <a:rPr lang="es-MX" dirty="0" err="1"/>
              <a:t>Classroom</a:t>
            </a:r>
            <a:r>
              <a:rPr lang="es-MX" dirty="0"/>
              <a:t> full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students</a:t>
            </a:r>
            <a:r>
              <a:rPr lang="es-MX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student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able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store a </a:t>
            </a:r>
            <a:r>
              <a:rPr lang="es-MX" dirty="0" err="1"/>
              <a:t>name</a:t>
            </a:r>
            <a:r>
              <a:rPr lang="es-MX" dirty="0"/>
              <a:t> and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student</a:t>
            </a:r>
            <a:r>
              <a:rPr lang="es-MX" dirty="0"/>
              <a:t> id.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Classroom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able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hold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array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students</a:t>
            </a:r>
            <a:r>
              <a:rPr lang="es-MX" dirty="0"/>
              <a:t>,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room</a:t>
            </a:r>
            <a:r>
              <a:rPr lang="es-MX" dirty="0"/>
              <a:t>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takes</a:t>
            </a:r>
            <a:r>
              <a:rPr lang="es-MX" dirty="0"/>
              <a:t> place.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32" y="1122681"/>
            <a:ext cx="7753967" cy="3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9C2-99A5-4584-AC8C-E3FE7861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Data </a:t>
            </a:r>
            <a:r>
              <a:rPr lang="es-MX" b="1" dirty="0" err="1"/>
              <a:t>representation</a:t>
            </a:r>
            <a:endParaRPr lang="es-MX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7B05-BCDD-4E8C-BC36-5C4CB49AF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MX" sz="2500" b="1" dirty="0"/>
              <a:t>Primitive variables</a:t>
            </a:r>
          </a:p>
          <a:p>
            <a:r>
              <a:rPr lang="es-MX" sz="2500" dirty="0" err="1"/>
              <a:t>int</a:t>
            </a:r>
            <a:endParaRPr lang="es-MX" sz="2500" dirty="0"/>
          </a:p>
          <a:p>
            <a:r>
              <a:rPr lang="es-MX" sz="2500" dirty="0" err="1"/>
              <a:t>char</a:t>
            </a:r>
            <a:endParaRPr lang="es-MX" sz="2500" dirty="0"/>
          </a:p>
          <a:p>
            <a:r>
              <a:rPr lang="es-MX" sz="2500" dirty="0" err="1"/>
              <a:t>boolean</a:t>
            </a:r>
            <a:endParaRPr lang="es-MX" sz="2500" dirty="0"/>
          </a:p>
          <a:p>
            <a:r>
              <a:rPr lang="es-MX" sz="2500" dirty="0" err="1"/>
              <a:t>double</a:t>
            </a:r>
            <a:endParaRPr lang="es-MX" sz="2500" dirty="0"/>
          </a:p>
          <a:p>
            <a:r>
              <a:rPr lang="es-MX" sz="2500" dirty="0" err="1"/>
              <a:t>etc</a:t>
            </a:r>
            <a:endParaRPr lang="es-MX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6283-69E2-4249-85AD-A6D4E0E612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202" y="1919075"/>
            <a:ext cx="4471798" cy="2710200"/>
          </a:xfrm>
        </p:spPr>
        <p:txBody>
          <a:bodyPr/>
          <a:lstStyle/>
          <a:p>
            <a:pPr marL="139700" indent="0">
              <a:buNone/>
            </a:pPr>
            <a:r>
              <a:rPr lang="es-MX" sz="2500" b="1" dirty="0"/>
              <a:t>Reference Variables</a:t>
            </a:r>
          </a:p>
          <a:p>
            <a:r>
              <a:rPr lang="es-MX" sz="2500" dirty="0" err="1"/>
              <a:t>String</a:t>
            </a:r>
            <a:endParaRPr lang="es-MX" sz="2500" dirty="0"/>
          </a:p>
          <a:p>
            <a:r>
              <a:rPr lang="es-MX" sz="2500" dirty="0" err="1"/>
              <a:t>Arrays</a:t>
            </a:r>
            <a:endParaRPr lang="es-MX" sz="2500" dirty="0"/>
          </a:p>
          <a:p>
            <a:r>
              <a:rPr lang="es-MX" sz="2500" dirty="0" err="1"/>
              <a:t>Objects</a:t>
            </a:r>
            <a:endParaRPr lang="es-MX" sz="2500" dirty="0"/>
          </a:p>
          <a:p>
            <a:endParaRPr lang="es-MX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8C11-CF2A-48BF-86C3-D1C57F3E1176}"/>
              </a:ext>
            </a:extLst>
          </p:cNvPr>
          <p:cNvSpPr/>
          <p:nvPr/>
        </p:nvSpPr>
        <p:spPr>
          <a:xfrm>
            <a:off x="4327281" y="1650124"/>
            <a:ext cx="289035" cy="35459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824BE-2F00-7EED-2298-8626C17C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4" y="969721"/>
            <a:ext cx="6063320" cy="32040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35" y="1049388"/>
            <a:ext cx="6614506" cy="381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Exercise: Student classroom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D93FD-8C6E-B219-A49F-A119CF7A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623" y="732972"/>
            <a:ext cx="5850098" cy="4227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Exercise: Student classroom</a:t>
            </a:r>
            <a:endParaRPr dirty="0"/>
          </a:p>
        </p:txBody>
      </p:sp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61FF2-A935-6AD9-A1FF-05358002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135"/>
            <a:ext cx="6809192" cy="2612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146F6-3A94-8ADD-0217-4FBA086D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26" y="3908229"/>
            <a:ext cx="2933777" cy="1072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err="1"/>
              <a:t>Initial</a:t>
            </a:r>
            <a:r>
              <a:rPr lang="es-MX" sz="2800" b="1" dirty="0"/>
              <a:t> </a:t>
            </a:r>
            <a:r>
              <a:rPr lang="es-MX" sz="2800" b="1" dirty="0" err="1"/>
              <a:t>values</a:t>
            </a:r>
            <a:r>
              <a:rPr lang="es-MX" sz="2800" b="1" dirty="0"/>
              <a:t> </a:t>
            </a:r>
            <a:r>
              <a:rPr lang="es-MX" sz="2800" b="1" dirty="0" err="1"/>
              <a:t>for</a:t>
            </a:r>
            <a:r>
              <a:rPr lang="es-MX" sz="2800" b="1" dirty="0"/>
              <a:t> primitive variables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DB9B-3CE1-4436-A08F-FCEACDE943E8}"/>
              </a:ext>
            </a:extLst>
          </p:cNvPr>
          <p:cNvSpPr/>
          <p:nvPr/>
        </p:nvSpPr>
        <p:spPr>
          <a:xfrm>
            <a:off x="552027" y="1021646"/>
            <a:ext cx="5963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sz="2000" dirty="0"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sz="2000" dirty="0">
                <a:latin typeface="Consolas" panose="020B0609020204030204" pitchFamily="49" charset="0"/>
              </a:rPr>
              <a:t>; 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var4</a:t>
            </a:r>
            <a:r>
              <a:rPr lang="en-US" sz="2000" dirty="0"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0L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var5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0.0f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var6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0.0d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var7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'\u0000’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flg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false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Object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var8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null</a:t>
            </a:r>
          </a:p>
          <a:p>
            <a:r>
              <a:rPr lang="es-MX" sz="2000" dirty="0" err="1">
                <a:latin typeface="Consolas" panose="020B0609020204030204" pitchFamily="49" charset="0"/>
              </a:rPr>
              <a:t>String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98249" y="756087"/>
            <a:ext cx="8914371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All </a:t>
            </a:r>
            <a:r>
              <a:rPr lang="en-US" sz="2400" b="1" dirty="0"/>
              <a:t>reference variables</a:t>
            </a:r>
            <a:r>
              <a:rPr lang="en-US" sz="2400" dirty="0"/>
              <a:t> (Objects, arrays, Strings) start with an initial value of null </a:t>
            </a:r>
            <a:r>
              <a:rPr lang="en-US" sz="2400" b="1" dirty="0" err="1">
                <a:latin typeface="Cascadia Code" panose="00000509000000000000" pitchFamily="49" charset="0"/>
              </a:rPr>
              <a:t>null</a:t>
            </a:r>
            <a:r>
              <a:rPr lang="en-US" sz="2400" dirty="0"/>
              <a:t>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</a:rPr>
              <a:t>What is null?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scadia Code" panose="00000509000000000000" pitchFamily="49" charset="0"/>
              </a:rPr>
              <a:t>null</a:t>
            </a:r>
            <a:r>
              <a:rPr lang="en-US" sz="2400" dirty="0">
                <a:latin typeface="Cascadia Code" panose="00000509000000000000" pitchFamily="49" charset="0"/>
              </a:rPr>
              <a:t> </a:t>
            </a:r>
            <a:r>
              <a:rPr lang="en-US" sz="2400" dirty="0"/>
              <a:t>means an object has not been initialized yet.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 Variables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reference</a:t>
            </a:r>
            <a:r>
              <a:rPr lang="es-MX" dirty="0"/>
              <a:t> variable can be </a:t>
            </a:r>
            <a:r>
              <a:rPr lang="es-MX" dirty="0" err="1"/>
              <a:t>assigned</a:t>
            </a:r>
            <a:r>
              <a:rPr lang="es-MX" dirty="0"/>
              <a:t> a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.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try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call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instance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has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been</a:t>
            </a:r>
            <a:r>
              <a:rPr lang="es-MX" dirty="0"/>
              <a:t> </a:t>
            </a:r>
            <a:r>
              <a:rPr lang="es-MX" dirty="0" err="1"/>
              <a:t>initialized</a:t>
            </a:r>
            <a:r>
              <a:rPr lang="es-MX" dirty="0"/>
              <a:t>,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" b="1" dirty="0">
                <a:latin typeface="Cascadia Code" panose="00000509000000000000" pitchFamily="49" charset="0"/>
              </a:rPr>
              <a:t>NullPointerException</a:t>
            </a:r>
            <a:r>
              <a:rPr lang="es" dirty="0"/>
              <a:t> error.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2BCD-D4CA-4E81-A0A5-912AF79DF991}"/>
              </a:ext>
            </a:extLst>
          </p:cNvPr>
          <p:cNvSpPr/>
          <p:nvPr/>
        </p:nvSpPr>
        <p:spPr>
          <a:xfrm>
            <a:off x="0" y="0"/>
            <a:ext cx="1566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var11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4656717-D02A-47FB-8755-9A985A2CC1D4}"/>
              </a:ext>
            </a:extLst>
          </p:cNvPr>
          <p:cNvSpPr/>
          <p:nvPr/>
        </p:nvSpPr>
        <p:spPr>
          <a:xfrm>
            <a:off x="1681655" y="493986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67EA-79A8-4DDF-BB98-574484E0FBAC}"/>
              </a:ext>
            </a:extLst>
          </p:cNvPr>
          <p:cNvSpPr/>
          <p:nvPr/>
        </p:nvSpPr>
        <p:spPr>
          <a:xfrm>
            <a:off x="36786" y="2571750"/>
            <a:ext cx="230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 = 10;</a:t>
            </a:r>
          </a:p>
          <a:p>
            <a:r>
              <a:rPr lang="es-MX" dirty="0">
                <a:latin typeface="Consolas" panose="020B0609020204030204" pitchFamily="49" charset="0"/>
              </a:rPr>
              <a:t>var2 = 3;</a:t>
            </a:r>
          </a:p>
          <a:p>
            <a:r>
              <a:rPr lang="es-MX" dirty="0">
                <a:latin typeface="Consolas" panose="020B0609020204030204" pitchFamily="49" charset="0"/>
              </a:rPr>
              <a:t>var3 = 17;</a:t>
            </a:r>
          </a:p>
          <a:p>
            <a:r>
              <a:rPr lang="es-MX" dirty="0">
                <a:latin typeface="Consolas" panose="020B0609020204030204" pitchFamily="49" charset="0"/>
              </a:rPr>
              <a:t>var9 = </a:t>
            </a:r>
            <a:r>
              <a:rPr lang="es-MX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3BB650-564B-48F5-A9DC-EDABB0E77B2C}"/>
              </a:ext>
            </a:extLst>
          </p:cNvPr>
          <p:cNvSpPr/>
          <p:nvPr/>
        </p:nvSpPr>
        <p:spPr>
          <a:xfrm>
            <a:off x="2338551" y="3056667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CA978C-0A8E-41E7-8E1A-A19BA77B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33" y="2934634"/>
            <a:ext cx="4993996" cy="259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A835DE-27A8-41E3-87C8-CD22A129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33" y="3183749"/>
            <a:ext cx="4993996" cy="17168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183A3E-474E-8910-B886-11504450684C}"/>
              </a:ext>
            </a:extLst>
          </p:cNvPr>
          <p:cNvGrpSpPr/>
          <p:nvPr/>
        </p:nvGrpSpPr>
        <p:grpSpPr>
          <a:xfrm>
            <a:off x="3499090" y="0"/>
            <a:ext cx="4668301" cy="1716875"/>
            <a:chOff x="3499090" y="0"/>
            <a:chExt cx="4668301" cy="1716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D95560-6373-493C-A317-3885FFF8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9090" y="0"/>
              <a:ext cx="4668301" cy="17168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935D0F-A74D-63C0-7D60-175D95924494}"/>
                </a:ext>
              </a:extLst>
            </p:cNvPr>
            <p:cNvSpPr/>
            <p:nvPr/>
          </p:nvSpPr>
          <p:spPr>
            <a:xfrm>
              <a:off x="3533422" y="33060"/>
              <a:ext cx="1566041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Variable </a:t>
              </a:r>
              <a:r>
                <a:rPr lang="es-MX" dirty="0" err="1"/>
                <a:t>name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7ABBD2-210F-78C1-A443-D2C7D1CDBE2D}"/>
                </a:ext>
              </a:extLst>
            </p:cNvPr>
            <p:cNvSpPr/>
            <p:nvPr/>
          </p:nvSpPr>
          <p:spPr>
            <a:xfrm>
              <a:off x="5145602" y="33060"/>
              <a:ext cx="1227180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Initial</a:t>
              </a:r>
              <a:r>
                <a:rPr lang="es-MX" dirty="0"/>
                <a:t> </a:t>
              </a:r>
              <a:r>
                <a:rPr lang="es-MX" dirty="0" err="1"/>
                <a:t>value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9D8F9C-9763-854B-5C35-762A250DF69B}"/>
                </a:ext>
              </a:extLst>
            </p:cNvPr>
            <p:cNvSpPr/>
            <p:nvPr/>
          </p:nvSpPr>
          <p:spPr>
            <a:xfrm>
              <a:off x="6418921" y="33060"/>
              <a:ext cx="1692145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Memory</a:t>
              </a:r>
              <a:r>
                <a:rPr lang="es-MX" dirty="0"/>
                <a:t> </a:t>
              </a:r>
              <a:r>
                <a:rPr lang="es-MX" dirty="0" err="1"/>
                <a:t>location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83379C-3C46-2E10-E42E-568CE6BC69BB}"/>
              </a:ext>
            </a:extLst>
          </p:cNvPr>
          <p:cNvGrpSpPr/>
          <p:nvPr/>
        </p:nvGrpSpPr>
        <p:grpSpPr>
          <a:xfrm>
            <a:off x="3782933" y="1956894"/>
            <a:ext cx="4993996" cy="988250"/>
            <a:chOff x="3782933" y="1956894"/>
            <a:chExt cx="4993996" cy="9882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817DCB-B9B4-4C77-A774-310E7060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2933" y="1956894"/>
              <a:ext cx="4993996" cy="9882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8A0BAE-10D5-E048-34C5-DF5876FB481A}"/>
                </a:ext>
              </a:extLst>
            </p:cNvPr>
            <p:cNvSpPr/>
            <p:nvPr/>
          </p:nvSpPr>
          <p:spPr>
            <a:xfrm>
              <a:off x="3809194" y="1981603"/>
              <a:ext cx="1619149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Variable </a:t>
              </a:r>
              <a:r>
                <a:rPr lang="es-MX" dirty="0" err="1"/>
                <a:t>name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D41C6B-AA0D-C04F-8055-64319C412344}"/>
                </a:ext>
              </a:extLst>
            </p:cNvPr>
            <p:cNvSpPr/>
            <p:nvPr/>
          </p:nvSpPr>
          <p:spPr>
            <a:xfrm>
              <a:off x="5504543" y="1976124"/>
              <a:ext cx="1436153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Initial</a:t>
              </a:r>
              <a:r>
                <a:rPr lang="es-MX" dirty="0"/>
                <a:t> </a:t>
              </a:r>
              <a:r>
                <a:rPr lang="es-MX" dirty="0" err="1"/>
                <a:t>value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CBFF5D-6AE1-D4B4-072E-797FC16148AF}"/>
                </a:ext>
              </a:extLst>
            </p:cNvPr>
            <p:cNvSpPr/>
            <p:nvPr/>
          </p:nvSpPr>
          <p:spPr>
            <a:xfrm>
              <a:off x="7046669" y="1981603"/>
              <a:ext cx="1692145" cy="186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Memory</a:t>
              </a:r>
              <a:r>
                <a:rPr lang="es-MX" dirty="0"/>
                <a:t> </a:t>
              </a:r>
              <a:r>
                <a:rPr lang="es-MX" dirty="0" err="1"/>
                <a:t>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CAEC4-376E-4A75-AA13-C2D469D7FBEC}"/>
              </a:ext>
            </a:extLst>
          </p:cNvPr>
          <p:cNvSpPr/>
          <p:nvPr/>
        </p:nvSpPr>
        <p:spPr>
          <a:xfrm>
            <a:off x="0" y="2658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var10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[3];</a:t>
            </a:r>
          </a:p>
          <a:p>
            <a:r>
              <a:rPr lang="es-MX" dirty="0">
                <a:latin typeface="Consolas" panose="020B0609020204030204" pitchFamily="49" charset="0"/>
              </a:rPr>
              <a:t>var11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();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F3FF-E7E1-4522-90DE-9FB7AE54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0" y="350378"/>
            <a:ext cx="4993996" cy="25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AA659-BF09-40AF-A194-255C60E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20" y="90753"/>
            <a:ext cx="4993996" cy="25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5BAD-913F-4B48-90FB-CAF39D5F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20" y="859118"/>
            <a:ext cx="4993996" cy="98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1719E-8ADF-4B5D-BF9F-01953C82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20" y="597985"/>
            <a:ext cx="4993996" cy="25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739E-5CF6-4FF9-A9DB-F59BC8B2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20" y="1836858"/>
            <a:ext cx="4993996" cy="98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E1385-F7D0-478D-91ED-111948AEF222}"/>
              </a:ext>
            </a:extLst>
          </p:cNvPr>
          <p:cNvSpPr/>
          <p:nvPr/>
        </p:nvSpPr>
        <p:spPr>
          <a:xfrm>
            <a:off x="1991711" y="1576551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F03B-EBE2-4AEA-BDE5-995CEC4F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4" y="0"/>
            <a:ext cx="439406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E426-AA23-4C91-A5BB-6F271F74BAFC}"/>
              </a:ext>
            </a:extLst>
          </p:cNvPr>
          <p:cNvSpPr txBox="1"/>
          <p:nvPr/>
        </p:nvSpPr>
        <p:spPr>
          <a:xfrm>
            <a:off x="0" y="0"/>
            <a:ext cx="41305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difference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primitive variable and 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variable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Primitive variable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store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directly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already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length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!)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 variables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 a pointer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because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defined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during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2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“Null references were created in 1964 - how much have they cost? (...)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</a:rPr>
              <a:t>Sir Charles Anthony Richard Hoare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626</Words>
  <Application>Microsoft Office PowerPoint</Application>
  <PresentationFormat>On-screen Show (16:9)</PresentationFormat>
  <Paragraphs>116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Roboto</vt:lpstr>
      <vt:lpstr>Consolas</vt:lpstr>
      <vt:lpstr>Cascadia Code</vt:lpstr>
      <vt:lpstr>Material</vt:lpstr>
      <vt:lpstr>Module 5 Reference Variables</vt:lpstr>
      <vt:lpstr>Data representation</vt:lpstr>
      <vt:lpstr>Initial values for primitive variables</vt:lpstr>
      <vt:lpstr>Reference Variables</vt:lpstr>
      <vt:lpstr>Reference Variables</vt:lpstr>
      <vt:lpstr>PowerPoint Presentation</vt:lpstr>
      <vt:lpstr>PowerPoint Presentation</vt:lpstr>
      <vt:lpstr>PowerPoint Presentation</vt:lpstr>
      <vt:lpstr>“Null references were created in 1964 - how much have they cost? (...)  This has led to innumerable errors, vulnerabilities, and system crashes, which have probably caused a billion dollars of pain and damage in the last forty years.”  Sir Charles Anthony Richard Hoare</vt:lpstr>
      <vt:lpstr>Reference Variables</vt:lpstr>
      <vt:lpstr>Reference Variables</vt:lpstr>
      <vt:lpstr>UML Notation</vt:lpstr>
      <vt:lpstr>UML Notation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Exercise: Student classroom</vt:lpstr>
      <vt:lpstr>Exercise: Student classroom</vt:lpstr>
      <vt:lpstr>Exercise: Student classroom</vt:lpstr>
      <vt:lpstr>Exercise: Student classroom</vt:lpstr>
      <vt:lpstr>Exercise: Student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Tipo Referencia en Clases</dc:title>
  <cp:lastModifiedBy>Omar Acosta</cp:lastModifiedBy>
  <cp:revision>95</cp:revision>
  <dcterms:modified xsi:type="dcterms:W3CDTF">2024-02-25T21:24:01Z</dcterms:modified>
</cp:coreProperties>
</file>