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3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 type="screen16x9"/>
  <p:notesSz cx="6858000" cy="9144000"/>
  <p:embeddedFontLst>
    <p:embeddedFont>
      <p:font typeface="Cascadia Code" pitchFamily="49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528"/>
  </p:normalViewPr>
  <p:slideViewPr>
    <p:cSldViewPr snapToGrid="0" showGuides="1">
      <p:cViewPr varScale="1">
        <p:scale>
          <a:sx n="113" d="100"/>
          <a:sy n="113" d="100"/>
        </p:scale>
        <p:origin x="11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Module 5</a:t>
            </a:r>
            <a:br>
              <a:rPr lang="es-MX" dirty="0"/>
            </a:br>
            <a:r>
              <a:rPr lang="es-MX" dirty="0"/>
              <a:t>Reference Variables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Computer Science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0047" b="54589"/>
          <a:stretch/>
        </p:blipFill>
        <p:spPr>
          <a:xfrm>
            <a:off x="5796999" y="3352800"/>
            <a:ext cx="2562127" cy="9289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3032382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dirty="0"/>
              <a:t>When comparing reference variables, the == operator does not work.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a reserved word</a:t>
            </a:r>
            <a:r>
              <a:rPr lang="es" sz="1600" b="1" dirty="0"/>
              <a:t>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DA94-871B-C481-389A-2956F6D28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void issues by checking pointer validity before using object attributes or methods.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series </a:t>
            </a:r>
            <a:r>
              <a:rPr lang="es-MX" sz="2800" dirty="0" err="1"/>
              <a:t>of</a:t>
            </a:r>
            <a:r>
              <a:rPr lang="es-MX" sz="2800" dirty="0"/>
              <a:t> visual </a:t>
            </a:r>
            <a:r>
              <a:rPr lang="es-MX" sz="2800" dirty="0" err="1"/>
              <a:t>standards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provide</a:t>
            </a:r>
            <a:r>
              <a:rPr lang="es-MX" sz="2800" dirty="0"/>
              <a:t> a </a:t>
            </a:r>
            <a:r>
              <a:rPr lang="es-MX" sz="2800" dirty="0" err="1"/>
              <a:t>way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represent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design</a:t>
            </a:r>
            <a:r>
              <a:rPr lang="es-MX" sz="2800" dirty="0"/>
              <a:t> </a:t>
            </a:r>
            <a:r>
              <a:rPr lang="es-MX" sz="2800" dirty="0" err="1"/>
              <a:t>of</a:t>
            </a:r>
            <a:r>
              <a:rPr lang="es-MX" sz="2800" dirty="0"/>
              <a:t> a </a:t>
            </a:r>
            <a:r>
              <a:rPr lang="es-MX" sz="2800" dirty="0" err="1"/>
              <a:t>system</a:t>
            </a:r>
            <a:r>
              <a:rPr lang="es-MX" sz="2800" dirty="0"/>
              <a:t>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95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being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modeled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Variable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plus and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minus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Method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Return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value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Methods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specified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following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Student classroom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represent</a:t>
            </a:r>
            <a:r>
              <a:rPr lang="es-MX" dirty="0"/>
              <a:t> a </a:t>
            </a:r>
            <a:r>
              <a:rPr lang="es-MX" dirty="0" err="1"/>
              <a:t>Classroom</a:t>
            </a:r>
            <a:r>
              <a:rPr lang="es-MX" dirty="0"/>
              <a:t> full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store a </a:t>
            </a:r>
            <a:r>
              <a:rPr lang="es-MX" dirty="0" err="1"/>
              <a:t>name</a:t>
            </a:r>
            <a:r>
              <a:rPr lang="es-MX" dirty="0"/>
              <a:t> and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 id.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Classroom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hold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array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room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takes</a:t>
            </a:r>
            <a:r>
              <a:rPr lang="es-MX" dirty="0"/>
              <a:t> place.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2" y="1122681"/>
            <a:ext cx="7753967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Data </a:t>
            </a:r>
            <a:r>
              <a:rPr lang="es-MX" b="1" dirty="0" err="1"/>
              <a:t>representation</a:t>
            </a:r>
            <a:endParaRPr lang="es-MX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Primitive variables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Reference Variables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 err="1"/>
              <a:t>Arrays</a:t>
            </a:r>
            <a:endParaRPr lang="es-MX" sz="2500" dirty="0"/>
          </a:p>
          <a:p>
            <a:r>
              <a:rPr lang="es-MX" sz="2500" dirty="0"/>
              <a:t>Objects (Scanner, Person, Animal, etc)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824BE-2F00-7EED-2298-8626C17C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4" y="969721"/>
            <a:ext cx="6063320" cy="32040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35" y="1049388"/>
            <a:ext cx="6614506" cy="381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D93FD-8C6E-B219-A49F-A119CF7A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23" y="732972"/>
            <a:ext cx="5850098" cy="4227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Exercise: Student classroom</a:t>
            </a:r>
            <a:endParaRPr dirty="0"/>
          </a:p>
        </p:txBody>
      </p:sp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61FF2-A935-6AD9-A1FF-05358002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135"/>
            <a:ext cx="6809192" cy="261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146F6-3A94-8ADD-0217-4FBA086D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6" y="3908229"/>
            <a:ext cx="2933777" cy="1072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err="1"/>
              <a:t>Initial</a:t>
            </a:r>
            <a:r>
              <a:rPr lang="es-MX" sz="2800" b="1" dirty="0"/>
              <a:t> </a:t>
            </a:r>
            <a:r>
              <a:rPr lang="es-MX" sz="2800" b="1" dirty="0" err="1"/>
              <a:t>values</a:t>
            </a:r>
            <a:r>
              <a:rPr lang="es-MX" sz="2800" b="1" dirty="0"/>
              <a:t> </a:t>
            </a:r>
            <a:r>
              <a:rPr lang="es-MX" sz="2800" b="1" dirty="0" err="1"/>
              <a:t>for</a:t>
            </a:r>
            <a:r>
              <a:rPr lang="es-MX" sz="2800" b="1" dirty="0"/>
              <a:t> primitive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'\u0000’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All </a:t>
            </a:r>
            <a:r>
              <a:rPr lang="en-US" sz="2400" b="1" dirty="0"/>
              <a:t>reference variables</a:t>
            </a:r>
            <a:r>
              <a:rPr lang="en-US" sz="2400" dirty="0"/>
              <a:t> (Objects, arrays, Strings) start with an initial value </a:t>
            </a:r>
            <a:r>
              <a:rPr lang="en-US" sz="2400"/>
              <a:t>of </a:t>
            </a:r>
            <a:r>
              <a:rPr lang="en-US" sz="2400" b="1">
                <a:latin typeface="Cascadia Code" panose="00000509000000000000" pitchFamily="49" charset="0"/>
              </a:rPr>
              <a:t>null</a:t>
            </a:r>
            <a:r>
              <a:rPr lang="en-US" sz="2400" dirty="0"/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What is null?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2400" b="1" dirty="0">
                <a:latin typeface="Cascadia Code" panose="00000509000000000000" pitchFamily="49" charset="0"/>
              </a:rPr>
              <a:t>null </a:t>
            </a:r>
            <a:r>
              <a:rPr lang="en-US" sz="2400" dirty="0"/>
              <a:t>is a special constant you can point to whenever you wish to point to the </a:t>
            </a:r>
            <a:r>
              <a:rPr lang="en-US" sz="2400" b="1" u="sng" dirty="0"/>
              <a:t>absence of a value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b="1" u="sng" dirty="0" err="1"/>
              <a:t>reference</a:t>
            </a:r>
            <a:r>
              <a:rPr lang="es-MX" b="1" u="sng" dirty="0"/>
              <a:t> variable </a:t>
            </a:r>
            <a:r>
              <a:rPr lang="es-MX" dirty="0"/>
              <a:t>can be </a:t>
            </a:r>
            <a:r>
              <a:rPr lang="es-MX" dirty="0" err="1"/>
              <a:t>assigned</a:t>
            </a:r>
            <a:r>
              <a:rPr lang="es-MX" dirty="0"/>
              <a:t> a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.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try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call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has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initialized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 error.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183A3E-474E-8910-B886-11504450684C}"/>
              </a:ext>
            </a:extLst>
          </p:cNvPr>
          <p:cNvGrpSpPr/>
          <p:nvPr/>
        </p:nvGrpSpPr>
        <p:grpSpPr>
          <a:xfrm>
            <a:off x="3499090" y="0"/>
            <a:ext cx="4668301" cy="1716875"/>
            <a:chOff x="3499090" y="0"/>
            <a:chExt cx="4668301" cy="1716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D95560-6373-493C-A317-3885FFF8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090" y="0"/>
              <a:ext cx="4668301" cy="17168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935D0F-A74D-63C0-7D60-175D95924494}"/>
                </a:ext>
              </a:extLst>
            </p:cNvPr>
            <p:cNvSpPr/>
            <p:nvPr/>
          </p:nvSpPr>
          <p:spPr>
            <a:xfrm>
              <a:off x="3533422" y="33060"/>
              <a:ext cx="1566041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ABBD2-210F-78C1-A443-D2C7D1CDBE2D}"/>
                </a:ext>
              </a:extLst>
            </p:cNvPr>
            <p:cNvSpPr/>
            <p:nvPr/>
          </p:nvSpPr>
          <p:spPr>
            <a:xfrm>
              <a:off x="5145602" y="33060"/>
              <a:ext cx="1227180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9D8F9C-9763-854B-5C35-762A250DF69B}"/>
                </a:ext>
              </a:extLst>
            </p:cNvPr>
            <p:cNvSpPr/>
            <p:nvPr/>
          </p:nvSpPr>
          <p:spPr>
            <a:xfrm>
              <a:off x="6418921" y="33060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83379C-3C46-2E10-E42E-568CE6BC69BB}"/>
              </a:ext>
            </a:extLst>
          </p:cNvPr>
          <p:cNvGrpSpPr/>
          <p:nvPr/>
        </p:nvGrpSpPr>
        <p:grpSpPr>
          <a:xfrm>
            <a:off x="3782933" y="1956894"/>
            <a:ext cx="4993996" cy="988250"/>
            <a:chOff x="3782933" y="1956894"/>
            <a:chExt cx="4993996" cy="9882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817DCB-B9B4-4C77-A774-310E7060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2933" y="1956894"/>
              <a:ext cx="4993996" cy="988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A0BAE-10D5-E048-34C5-DF5876FB481A}"/>
                </a:ext>
              </a:extLst>
            </p:cNvPr>
            <p:cNvSpPr/>
            <p:nvPr/>
          </p:nvSpPr>
          <p:spPr>
            <a:xfrm>
              <a:off x="3809194" y="1981603"/>
              <a:ext cx="1619149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D41C6B-AA0D-C04F-8055-64319C412344}"/>
                </a:ext>
              </a:extLst>
            </p:cNvPr>
            <p:cNvSpPr/>
            <p:nvPr/>
          </p:nvSpPr>
          <p:spPr>
            <a:xfrm>
              <a:off x="5504543" y="1976124"/>
              <a:ext cx="1436153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CBFF5D-6AE1-D4B4-072E-797FC16148AF}"/>
                </a:ext>
              </a:extLst>
            </p:cNvPr>
            <p:cNvSpPr/>
            <p:nvPr/>
          </p:nvSpPr>
          <p:spPr>
            <a:xfrm>
              <a:off x="7046669" y="1981603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168D9-680D-07B2-902C-29220DB04998}"/>
              </a:ext>
            </a:extLst>
          </p:cNvPr>
          <p:cNvSpPr/>
          <p:nvPr/>
        </p:nvSpPr>
        <p:spPr>
          <a:xfrm>
            <a:off x="3667320" y="132654"/>
            <a:ext cx="1566041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 </a:t>
            </a:r>
            <a:r>
              <a:rPr lang="es-MX" dirty="0" err="1"/>
              <a:t>name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546C2-A1E4-C68A-9459-B9C5DCE19849}"/>
              </a:ext>
            </a:extLst>
          </p:cNvPr>
          <p:cNvSpPr/>
          <p:nvPr/>
        </p:nvSpPr>
        <p:spPr>
          <a:xfrm>
            <a:off x="5389478" y="132654"/>
            <a:ext cx="1227180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4247-A37E-5DF5-32A5-A9F241AB99FB}"/>
              </a:ext>
            </a:extLst>
          </p:cNvPr>
          <p:cNvSpPr/>
          <p:nvPr/>
        </p:nvSpPr>
        <p:spPr>
          <a:xfrm>
            <a:off x="6885328" y="123163"/>
            <a:ext cx="1692145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primitive variable and 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Primitive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store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directly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variables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 a pointer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because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during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58DC4-4328-2343-FC86-483118DF3D54}"/>
              </a:ext>
            </a:extLst>
          </p:cNvPr>
          <p:cNvSpPr/>
          <p:nvPr/>
        </p:nvSpPr>
        <p:spPr>
          <a:xfrm>
            <a:off x="4749935" y="9491"/>
            <a:ext cx="1453488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 </a:t>
            </a:r>
            <a:r>
              <a:rPr lang="es-MX" dirty="0" err="1"/>
              <a:t>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CD538-1843-DC06-D875-53E19D5E6AC3}"/>
              </a:ext>
            </a:extLst>
          </p:cNvPr>
          <p:cNvSpPr/>
          <p:nvPr/>
        </p:nvSpPr>
        <p:spPr>
          <a:xfrm>
            <a:off x="6230340" y="11450"/>
            <a:ext cx="1227180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value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303AB-0ACF-A5AB-8BEE-6284A19AEBBA}"/>
              </a:ext>
            </a:extLst>
          </p:cNvPr>
          <p:cNvSpPr/>
          <p:nvPr/>
        </p:nvSpPr>
        <p:spPr>
          <a:xfrm>
            <a:off x="7580015" y="20687"/>
            <a:ext cx="1563985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“I call it my billion-dollar mistake(…). 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679</Words>
  <Application>Microsoft Macintosh PowerPoint</Application>
  <PresentationFormat>On-screen Show (16:9)</PresentationFormat>
  <Paragraphs>123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Cascadia Code</vt:lpstr>
      <vt:lpstr>Roboto</vt:lpstr>
      <vt:lpstr>Consolas</vt:lpstr>
      <vt:lpstr>Arial</vt:lpstr>
      <vt:lpstr>Material</vt:lpstr>
      <vt:lpstr>Module 5 Reference Variables</vt:lpstr>
      <vt:lpstr>Data representation</vt:lpstr>
      <vt:lpstr>Initial values for primitive variables</vt:lpstr>
      <vt:lpstr>Reference Variables</vt:lpstr>
      <vt:lpstr>Reference Variables</vt:lpstr>
      <vt:lpstr>PowerPoint Presentation</vt:lpstr>
      <vt:lpstr>PowerPoint Presentation</vt:lpstr>
      <vt:lpstr>PowerPoint Presentation</vt:lpstr>
      <vt:lpstr>“I call it my billion-dollar mistake(…). 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Reference Variables</vt:lpstr>
      <vt:lpstr>Reference Variables</vt:lpstr>
      <vt:lpstr>UML Notation</vt:lpstr>
      <vt:lpstr>UML Notation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Exercise: Student classroom</vt:lpstr>
      <vt:lpstr>Exercise: Student classroom</vt:lpstr>
      <vt:lpstr>Exercise: Student classroom</vt:lpstr>
      <vt:lpstr>Exercise: Student classroom</vt:lpstr>
      <vt:lpstr>Exercise: Student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Eduardo Acosta Ramos</cp:lastModifiedBy>
  <cp:revision>104</cp:revision>
  <dcterms:modified xsi:type="dcterms:W3CDTF">2024-02-26T14:01:48Z</dcterms:modified>
</cp:coreProperties>
</file>