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20"/>
  </p:handoutMasterIdLst>
  <p:sldIdLst>
    <p:sldId id="256" r:id="rId2"/>
    <p:sldId id="326" r:id="rId3"/>
    <p:sldId id="311" r:id="rId4"/>
    <p:sldId id="327" r:id="rId5"/>
    <p:sldId id="328" r:id="rId6"/>
    <p:sldId id="312" r:id="rId7"/>
    <p:sldId id="329" r:id="rId8"/>
    <p:sldId id="324" r:id="rId9"/>
    <p:sldId id="333" r:id="rId10"/>
    <p:sldId id="334" r:id="rId11"/>
    <p:sldId id="335" r:id="rId12"/>
    <p:sldId id="349" r:id="rId13"/>
    <p:sldId id="350" r:id="rId14"/>
    <p:sldId id="282" r:id="rId15"/>
    <p:sldId id="283" r:id="rId16"/>
    <p:sldId id="332" r:id="rId17"/>
    <p:sldId id="336" r:id="rId18"/>
    <p:sldId id="348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9" autoAdjust="0"/>
    <p:restoredTop sz="94558" autoAdjust="0"/>
  </p:normalViewPr>
  <p:slideViewPr>
    <p:cSldViewPr snapToGrid="0">
      <p:cViewPr varScale="1">
        <p:scale>
          <a:sx n="103" d="100"/>
          <a:sy n="103" d="100"/>
        </p:scale>
        <p:origin x="12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4328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24D33D-A67E-480D-A618-67F409B721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646F8-E6F5-4076-8702-E7B0AC3CF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286AB-887E-4EBC-B31B-B5E9E7B9B4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BD28A-6233-4C36-A2B5-7283FFBC58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B62C66-AB36-49E8-AC19-6A116E00B5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0A19F-DA6C-488F-8115-A486A94DC5D0}" type="datetimeFigureOut">
              <a:rPr lang="en-US" smtClean="0"/>
              <a:t>2/27/24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25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07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8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8" r:id="rId3"/>
    <p:sldLayoutId id="2147483906" r:id="rId4"/>
    <p:sldLayoutId id="214748390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1B12B-427E-44C6-B141-56A181088816}"/>
              </a:ext>
            </a:extLst>
          </p:cNvPr>
          <p:cNvSpPr txBox="1"/>
          <p:nvPr/>
        </p:nvSpPr>
        <p:spPr>
          <a:xfrm>
            <a:off x="138354" y="91182"/>
            <a:ext cx="4663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1</a:t>
            </a:r>
          </a:p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C164F-DC9E-47B6-AE35-C51575B7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43DF07-6D91-477D-910F-5D05809C1492}"/>
              </a:ext>
            </a:extLst>
          </p:cNvPr>
          <p:cNvSpPr txBox="1"/>
          <p:nvPr/>
        </p:nvSpPr>
        <p:spPr>
          <a:xfrm>
            <a:off x="138353" y="168126"/>
            <a:ext cx="5780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>
                <a:solidFill>
                  <a:schemeClr val="bg1"/>
                </a:solidFill>
                <a:latin typeface="Tw Cen MT" panose="020B0602020104020603" pitchFamily="34" charset="0"/>
              </a:rPr>
              <a:t>Module 8</a:t>
            </a:r>
          </a:p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Multidimensional Arrays</a:t>
            </a:r>
            <a:endParaRPr lang="en-US" sz="3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F991-99FE-44EE-B428-BDDBF662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82C6-A5BA-4726-BE98-7348D3F8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92"/>
            <a:ext cx="8229600" cy="1596957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need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traverse</a:t>
            </a:r>
            <a:r>
              <a:rPr lang="es-ES" sz="2400" dirty="0"/>
              <a:t> a </a:t>
            </a:r>
            <a:r>
              <a:rPr lang="es-ES" sz="2400" dirty="0" err="1"/>
              <a:t>matrix</a:t>
            </a:r>
            <a:r>
              <a:rPr lang="es-ES" sz="2400" dirty="0"/>
              <a:t>, </a:t>
            </a:r>
            <a:r>
              <a:rPr lang="es-ES" sz="2400" dirty="0" err="1"/>
              <a:t>we</a:t>
            </a:r>
            <a:r>
              <a:rPr lang="es-ES" sz="2400" dirty="0"/>
              <a:t> use  </a:t>
            </a:r>
            <a:r>
              <a:rPr lang="es-E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nested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 </a:t>
            </a:r>
            <a:r>
              <a:rPr lang="es-E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loops</a:t>
            </a:r>
            <a:r>
              <a:rPr lang="es-ES" sz="2400" dirty="0"/>
              <a:t>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A </a:t>
            </a:r>
            <a:r>
              <a:rPr lang="es-ES" sz="2400" dirty="0" err="1"/>
              <a:t>nested</a:t>
            </a:r>
            <a:r>
              <a:rPr lang="es-ES" sz="2400" dirty="0"/>
              <a:t> </a:t>
            </a:r>
            <a:r>
              <a:rPr lang="es-ES" sz="2400" dirty="0" err="1"/>
              <a:t>loop</a:t>
            </a:r>
            <a:r>
              <a:rPr lang="es-ES" sz="2400" dirty="0"/>
              <a:t> </a:t>
            </a:r>
            <a:r>
              <a:rPr lang="es-ES" sz="2400" dirty="0" err="1"/>
              <a:t>means</a:t>
            </a:r>
            <a:r>
              <a:rPr lang="es-ES" sz="2400" dirty="0"/>
              <a:t> a </a:t>
            </a:r>
            <a:r>
              <a:rPr lang="es-ES" sz="2400" dirty="0" err="1"/>
              <a:t>loop</a:t>
            </a:r>
            <a:r>
              <a:rPr lang="es-ES" sz="2400" dirty="0"/>
              <a:t> </a:t>
            </a:r>
            <a:r>
              <a:rPr lang="es-ES" sz="2400" dirty="0" err="1"/>
              <a:t>inside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a </a:t>
            </a:r>
            <a:r>
              <a:rPr lang="es-ES" sz="2400" dirty="0" err="1"/>
              <a:t>loop</a:t>
            </a:r>
            <a:r>
              <a:rPr lang="es-E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1A289-8941-4ED4-8D06-C7FE9B477435}"/>
              </a:ext>
            </a:extLst>
          </p:cNvPr>
          <p:cNvSpPr/>
          <p:nvPr/>
        </p:nvSpPr>
        <p:spPr>
          <a:xfrm>
            <a:off x="457200" y="3429000"/>
            <a:ext cx="850649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    // Code here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44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E460-803F-4D0D-9C08-C7D72911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Initializing a matrix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3E0C84-70F5-4FA7-8089-0870DB88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1602"/>
            <a:ext cx="8229600" cy="70849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We can use a cycle: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98A18-AE25-49B4-A382-41DD7A7EB6DA}"/>
              </a:ext>
            </a:extLst>
          </p:cNvPr>
          <p:cNvSpPr/>
          <p:nvPr/>
        </p:nvSpPr>
        <p:spPr>
          <a:xfrm>
            <a:off x="309094" y="2066894"/>
            <a:ext cx="870577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  matrix[row][column] =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 counter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6A3AD-D440-4CA3-8087-8A31A1002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728865"/>
              </p:ext>
            </p:extLst>
          </p:nvPr>
        </p:nvGraphicFramePr>
        <p:xfrm>
          <a:off x="2410479" y="4652338"/>
          <a:ext cx="4171806" cy="1724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602">
                  <a:extLst>
                    <a:ext uri="{9D8B030D-6E8A-4147-A177-3AD203B41FA5}">
                      <a16:colId xmlns:a16="http://schemas.microsoft.com/office/drawing/2014/main" val="3611635579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2197036353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952212892"/>
                    </a:ext>
                  </a:extLst>
                </a:gridCol>
              </a:tblGrid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607426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10541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8191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0A4AA1C-3A40-4F1E-8711-739F5E5ADF2D}"/>
              </a:ext>
            </a:extLst>
          </p:cNvPr>
          <p:cNvSpPr/>
          <p:nvPr/>
        </p:nvSpPr>
        <p:spPr>
          <a:xfrm>
            <a:off x="2783667" y="464664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EECD3-C428-444B-9F53-15CA8F7593D8}"/>
              </a:ext>
            </a:extLst>
          </p:cNvPr>
          <p:cNvSpPr/>
          <p:nvPr/>
        </p:nvSpPr>
        <p:spPr>
          <a:xfrm>
            <a:off x="4150158" y="464664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73577-6836-45AD-B70E-28DB08523EFB}"/>
              </a:ext>
            </a:extLst>
          </p:cNvPr>
          <p:cNvSpPr/>
          <p:nvPr/>
        </p:nvSpPr>
        <p:spPr>
          <a:xfrm>
            <a:off x="5535367" y="464664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F5BF8C-7433-442B-8B48-713206968AE8}"/>
              </a:ext>
            </a:extLst>
          </p:cNvPr>
          <p:cNvSpPr/>
          <p:nvPr/>
        </p:nvSpPr>
        <p:spPr>
          <a:xfrm>
            <a:off x="2774465" y="521920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4CFF1D-E26F-43A6-934F-48D4293BDC80}"/>
              </a:ext>
            </a:extLst>
          </p:cNvPr>
          <p:cNvSpPr/>
          <p:nvPr/>
        </p:nvSpPr>
        <p:spPr>
          <a:xfrm>
            <a:off x="4168876" y="521920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54736-B143-44AC-B879-62F10C052E89}"/>
              </a:ext>
            </a:extLst>
          </p:cNvPr>
          <p:cNvSpPr/>
          <p:nvPr/>
        </p:nvSpPr>
        <p:spPr>
          <a:xfrm>
            <a:off x="5516649" y="521920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1D7D36-7217-49D1-A066-6735B4A7DA28}"/>
              </a:ext>
            </a:extLst>
          </p:cNvPr>
          <p:cNvSpPr/>
          <p:nvPr/>
        </p:nvSpPr>
        <p:spPr>
          <a:xfrm>
            <a:off x="2774465" y="5785662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57A6A6-053D-4193-AF89-E8C06792A753}"/>
              </a:ext>
            </a:extLst>
          </p:cNvPr>
          <p:cNvSpPr/>
          <p:nvPr/>
        </p:nvSpPr>
        <p:spPr>
          <a:xfrm>
            <a:off x="4150158" y="5765221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BB08C-A3E8-426D-B80B-C6A8953AF3CB}"/>
              </a:ext>
            </a:extLst>
          </p:cNvPr>
          <p:cNvSpPr/>
          <p:nvPr/>
        </p:nvSpPr>
        <p:spPr>
          <a:xfrm>
            <a:off x="5535365" y="5751760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73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774424" cy="791066"/>
          </a:xfrm>
        </p:spPr>
        <p:txBody>
          <a:bodyPr/>
          <a:lstStyle/>
          <a:p>
            <a:r>
              <a:rPr lang="en-US" dirty="0"/>
              <a:t>Add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368627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Design a method that adds an event to the calendar.</a:t>
            </a:r>
          </a:p>
          <a:p>
            <a:pPr marL="0" indent="0">
              <a:buNone/>
            </a:pPr>
            <a:r>
              <a:rPr lang="en-US" sz="1800" dirty="0"/>
              <a:t>Inputs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Calendar reference (as a String matrix)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Name of the event (as a String)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Day (as an integer)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Time (as an integer)</a:t>
            </a:r>
          </a:p>
          <a:p>
            <a:endParaRPr lang="en-US" sz="1800" dirty="0"/>
          </a:p>
          <a:p>
            <a:r>
              <a:rPr lang="en-US" sz="1800" dirty="0"/>
              <a:t>If the even can be added, put it on the calendar and return TRUE. Otherwise, return FALSE.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013362"/>
            <a:ext cx="8962516" cy="27724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time){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300" dirty="0">
                <a:solidFill>
                  <a:srgbClr val="6A9955"/>
                </a:solidFill>
                <a:latin typeface="Cascadia Code,  Courier New"/>
              </a:rPr>
              <a:t>// error!</a:t>
            </a:r>
            <a:endParaRPr lang="en-US" sz="13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(calendar ==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|| </a:t>
            </a:r>
            <a:r>
              <a:rPr lang="en-US" sz="1300" dirty="0" err="1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3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3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&lt;= time || calendar[time].</a:t>
            </a:r>
            <a:r>
              <a:rPr lang="en-US" sz="13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&lt;= day) {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  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false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}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if (calendar[time][day] != null)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   return false;</a:t>
            </a:r>
          </a:p>
          <a:p>
            <a:endParaRPr lang="en-US" sz="13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calendar[time][day] =  event;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502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606900" cy="791066"/>
          </a:xfrm>
        </p:spPr>
        <p:txBody>
          <a:bodyPr/>
          <a:lstStyle/>
          <a:p>
            <a:r>
              <a:rPr lang="en-US" dirty="0"/>
              <a:t>Challenge!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409314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Include a new parameter “duration” that allows the programmer to indicate how long the event will last. Assume the duration will be received in multiples of 30 minutes.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599921"/>
            <a:ext cx="8962516" cy="21858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time, int duration){</a:t>
            </a: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50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C3D8BBC-4CE6-49B5-858D-9DC22B6F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Representing a Matrix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3EC3567-FEA3-4422-A3F1-DC5ACC96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21" y="1245091"/>
            <a:ext cx="8229600" cy="3066133"/>
          </a:xfrm>
        </p:spPr>
        <p:txBody>
          <a:bodyPr/>
          <a:lstStyle/>
          <a:p>
            <a:pPr eaLnBrk="1" hangingPunct="1"/>
            <a:r>
              <a:rPr lang="es-MX" altLang="en-US" sz="2800" dirty="0"/>
              <a:t>A matrix can be represented as a table, or an array of arrays.</a:t>
            </a:r>
          </a:p>
          <a:p>
            <a:pPr eaLnBrk="1" hangingPunct="1"/>
            <a:endParaRPr lang="es-MX" altLang="en-US" sz="2800" dirty="0"/>
          </a:p>
          <a:p>
            <a:r>
              <a:rPr lang="es-MX" altLang="en-US" sz="2800" dirty="0"/>
              <a:t>Ejemplo:</a:t>
            </a:r>
          </a:p>
          <a:p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table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2400" dirty="0">
                <a:solidFill>
                  <a:srgbClr val="C586C0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][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];</a:t>
            </a:r>
          </a:p>
          <a:p>
            <a:endParaRPr lang="en-US" altLang="en-US" sz="2400" b="1" dirty="0">
              <a:solidFill>
                <a:srgbClr val="D4D4D4"/>
              </a:solidFill>
              <a:highlight>
                <a:srgbClr val="000000"/>
              </a:highlight>
              <a:latin typeface="Menlo" panose="020B0609030804020204" pitchFamily="49" charset="0"/>
              <a:cs typeface="Courier New" panose="02070309020205020404" pitchFamily="49" charset="0"/>
            </a:endParaRPr>
          </a:p>
          <a:p>
            <a:endParaRPr lang="en-US" altLang="en-US" sz="2400" b="1" dirty="0">
              <a:solidFill>
                <a:srgbClr val="0033CC"/>
              </a:solidFill>
              <a:highlight>
                <a:srgbClr val="000000"/>
              </a:highlight>
              <a:latin typeface="Cascadia Code" panose="020B0609020000020004" pitchFamily="49" charset="77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88FF4-0345-494A-A6B0-E78FBB57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70" y="4821842"/>
            <a:ext cx="8571460" cy="13016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0A33F5A-159D-4677-A8D0-19371429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Ragged Arrays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2D1A6E3B-DC26-42FA-8C4B-6F84B482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Not all elements of an array have to be of the same size.</a:t>
            </a:r>
            <a:endParaRPr lang="en-US" altLang="en-US" dirty="0"/>
          </a:p>
          <a:p>
            <a:pPr eaLnBrk="1" hangingPunct="1"/>
            <a:r>
              <a:rPr lang="en-US" altLang="en-US" dirty="0"/>
              <a:t>For example: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0E600-9A6D-C44E-B68A-C4CC29A5A502}"/>
              </a:ext>
            </a:extLst>
          </p:cNvPr>
          <p:cNvSpPr/>
          <p:nvPr/>
        </p:nvSpPr>
        <p:spPr>
          <a:xfrm>
            <a:off x="457200" y="3140478"/>
            <a:ext cx="843664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//Third row, 4 elements</a:t>
            </a:r>
            <a:b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93D350-7D66-4C04-8CE5-25AD8D57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14" y="98222"/>
            <a:ext cx="8229600" cy="231012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Ragged arrays can be instantiated implicitly. Both arrays (a and b) are identical.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C46F7-35AE-F946-A049-68723BB8D15A}"/>
              </a:ext>
            </a:extLst>
          </p:cNvPr>
          <p:cNvSpPr/>
          <p:nvPr/>
        </p:nvSpPr>
        <p:spPr>
          <a:xfrm>
            <a:off x="565686" y="2573808"/>
            <a:ext cx="843664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{{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}, 	   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},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}}; 	   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25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3CF15F9-E00D-4C61-985A-80093D27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Ragged Arrays</a:t>
            </a:r>
          </a:p>
        </p:txBody>
      </p:sp>
      <p:pic>
        <p:nvPicPr>
          <p:cNvPr id="23555" name="Picture 2" descr="http://upload.wikimedia.org/wikipedia/commons/2/2f/Jagged_Array_Representation.png">
            <a:extLst>
              <a:ext uri="{FF2B5EF4-FFF2-40B4-BE49-F238E27FC236}">
                <a16:creationId xmlns:a16="http://schemas.microsoft.com/office/drawing/2014/main" id="{0DF1D765-B68F-46CB-A750-8BB2E082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912938"/>
            <a:ext cx="7435850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5D38-F47E-3E40-BB59-67360067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CBD3-580F-414B-A9CE-3B561C9E3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1"/>
            <a:ext cx="8229600" cy="1858623"/>
          </a:xfrm>
        </p:spPr>
        <p:txBody>
          <a:bodyPr/>
          <a:lstStyle/>
          <a:p>
            <a:r>
              <a:rPr lang="es-ES_tradnl" dirty="0"/>
              <a:t>Declare and </a:t>
            </a:r>
            <a:r>
              <a:rPr lang="es-ES_tradnl" dirty="0" err="1"/>
              <a:t>initialize</a:t>
            </a:r>
            <a:r>
              <a:rPr lang="es-ES_tradnl" dirty="0"/>
              <a:t> a </a:t>
            </a:r>
            <a:r>
              <a:rPr lang="es-ES_tradnl" dirty="0" err="1"/>
              <a:t>matrix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integers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represent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month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May 2024. </a:t>
            </a:r>
            <a:r>
              <a:rPr lang="es-ES_tradnl" dirty="0" err="1"/>
              <a:t>Assign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/>
              <a:t>number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each</a:t>
            </a:r>
            <a:r>
              <a:rPr lang="es-ES_tradnl" dirty="0"/>
              <a:t> </a:t>
            </a:r>
            <a:r>
              <a:rPr lang="es-ES_tradnl" dirty="0" err="1"/>
              <a:t>element</a:t>
            </a:r>
            <a:r>
              <a:rPr lang="es-ES_tradnl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6BEF7-A1BE-05B4-4457-0D4F0E2A3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965" y="2999431"/>
            <a:ext cx="3742553" cy="361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FEA7-6F4A-4D07-8CE0-E3DE9C8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12F5-7472-4405-89DB-0A1ABC7A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3236166"/>
          </a:xfrm>
        </p:spPr>
        <p:txBody>
          <a:bodyPr/>
          <a:lstStyle/>
          <a:p>
            <a:r>
              <a:rPr lang="en-US" dirty="0"/>
              <a:t>Multidimensional arrays are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data structures </a:t>
            </a:r>
            <a:r>
              <a:rPr lang="en-US" dirty="0"/>
              <a:t>that allow you to store data.</a:t>
            </a:r>
          </a:p>
          <a:p>
            <a:endParaRPr lang="en-US" dirty="0"/>
          </a:p>
          <a:p>
            <a:pPr algn="ctr"/>
            <a:r>
              <a:rPr lang="en-US" b="1" i="1" dirty="0">
                <a:solidFill>
                  <a:srgbClr val="4C8BF5"/>
                </a:solidFill>
              </a:rPr>
              <a:t>A multidimensional array is an array-of-arrays</a:t>
            </a:r>
          </a:p>
          <a:p>
            <a:endParaRPr lang="en-US" b="1" i="1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</p:txBody>
      </p: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B3A0BF5C-67A9-4035-A53C-D4890731B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6394" y="4676337"/>
            <a:ext cx="914400" cy="914400"/>
          </a:xfrm>
          <a:prstGeom prst="rect">
            <a:avLst/>
          </a:prstGeom>
        </p:spPr>
      </p:pic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1A521408-0279-46C8-A5D6-22CC9911C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9604" y="4660646"/>
            <a:ext cx="914400" cy="914400"/>
          </a:xfrm>
          <a:prstGeom prst="rect">
            <a:avLst/>
          </a:prstGeom>
        </p:spPr>
      </p:pic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9B37B9E0-C820-4F82-8CB1-D0A2C5062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6024" y="4657963"/>
            <a:ext cx="914400" cy="914400"/>
          </a:xfrm>
          <a:prstGeom prst="rect">
            <a:avLst/>
          </a:prstGeom>
        </p:spPr>
      </p:pic>
      <p:pic>
        <p:nvPicPr>
          <p:cNvPr id="13" name="Graphic 12" descr="Map with pin">
            <a:extLst>
              <a:ext uri="{FF2B5EF4-FFF2-40B4-BE49-F238E27FC236}">
                <a16:creationId xmlns:a16="http://schemas.microsoft.com/office/drawing/2014/main" id="{DE187029-E34C-4FF6-9DB0-4ECC56D6C0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2814" y="46579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6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DD871B0-DBA8-434A-8D5F-87611792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Multidimensional arrays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9DF1EB7-2B7C-41FD-80F8-9191BDD0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We can use the row index (3) and the column index (2) to retrieve the desired value.</a:t>
            </a:r>
            <a:endParaRPr lang="en-US" altLang="en-US" sz="28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A4F74AF0-935A-4248-8333-09F30394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15"/>
          <a:stretch>
            <a:fillRect/>
          </a:stretch>
        </p:blipFill>
        <p:spPr bwMode="auto">
          <a:xfrm>
            <a:off x="457200" y="2567374"/>
            <a:ext cx="5264150" cy="3457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4">
            <a:extLst>
              <a:ext uri="{FF2B5EF4-FFF2-40B4-BE49-F238E27FC236}">
                <a16:creationId xmlns:a16="http://schemas.microsoft.com/office/drawing/2014/main" id="{2DC87630-E3E9-4264-A04C-F5BB2D8FD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2720975"/>
            <a:ext cx="3168650" cy="7080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Cascadia Code" panose="00000509000000000000" pitchFamily="49" charset="0"/>
                <a:cs typeface="Courier New" panose="02070309020205020404" pitchFamily="49" charset="0"/>
              </a:rPr>
              <a:t>table[3][2] </a:t>
            </a:r>
            <a:r>
              <a:rPr lang="en-US" altLang="en-US" sz="2000" dirty="0">
                <a:solidFill>
                  <a:schemeClr val="bg1"/>
                </a:solidFill>
              </a:rPr>
              <a:t>has a value of </a:t>
            </a:r>
            <a:r>
              <a:rPr lang="en-US" altLang="en-US" sz="2000" dirty="0">
                <a:solidFill>
                  <a:schemeClr val="bg1"/>
                </a:solidFill>
                <a:latin typeface="Cascadia Code" panose="00000509000000000000" pitchFamily="49" charset="0"/>
              </a:rPr>
              <a:t>1262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87AB72E-EDF3-4CF3-906D-1D2A8466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3429000"/>
            <a:ext cx="3168650" cy="150810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br>
              <a:rPr lang="es-MX" altLang="en-US" sz="18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</a:br>
            <a:endParaRPr lang="es-MX" altLang="en-US" sz="1800" dirty="0">
              <a:solidFill>
                <a:schemeClr val="bg1"/>
              </a:solidFill>
              <a:latin typeface="Cascadia Code" panose="00000509000000000000" pitchFamily="49" charset="0"/>
              <a:ea typeface="Source Sans Pro" panose="020B0503030403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n-US" sz="16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The first index refers to the row, and the second index to the column.</a:t>
            </a:r>
          </a:p>
        </p:txBody>
      </p:sp>
      <p:pic>
        <p:nvPicPr>
          <p:cNvPr id="3" name="Graphic 2" descr="Exclamation mark">
            <a:extLst>
              <a:ext uri="{FF2B5EF4-FFF2-40B4-BE49-F238E27FC236}">
                <a16:creationId xmlns:a16="http://schemas.microsoft.com/office/drawing/2014/main" id="{F5C04784-07EE-40EB-A162-4A20B8C1E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8370" y="3536053"/>
            <a:ext cx="600972" cy="600972"/>
          </a:xfrm>
          <a:prstGeom prst="rect">
            <a:avLst/>
          </a:prstGeom>
        </p:spPr>
      </p:pic>
      <p:pic>
        <p:nvPicPr>
          <p:cNvPr id="8" name="Graphic 7" descr="Lightbulb and gear">
            <a:extLst>
              <a:ext uri="{FF2B5EF4-FFF2-40B4-BE49-F238E27FC236}">
                <a16:creationId xmlns:a16="http://schemas.microsoft.com/office/drawing/2014/main" id="{ED6DA65E-6E81-4767-B486-E8DC99999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4130" y="3429000"/>
            <a:ext cx="710957" cy="710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78A1-DA76-4206-A791-6ABE6434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Multidimensional array declaration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9892FB-C854-4639-889C-E65B798B2850}"/>
              </a:ext>
            </a:extLst>
          </p:cNvPr>
          <p:cNvSpPr/>
          <p:nvPr/>
        </p:nvSpPr>
        <p:spPr>
          <a:xfrm>
            <a:off x="520020" y="1383957"/>
            <a:ext cx="6189699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1: Declaration and instantiation</a:t>
            </a:r>
            <a:endParaRPr lang="en-US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 Method 2: Explicit initialization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3: Declaration and instantiation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64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3960-1A79-4DFA-AD36-E7ED7CD5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6337-4E2C-4C05-A7C9-46FF0820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54" y="1224152"/>
            <a:ext cx="8229600" cy="499946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endParaRPr lang="es-ES" sz="2400" dirty="0">
              <a:latin typeface="Cascadia Code" panose="000005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F9B23-587C-482B-9FFB-F5ACD2EF9560}"/>
              </a:ext>
            </a:extLst>
          </p:cNvPr>
          <p:cNvSpPr txBox="1"/>
          <p:nvPr/>
        </p:nvSpPr>
        <p:spPr>
          <a:xfrm>
            <a:off x="718955" y="2484934"/>
            <a:ext cx="59750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: </a:t>
            </a:r>
            <a:r>
              <a:rPr lang="en-US" dirty="0">
                <a:latin typeface="Cascadia Code" panose="00000509000000000000" pitchFamily="49" charset="0"/>
              </a:rPr>
              <a:t>String, char, Scanner, 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5F00F-42A4-46BC-9ABF-DEA4A89B3F69}"/>
              </a:ext>
            </a:extLst>
          </p:cNvPr>
          <p:cNvSpPr/>
          <p:nvPr/>
        </p:nvSpPr>
        <p:spPr>
          <a:xfrm>
            <a:off x="718955" y="3105834"/>
            <a:ext cx="7873614" cy="6463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: </a:t>
            </a:r>
            <a:r>
              <a:rPr lang="en-US" dirty="0" err="1">
                <a:latin typeface="Cascadia Code" panose="00000509000000000000" pitchFamily="49" charset="0"/>
              </a:rPr>
              <a:t>Identificador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mediante</a:t>
            </a:r>
            <a:r>
              <a:rPr lang="en-US" dirty="0">
                <a:latin typeface="Cascadia Code" panose="00000509000000000000" pitchFamily="49" charset="0"/>
              </a:rPr>
              <a:t> el </a:t>
            </a:r>
            <a:r>
              <a:rPr lang="en-US" dirty="0" err="1">
                <a:latin typeface="Cascadia Code" panose="00000509000000000000" pitchFamily="49" charset="0"/>
              </a:rPr>
              <a:t>cual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nos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vamos</a:t>
            </a:r>
            <a:r>
              <a:rPr lang="en-US" dirty="0">
                <a:latin typeface="Cascadia Code" panose="00000509000000000000" pitchFamily="49" charset="0"/>
              </a:rPr>
              <a:t> a </a:t>
            </a:r>
            <a:r>
              <a:rPr lang="en-US" dirty="0" err="1">
                <a:latin typeface="Cascadia Code" panose="00000509000000000000" pitchFamily="49" charset="0"/>
              </a:rPr>
              <a:t>referir</a:t>
            </a:r>
            <a:r>
              <a:rPr lang="en-US" dirty="0">
                <a:latin typeface="Cascadia Code" panose="00000509000000000000" pitchFamily="49" charset="0"/>
              </a:rPr>
              <a:t> a la variable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FFBE2-98F8-4B75-821F-323F0351102C}"/>
              </a:ext>
            </a:extLst>
          </p:cNvPr>
          <p:cNvSpPr/>
          <p:nvPr/>
        </p:nvSpPr>
        <p:spPr>
          <a:xfrm>
            <a:off x="718955" y="4003733"/>
            <a:ext cx="6109365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</a:t>
            </a:r>
            <a:r>
              <a:rPr lang="en-US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ows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y columns: </a:t>
            </a:r>
            <a:r>
              <a:rPr lang="en-US" dirty="0" err="1">
                <a:latin typeface="Cascadia Code" panose="00000509000000000000" pitchFamily="49" charset="0"/>
              </a:rPr>
              <a:t>Cantidad</a:t>
            </a:r>
            <a:r>
              <a:rPr lang="en-US" dirty="0">
                <a:latin typeface="Cascadia Code" panose="00000509000000000000" pitchFamily="49" charset="0"/>
              </a:rPr>
              <a:t> de </a:t>
            </a:r>
            <a:r>
              <a:rPr lang="en-US" dirty="0" err="1">
                <a:latin typeface="Cascadia Code" panose="00000509000000000000" pitchFamily="49" charset="0"/>
              </a:rPr>
              <a:t>filas</a:t>
            </a:r>
            <a:r>
              <a:rPr lang="en-US" dirty="0">
                <a:latin typeface="Cascadia Code" panose="00000509000000000000" pitchFamily="49" charset="0"/>
              </a:rPr>
              <a:t> y </a:t>
            </a:r>
            <a:r>
              <a:rPr lang="en-US" dirty="0" err="1">
                <a:latin typeface="Cascadia Code" panose="00000509000000000000" pitchFamily="49" charset="0"/>
              </a:rPr>
              <a:t>columnas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4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05B501-3FDB-4C5E-BC93-635431A2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Multidimensional arrays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D338BF-EFD5-4C25-BA30-F7BF4D94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34" y="1631092"/>
            <a:ext cx="7091732" cy="445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9A56C-3DBA-4A23-A36E-502DF48D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1" y="1464317"/>
            <a:ext cx="4667250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79494-54C0-4E6E-B194-1490562A9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8"/>
          <a:stretch/>
        </p:blipFill>
        <p:spPr>
          <a:xfrm>
            <a:off x="3980032" y="3164732"/>
            <a:ext cx="4400550" cy="27876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DEB1FC-73C1-44BF-BFCD-7CD09037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Array declaration</a:t>
            </a:r>
          </a:p>
        </p:txBody>
      </p:sp>
    </p:spTree>
    <p:extLst>
      <p:ext uri="{BB962C8B-B14F-4D97-AF65-F5344CB8AC3E}">
        <p14:creationId xmlns:p14="http://schemas.microsoft.com/office/powerpoint/2010/main" val="24552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213"/>
            <a:ext cx="8229600" cy="791066"/>
          </a:xfrm>
        </p:spPr>
        <p:txBody>
          <a:bodyPr/>
          <a:lstStyle/>
          <a:p>
            <a:r>
              <a:rPr lang="en-US" dirty="0"/>
              <a:t>Example: 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84" y="913647"/>
            <a:ext cx="4111310" cy="351177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Design a method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createCalendar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()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that instantiates and returns a multidimensional array that represents a calendar.</a:t>
            </a:r>
          </a:p>
          <a:p>
            <a:pPr marL="0" indent="0">
              <a:buNone/>
            </a:pPr>
            <a:r>
              <a:rPr lang="en-US" sz="2000" dirty="0"/>
              <a:t>Each row will represent a 30-minute slot, and each column will represent one day of the week.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334851" y="4355615"/>
            <a:ext cx="8809149" cy="24301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DCDCAA"/>
                </a:solidFill>
                <a:latin typeface="Cascadia Code,  Courier New"/>
              </a:rPr>
              <a:t>createCalendar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(){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48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   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48 slots of 30 minutes in a day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7 days in a week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[rows][columns];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calendar;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18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16C-53BE-4653-B9FE-959B20E4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ACEC-B9FC-44BD-8D3C-87729B71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number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rows</a:t>
            </a:r>
            <a:r>
              <a:rPr lang="es-ES" sz="2400" dirty="0"/>
              <a:t> can be </a:t>
            </a:r>
            <a:r>
              <a:rPr lang="es-ES" sz="2400" dirty="0" err="1"/>
              <a:t>retrieved</a:t>
            </a:r>
            <a:r>
              <a:rPr lang="es-ES" sz="2400" dirty="0"/>
              <a:t> </a:t>
            </a:r>
            <a:r>
              <a:rPr lang="es-ES" sz="2400" dirty="0" err="1"/>
              <a:t>using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>
                <a:latin typeface="Cascadia Code" panose="00000509000000000000" pitchFamily="49" charset="0"/>
              </a:rPr>
              <a:t>length</a:t>
            </a:r>
            <a:r>
              <a:rPr lang="es-ES" sz="2400" dirty="0">
                <a:latin typeface="Cascadia Code" panose="00000509000000000000" pitchFamily="49" charset="0"/>
              </a:rPr>
              <a:t> </a:t>
            </a:r>
            <a:r>
              <a:rPr lang="es-ES" sz="2400" dirty="0" err="1"/>
              <a:t>attribute</a:t>
            </a:r>
            <a:r>
              <a:rPr lang="es-ES" sz="2400" dirty="0">
                <a:latin typeface="Cascadia Code" panose="00000509000000000000" pitchFamily="49" charset="0"/>
              </a:rPr>
              <a:t>.</a:t>
            </a:r>
            <a:r>
              <a:rPr lang="es-ES" sz="2400" dirty="0"/>
              <a:t> 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 err="1">
                <a:latin typeface="Cascadia Code" panose="00000509000000000000" pitchFamily="49" charset="0"/>
              </a:rPr>
              <a:t>matrixName.length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number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columns</a:t>
            </a:r>
            <a:r>
              <a:rPr lang="es-ES" sz="2400" dirty="0"/>
              <a:t> </a:t>
            </a:r>
            <a:r>
              <a:rPr lang="es-ES" sz="2400" dirty="0" err="1"/>
              <a:t>depends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row</a:t>
            </a:r>
            <a:r>
              <a:rPr lang="es-ES" sz="2400" dirty="0"/>
              <a:t>, so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must</a:t>
            </a:r>
            <a:r>
              <a:rPr lang="es-ES" sz="2400" dirty="0"/>
              <a:t> use:   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 err="1">
                <a:latin typeface="Cascadia Code" panose="00000509000000000000" pitchFamily="49" charset="0"/>
              </a:rPr>
              <a:t>matrixName</a:t>
            </a:r>
            <a:r>
              <a:rPr lang="es-ES" sz="2400" b="1" dirty="0">
                <a:latin typeface="Cascadia Code" panose="00000509000000000000" pitchFamily="49" charset="0"/>
              </a:rPr>
              <a:t>[</a:t>
            </a:r>
            <a:r>
              <a:rPr lang="es-ES" sz="2400" b="1" dirty="0" err="1">
                <a:solidFill>
                  <a:srgbClr val="92D050"/>
                </a:solidFill>
                <a:latin typeface="Cascadia Code" panose="00000509000000000000" pitchFamily="49" charset="0"/>
              </a:rPr>
              <a:t>row_index</a:t>
            </a:r>
            <a:r>
              <a:rPr lang="es-ES" sz="2400" b="1" dirty="0">
                <a:latin typeface="Cascadia Code" panose="00000509000000000000" pitchFamily="49" charset="0"/>
              </a:rPr>
              <a:t>].</a:t>
            </a:r>
            <a:r>
              <a:rPr lang="es-ES" sz="2400" b="1" dirty="0" err="1">
                <a:latin typeface="Cascadia Code" panose="00000509000000000000" pitchFamily="49" charset="0"/>
              </a:rPr>
              <a:t>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952078960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</TotalTime>
  <Words>963</Words>
  <Application>Microsoft Macintosh PowerPoint</Application>
  <PresentationFormat>On-screen Show (4:3)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Cascadia Code</vt:lpstr>
      <vt:lpstr>Cascadia Code,  Courier New</vt:lpstr>
      <vt:lpstr>Courier New</vt:lpstr>
      <vt:lpstr>Menlo</vt:lpstr>
      <vt:lpstr>Roboto</vt:lpstr>
      <vt:lpstr>Source Sans Pro</vt:lpstr>
      <vt:lpstr>Tw Cen MT</vt:lpstr>
      <vt:lpstr>Wingdings</vt:lpstr>
      <vt:lpstr>1_Savitch4Template</vt:lpstr>
      <vt:lpstr>PowerPoint Presentation</vt:lpstr>
      <vt:lpstr>Multidimensional arrays</vt:lpstr>
      <vt:lpstr>Multidimensional arrays</vt:lpstr>
      <vt:lpstr>Multidimensional array declaration</vt:lpstr>
      <vt:lpstr>General declaration</vt:lpstr>
      <vt:lpstr>Multidimensional arrays</vt:lpstr>
      <vt:lpstr>Array declaration</vt:lpstr>
      <vt:lpstr>Example: Calendar</vt:lpstr>
      <vt:lpstr>Matrix dimensions</vt:lpstr>
      <vt:lpstr>Matrix</vt:lpstr>
      <vt:lpstr>Initializing a matrix</vt:lpstr>
      <vt:lpstr>Add event</vt:lpstr>
      <vt:lpstr>Challenge!</vt:lpstr>
      <vt:lpstr>Representing a Matrix</vt:lpstr>
      <vt:lpstr>Ragged Arrays</vt:lpstr>
      <vt:lpstr>PowerPoint Presentation</vt:lpstr>
      <vt:lpstr>Ragged Arrays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Eduardo Acosta Ramos</cp:lastModifiedBy>
  <cp:revision>279</cp:revision>
  <dcterms:created xsi:type="dcterms:W3CDTF">2007-10-08T23:34:15Z</dcterms:created>
  <dcterms:modified xsi:type="dcterms:W3CDTF">2024-02-28T01:46:03Z</dcterms:modified>
</cp:coreProperties>
</file>