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913" r:id="rId2"/>
  </p:sldMasterIdLst>
  <p:notesMasterIdLst>
    <p:notesMasterId r:id="rId30"/>
  </p:notesMasterIdLst>
  <p:sldIdLst>
    <p:sldId id="256" r:id="rId3"/>
    <p:sldId id="340" r:id="rId4"/>
    <p:sldId id="328" r:id="rId5"/>
    <p:sldId id="326" r:id="rId6"/>
    <p:sldId id="334" r:id="rId7"/>
    <p:sldId id="327" r:id="rId8"/>
    <p:sldId id="278" r:id="rId9"/>
    <p:sldId id="329" r:id="rId10"/>
    <p:sldId id="338" r:id="rId11"/>
    <p:sldId id="341" r:id="rId12"/>
    <p:sldId id="339" r:id="rId13"/>
    <p:sldId id="330" r:id="rId14"/>
    <p:sldId id="342" r:id="rId15"/>
    <p:sldId id="307" r:id="rId16"/>
    <p:sldId id="308" r:id="rId17"/>
    <p:sldId id="331" r:id="rId18"/>
    <p:sldId id="309" r:id="rId19"/>
    <p:sldId id="277" r:id="rId20"/>
    <p:sldId id="343" r:id="rId21"/>
    <p:sldId id="320" r:id="rId22"/>
    <p:sldId id="321" r:id="rId23"/>
    <p:sldId id="322" r:id="rId24"/>
    <p:sldId id="323" r:id="rId25"/>
    <p:sldId id="332" r:id="rId26"/>
    <p:sldId id="336" r:id="rId27"/>
    <p:sldId id="337" r:id="rId28"/>
    <p:sldId id="33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3447" autoAdjust="0"/>
  </p:normalViewPr>
  <p:slideViewPr>
    <p:cSldViewPr snapToGrid="0">
      <p:cViewPr>
        <p:scale>
          <a:sx n="110" d="100"/>
          <a:sy n="110" d="100"/>
        </p:scale>
        <p:origin x="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DC4F2-4218-4162-BA3D-B14DE8F619FF}" type="datetimeFigureOut">
              <a:rPr lang="en-US" smtClean="0"/>
              <a:t>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656B0-F731-4880-84A4-483AAA08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56B0-F731-4880-84A4-483AAA08A6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7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36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8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2634D20-8D1C-444A-B646-9ADB9D794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52BD0CB-DC22-436E-A242-D02279304C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592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80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6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559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083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0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4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3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A4C09C33-16AA-4945-A8C4-1FBB7E7054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666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olson615.github.io/createasearchalgorithm/index.html" TargetMode="Externa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kPRA0W1kECg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Searching and sorting algorithms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MX" altLang="en-US" b="1" dirty="0"/>
              <a:t>Module 2</a:t>
            </a:r>
          </a:p>
          <a:p>
            <a:pPr eaLnBrk="1" hangingPunct="1"/>
            <a:r>
              <a:rPr lang="es-MX" altLang="en-US" dirty="0"/>
              <a:t>Chapter 7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8293CA-DE7B-44FE-C204-29F6A4EA1BE0}"/>
              </a:ext>
            </a:extLst>
          </p:cNvPr>
          <p:cNvSpPr txBox="1"/>
          <p:nvPr/>
        </p:nvSpPr>
        <p:spPr>
          <a:xfrm>
            <a:off x="335666" y="972274"/>
            <a:ext cx="84726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throws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Exception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    double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alexaPrices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{100, 156, 65, 100, 100, 100, 45, 45, 45, 65, 100};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bestPrice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findMinPrice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alexaPrices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"The best price for the product is: "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alexaPrices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bestPrice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findMinPrice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US" sz="1200" dirty="0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prices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//if array is invalid, return -1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    if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prices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||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prices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&lt;=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        return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3F7F5F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    //start by assuming the smallest price will be in index 0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indexOfSmallestPrice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7F5F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//check against every array position 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=1;</a:t>
            </a:r>
            <a:r>
              <a:rPr lang="en-US" sz="1200" dirty="0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prices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        if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prices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indexOfSmallestPrice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&gt; </a:t>
            </a:r>
            <a:r>
              <a:rPr lang="en-US" sz="1200" dirty="0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prices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            //if a smaller price is found, then replace old value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indexOfSmallestPrice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Menlo" panose="020B0609030804020204" pitchFamily="49" charset="0"/>
              </a:rPr>
              <a:t>     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indexOfSmallestPrice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579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CE72-76C9-40B5-8E0C-20497AB1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Exercise - Swap two array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18022-E55C-4668-9448-DDBE523E828B}"/>
              </a:ext>
            </a:extLst>
          </p:cNvPr>
          <p:cNvSpPr txBox="1"/>
          <p:nvPr/>
        </p:nvSpPr>
        <p:spPr>
          <a:xfrm>
            <a:off x="457200" y="1065704"/>
            <a:ext cx="7642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Code a method that swaps the contents of two array positions.</a:t>
            </a:r>
          </a:p>
          <a:p>
            <a:endParaRPr lang="es-MX" dirty="0"/>
          </a:p>
          <a:p>
            <a:r>
              <a:rPr lang="es-MX" dirty="0"/>
              <a:t>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 []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 index1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 index2</a:t>
            </a:r>
          </a:p>
          <a:p>
            <a:endParaRPr lang="en-US" dirty="0"/>
          </a:p>
          <a:p>
            <a:r>
              <a:rPr lang="en-US" dirty="0"/>
              <a:t>Outputs: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66306-A19D-4A8B-BFCA-782FCF25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296" y="4047398"/>
            <a:ext cx="4522873" cy="2674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A44A1F-6A76-40CD-932E-8A6FC9A62C48}"/>
              </a:ext>
            </a:extLst>
          </p:cNvPr>
          <p:cNvSpPr txBox="1"/>
          <p:nvPr/>
        </p:nvSpPr>
        <p:spPr>
          <a:xfrm>
            <a:off x="2655248" y="4392924"/>
            <a:ext cx="211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Antes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46FE9-D2B9-4DB4-93FB-CC4BB7D7DD36}"/>
              </a:ext>
            </a:extLst>
          </p:cNvPr>
          <p:cNvSpPr txBox="1"/>
          <p:nvPr/>
        </p:nvSpPr>
        <p:spPr>
          <a:xfrm>
            <a:off x="2655248" y="5792296"/>
            <a:ext cx="211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Después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098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0252-09A0-4871-A977-DEA3C237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543E-42DE-4E60-AB50-B453996D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sorting algorithm is used to place all elements in an array in some specific order</a:t>
            </a:r>
          </a:p>
          <a:p>
            <a:pPr lvl="1"/>
            <a:r>
              <a:rPr lang="es-MX" altLang="en-US" dirty="0"/>
              <a:t>Alphabetical</a:t>
            </a:r>
          </a:p>
          <a:p>
            <a:pPr lvl="1" eaLnBrk="1" hangingPunct="1"/>
            <a:r>
              <a:rPr lang="es-MX" altLang="en-US" dirty="0"/>
              <a:t>Date</a:t>
            </a:r>
          </a:p>
          <a:p>
            <a:pPr lvl="1" eaLnBrk="1" hangingPunct="1"/>
            <a:r>
              <a:rPr lang="es-MX" altLang="en-US" dirty="0"/>
              <a:t>Size</a:t>
            </a:r>
          </a:p>
          <a:p>
            <a:pPr lvl="1" eaLnBrk="1" hangingPunct="1"/>
            <a:r>
              <a:rPr lang="es-MX" altLang="en-US" dirty="0"/>
              <a:t>Color</a:t>
            </a:r>
          </a:p>
          <a:p>
            <a:pPr indent="-285750"/>
            <a:endParaRPr lang="es-MX" altLang="en-US" dirty="0"/>
          </a:p>
          <a:p>
            <a:pPr indent="-285750"/>
            <a:r>
              <a:rPr lang="es-MX" altLang="en-US" dirty="0"/>
              <a:t>There are many sorting algorithms in computer science, some more efficient than others.</a:t>
            </a:r>
          </a:p>
        </p:txBody>
      </p:sp>
    </p:spTree>
    <p:extLst>
      <p:ext uri="{BB962C8B-B14F-4D97-AF65-F5344CB8AC3E}">
        <p14:creationId xmlns:p14="http://schemas.microsoft.com/office/powerpoint/2010/main" val="365987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37FC-6C3E-B75D-47F6-471D1D4E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FADAE-258F-67AD-8174-0CA6D8D8C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2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7.5a   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2381250"/>
            <a:ext cx="6835775" cy="3614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7.5b</a:t>
            </a:r>
          </a:p>
        </p:txBody>
      </p:sp>
      <p:sp>
        <p:nvSpPr>
          <p:cNvPr id="46084" name="TextBox 6"/>
          <p:cNvSpPr txBox="1">
            <a:spLocks noChangeArrowheads="1"/>
          </p:cNvSpPr>
          <p:nvPr/>
        </p:nvSpPr>
        <p:spPr bwMode="auto">
          <a:xfrm rot="5400000">
            <a:off x="3529012" y="4392613"/>
            <a:ext cx="733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. . .</a:t>
            </a:r>
          </a:p>
        </p:txBody>
      </p:sp>
      <p:pic>
        <p:nvPicPr>
          <p:cNvPr id="4608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2219325"/>
            <a:ext cx="6356350" cy="4102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lection sort gif">
            <a:extLst>
              <a:ext uri="{FF2B5EF4-FFF2-40B4-BE49-F238E27FC236}">
                <a16:creationId xmlns:a16="http://schemas.microsoft.com/office/drawing/2014/main" id="{5E712FE7-5708-418F-A98D-EAF87B52F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94" y="1265034"/>
            <a:ext cx="7594555" cy="432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23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843E7B-9AC1-492D-B0EF-3CC78AB6787C}"/>
              </a:ext>
            </a:extLst>
          </p:cNvPr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selectionSort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//check valid input array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  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//Iterate over every position, trying to find the smallest element and 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place it on index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//Starting from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(since all elements before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 are already sorted),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look for the smallest array element, and store its index in min.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Assuming initially the smallest element is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, we will store it on min.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min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//Well begin our internal loop on i+1, since min was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alreay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initated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with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j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=i+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j&lt;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j++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//If we encounter a smaller element than array[min], we store its index on min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(array[j] &lt; array[min]){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    min = j;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//Swap the contents of array[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] with array[min]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temp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array[min];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array[min] = array[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  array[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= temp;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1066"/>
          </a:xfrm>
        </p:spPr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83534" y="791066"/>
            <a:ext cx="8747449" cy="6066934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Selection sort is one of the simpler sorting algorithms, </a:t>
            </a:r>
            <a:r>
              <a:rPr lang="en-US" altLang="en-US" sz="3000" b="1" dirty="0">
                <a:solidFill>
                  <a:srgbClr val="C00000"/>
                </a:solidFill>
              </a:rPr>
              <a:t>but it can be very inefficient for large arrays! </a:t>
            </a:r>
          </a:p>
          <a:p>
            <a:pPr eaLnBrk="1" hangingPunct="1"/>
            <a:endParaRPr lang="en-US" altLang="en-US" sz="3000" dirty="0"/>
          </a:p>
        </p:txBody>
      </p:sp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27D3849C-470E-8F72-D23D-25AE1EDD8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26"/>
          <a:stretch/>
        </p:blipFill>
        <p:spPr>
          <a:xfrm>
            <a:off x="2982600" y="2002420"/>
            <a:ext cx="4850412" cy="48555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85E7F-B2E5-4685-F514-02576BD5A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DE31-32E7-0BAE-2C7B-E889D844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C083A-FE7C-FAC1-9053-931C01DC9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8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BA3F-8CC6-2974-9ADA-D6B27E6E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E58D-0C1C-F0D4-4594-887A7C9F2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https://jolson615.github.io/createasearchalgorithm/index.html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62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s-MX" b="1" dirty="0"/>
              <a:t>BubbleSort </a:t>
            </a:r>
            <a:r>
              <a:rPr lang="es-MX" dirty="0"/>
              <a:t>is a sorting algorithm that works by swapping unordered </a:t>
            </a:r>
            <a:r>
              <a:rPr lang="es-MX" b="1" dirty="0">
                <a:solidFill>
                  <a:srgbClr val="C00000"/>
                </a:solidFill>
              </a:rPr>
              <a:t>adjacent elements</a:t>
            </a:r>
            <a:r>
              <a:rPr lang="es-MX" dirty="0"/>
              <a:t>.</a:t>
            </a:r>
          </a:p>
          <a:p>
            <a:r>
              <a:rPr lang="es-MX" dirty="0"/>
              <a:t> </a:t>
            </a:r>
          </a:p>
          <a:p>
            <a:endParaRPr lang="es-MX" dirty="0"/>
          </a:p>
          <a:p>
            <a:r>
              <a:rPr lang="es-MX" dirty="0"/>
              <a:t>The algorithm will finish once all elements are in order.</a:t>
            </a:r>
          </a:p>
        </p:txBody>
      </p:sp>
    </p:spTree>
    <p:extLst>
      <p:ext uri="{BB962C8B-B14F-4D97-AF65-F5344CB8AC3E}">
        <p14:creationId xmlns:p14="http://schemas.microsoft.com/office/powerpoint/2010/main" val="230642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5 1 </a:t>
            </a:r>
            <a:r>
              <a:rPr lang="es-MX" dirty="0"/>
              <a:t>4 2 8 )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1 5</a:t>
            </a:r>
            <a:r>
              <a:rPr lang="es-MX" dirty="0">
                <a:sym typeface="Wingdings" panose="05000000000000000000" pitchFamily="2" charset="2"/>
              </a:rPr>
              <a:t> 4 2 8 )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5 4 </a:t>
            </a:r>
            <a:r>
              <a:rPr lang="es-MX" sz="3200" dirty="0">
                <a:sym typeface="Wingdings" panose="05000000000000000000" pitchFamily="2" charset="2"/>
              </a:rPr>
              <a:t>2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2 8 )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 5 2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8 )  ( 1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5001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  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285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First Run</a:t>
            </a:r>
            <a:endParaRPr lang="es-MX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458890" y="1500997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Swap 5 and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5&gt;4, swap places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4038" y="3829156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5&gt;2, swap places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4296" y="5033974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5&lt;8, no swap</a:t>
            </a:r>
          </a:p>
        </p:txBody>
      </p:sp>
    </p:spTree>
    <p:extLst>
      <p:ext uri="{BB962C8B-B14F-4D97-AF65-F5344CB8AC3E}">
        <p14:creationId xmlns:p14="http://schemas.microsoft.com/office/powerpoint/2010/main" val="115190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1 4</a:t>
            </a:r>
            <a:r>
              <a:rPr lang="es-MX" dirty="0"/>
              <a:t> 2 5 8 )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1 4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2 5 8 )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4 2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Second run</a:t>
            </a:r>
            <a:endParaRPr lang="es-MX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Since 4&gt;2, we swap the values</a:t>
            </a:r>
          </a:p>
        </p:txBody>
      </p:sp>
    </p:spTree>
    <p:extLst>
      <p:ext uri="{BB962C8B-B14F-4D97-AF65-F5344CB8AC3E}">
        <p14:creationId xmlns:p14="http://schemas.microsoft.com/office/powerpoint/2010/main" val="38213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1 2</a:t>
            </a:r>
            <a:r>
              <a:rPr lang="es-MX" dirty="0"/>
              <a:t> 4 5 8 )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1 2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4 5 8 )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Third run</a:t>
            </a:r>
            <a:endParaRPr lang="es-MX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613991" y="2458528"/>
            <a:ext cx="3437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Cascadia Code" panose="00000509000000000000" pitchFamily="49" charset="0"/>
              </a:rPr>
              <a:t>When a run is completed without doing any swaps, then the array is already ordered</a:t>
            </a:r>
          </a:p>
        </p:txBody>
      </p:sp>
      <p:pic>
        <p:nvPicPr>
          <p:cNvPr id="10" name="Graphic 9" descr="Lightbulb">
            <a:extLst>
              <a:ext uri="{FF2B5EF4-FFF2-40B4-BE49-F238E27FC236}">
                <a16:creationId xmlns:a16="http://schemas.microsoft.com/office/drawing/2014/main" id="{633BE187-7557-4384-8FF4-C19C5AFE4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4127205"/>
            <a:ext cx="1492102" cy="14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5/54/Sorting_bubblesort_anim.gif">
            <a:extLst>
              <a:ext uri="{FF2B5EF4-FFF2-40B4-BE49-F238E27FC236}">
                <a16:creationId xmlns:a16="http://schemas.microsoft.com/office/drawing/2014/main" id="{32F05143-34ED-4225-99FE-34F62911E8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71" y="532992"/>
            <a:ext cx="5636486" cy="522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13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9E09D1-3609-4AF1-B351-AFBFD8FC0C44}"/>
              </a:ext>
            </a:extLst>
          </p:cNvPr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//Bubble Sort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bubbleSort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//check valid input array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  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//This flag will turn "true" every time a swap has been performed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  // Its initial value is true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//This loop will control every pass we do through the array. 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If no swaps are performed on a pass, then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will be false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and finish the loop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&amp;&amp;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  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//Loop through the array up to array.length-1-i.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Everything after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array.length-i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is already sorted.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We subtract 1 to avoid overflowing array[j+1]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j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j&lt;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-i;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j++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//Swap the contents of array[j] with array[j+1]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&lt; array[j]){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  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temp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= array[j];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array[j] = temp;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    </a:t>
            </a:r>
            <a:endParaRPr lang="en-US" sz="1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116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1066"/>
          </a:xfrm>
        </p:spPr>
        <p:txBody>
          <a:bodyPr/>
          <a:lstStyle/>
          <a:p>
            <a:pPr eaLnBrk="1" hangingPunct="1"/>
            <a:r>
              <a:rPr lang="en-US" altLang="en-US" dirty="0"/>
              <a:t>Bubble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83534" y="791066"/>
            <a:ext cx="8747449" cy="6066934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In the best-case scenario </a:t>
            </a:r>
            <a:r>
              <a:rPr lang="en-US" altLang="en-US" sz="3000" b="1" dirty="0">
                <a:solidFill>
                  <a:srgbClr val="C00000"/>
                </a:solidFill>
              </a:rPr>
              <a:t>(the array is already ordered)</a:t>
            </a:r>
            <a:r>
              <a:rPr lang="en-US" altLang="en-US" sz="3000" dirty="0"/>
              <a:t>, the algorithm will finish as soon as the first pass is completed.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n-US" sz="3000" dirty="0"/>
              <a:t>In the worst-case scenario, </a:t>
            </a:r>
            <a:r>
              <a:rPr lang="es-MX" altLang="en-US" sz="3000" b="1" dirty="0">
                <a:solidFill>
                  <a:srgbClr val="C00000"/>
                </a:solidFill>
              </a:rPr>
              <a:t>(the array is ordered from largest to smallest), </a:t>
            </a:r>
            <a:r>
              <a:rPr lang="es-MX" altLang="en-US" sz="3000" dirty="0"/>
              <a:t>each pass does n-1 swaps and n-1 comparisons.</a:t>
            </a:r>
            <a:endParaRPr lang="es-MX" altLang="en-US" sz="30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Selection vs Bubble vs Insertion">
            <a:extLst>
              <a:ext uri="{FF2B5EF4-FFF2-40B4-BE49-F238E27FC236}">
                <a16:creationId xmlns:a16="http://schemas.microsoft.com/office/drawing/2014/main" id="{4ADB0C15-8E22-256D-98BA-1B5654D5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89" y="3824533"/>
            <a:ext cx="5197691" cy="284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14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2B6C-309B-4309-B06A-8336AA53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pic>
        <p:nvPicPr>
          <p:cNvPr id="4" name="Online Media 3" title="15 Sorting Algorithms in 6 Minutes">
            <a:hlinkClick r:id="" action="ppaction://media"/>
            <a:extLst>
              <a:ext uri="{FF2B5EF4-FFF2-40B4-BE49-F238E27FC236}">
                <a16:creationId xmlns:a16="http://schemas.microsoft.com/office/drawing/2014/main" id="{66E333B9-92B5-40E4-995E-BA6848D9506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1608174"/>
            <a:ext cx="8116974" cy="456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9C64-A8D0-CD45-8974-6933209D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Search</a:t>
            </a:r>
            <a:r>
              <a:rPr lang="es-ES_tradnl" dirty="0"/>
              <a:t> </a:t>
            </a:r>
            <a:r>
              <a:rPr lang="es-ES_tradnl" dirty="0" err="1"/>
              <a:t>Algorithms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2EF0-7559-F043-84B1-D425B063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26326"/>
          </a:xfrm>
        </p:spPr>
        <p:txBody>
          <a:bodyPr/>
          <a:lstStyle/>
          <a:p>
            <a:r>
              <a:rPr lang="es-ES_tradnl" dirty="0"/>
              <a:t>A </a:t>
            </a:r>
            <a:r>
              <a:rPr lang="es-ES_tradnl" dirty="0" err="1"/>
              <a:t>search</a:t>
            </a:r>
            <a:r>
              <a:rPr lang="es-ES_tradnl" dirty="0"/>
              <a:t> </a:t>
            </a:r>
            <a:r>
              <a:rPr lang="es-ES_tradnl" dirty="0" err="1"/>
              <a:t>algorithm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useful</a:t>
            </a:r>
            <a:r>
              <a:rPr lang="es-ES_tradnl" dirty="0"/>
              <a:t> </a:t>
            </a:r>
            <a:r>
              <a:rPr lang="es-ES_tradnl" dirty="0" err="1"/>
              <a:t>when</a:t>
            </a:r>
            <a:r>
              <a:rPr lang="es-ES_tradnl" dirty="0"/>
              <a:t> </a:t>
            </a:r>
            <a:r>
              <a:rPr lang="es-ES_tradnl" dirty="0" err="1"/>
              <a:t>we</a:t>
            </a:r>
            <a:r>
              <a:rPr lang="es-ES_tradnl" dirty="0"/>
              <a:t> are </a:t>
            </a:r>
            <a:r>
              <a:rPr lang="es-ES_tradnl" dirty="0" err="1"/>
              <a:t>trying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value</a:t>
            </a:r>
            <a:r>
              <a:rPr lang="es-ES_tradnl" dirty="0"/>
              <a:t> a </a:t>
            </a:r>
            <a:r>
              <a:rPr lang="es-ES_tradnl" dirty="0" err="1"/>
              <a:t>specific</a:t>
            </a:r>
            <a:r>
              <a:rPr lang="es-ES_tradnl" dirty="0"/>
              <a:t> </a:t>
            </a:r>
            <a:r>
              <a:rPr lang="es-ES_tradnl" dirty="0" err="1"/>
              <a:t>value</a:t>
            </a:r>
            <a:r>
              <a:rPr lang="es-ES_tradnl" dirty="0"/>
              <a:t> </a:t>
            </a:r>
            <a:r>
              <a:rPr lang="es-ES_tradnl" dirty="0" err="1"/>
              <a:t>inside</a:t>
            </a:r>
            <a:r>
              <a:rPr lang="es-ES_tradnl" dirty="0"/>
              <a:t> </a:t>
            </a:r>
            <a:r>
              <a:rPr lang="es-ES_tradnl" dirty="0" err="1"/>
              <a:t>an</a:t>
            </a:r>
            <a:r>
              <a:rPr lang="es-ES_tradnl" dirty="0"/>
              <a:t> array.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F3AA19-72D6-6348-93FB-E54D9FD29EC7}"/>
              </a:ext>
            </a:extLst>
          </p:cNvPr>
          <p:cNvSpPr/>
          <p:nvPr/>
        </p:nvSpPr>
        <p:spPr bwMode="auto">
          <a:xfrm>
            <a:off x="3500846" y="4186644"/>
            <a:ext cx="2142308" cy="201568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Search</a:t>
            </a:r>
            <a:r>
              <a:rPr kumimoji="0" 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s-ES_trad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algorithm</a:t>
            </a:r>
            <a:endParaRPr kumimoji="0" 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_tradnl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3EDC-DB3B-AF46-BCAB-17F041A515F2}"/>
              </a:ext>
            </a:extLst>
          </p:cNvPr>
          <p:cNvSpPr txBox="1"/>
          <p:nvPr/>
        </p:nvSpPr>
        <p:spPr>
          <a:xfrm>
            <a:off x="822960" y="4072950"/>
            <a:ext cx="186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67292-0B7C-784F-88A8-41D688DC9DE0}"/>
              </a:ext>
            </a:extLst>
          </p:cNvPr>
          <p:cNvSpPr txBox="1"/>
          <p:nvPr/>
        </p:nvSpPr>
        <p:spPr>
          <a:xfrm>
            <a:off x="1218108" y="5603632"/>
            <a:ext cx="131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Target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61025B-EB6E-324D-A3D8-90F8EE8E1D97}"/>
              </a:ext>
            </a:extLst>
          </p:cNvPr>
          <p:cNvCxnSpPr>
            <a:cxnSpLocks/>
          </p:cNvCxnSpPr>
          <p:nvPr/>
        </p:nvCxnSpPr>
        <p:spPr bwMode="auto">
          <a:xfrm>
            <a:off x="2684415" y="4391191"/>
            <a:ext cx="816431" cy="492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322F47-6517-8146-A67D-A786C5682AC3}"/>
              </a:ext>
            </a:extLst>
          </p:cNvPr>
          <p:cNvCxnSpPr>
            <a:cxnSpLocks/>
          </p:cNvCxnSpPr>
          <p:nvPr/>
        </p:nvCxnSpPr>
        <p:spPr bwMode="auto">
          <a:xfrm>
            <a:off x="2530927" y="5926798"/>
            <a:ext cx="94869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823E60-995E-DF43-B43E-0E558B4ACF10}"/>
              </a:ext>
            </a:extLst>
          </p:cNvPr>
          <p:cNvSpPr txBox="1"/>
          <p:nvPr/>
        </p:nvSpPr>
        <p:spPr>
          <a:xfrm>
            <a:off x="6613073" y="4871318"/>
            <a:ext cx="123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err="1"/>
              <a:t>Index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value</a:t>
            </a:r>
            <a:endParaRPr lang="es-ES_trad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936E51-169F-B944-BC3C-2F4BA128336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 bwMode="auto">
          <a:xfrm flipV="1">
            <a:off x="5643154" y="5194484"/>
            <a:ext cx="969919" cy="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3479114-6E97-4955-B7EC-14CDAC6F05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61" r="39050" b="39004"/>
          <a:stretch/>
        </p:blipFill>
        <p:spPr>
          <a:xfrm>
            <a:off x="876261" y="4478600"/>
            <a:ext cx="1654666" cy="364574"/>
          </a:xfrm>
          <a:prstGeom prst="rect">
            <a:avLst/>
          </a:prstGeom>
        </p:spPr>
      </p:pic>
      <p:pic>
        <p:nvPicPr>
          <p:cNvPr id="16" name="Graphic 15" descr="Bullseye">
            <a:extLst>
              <a:ext uri="{FF2B5EF4-FFF2-40B4-BE49-F238E27FC236}">
                <a16:creationId xmlns:a16="http://schemas.microsoft.com/office/drawing/2014/main" id="{65297BC8-9FEA-4759-8012-4F22A65A5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3675" y="5917925"/>
            <a:ext cx="566595" cy="568800"/>
          </a:xfrm>
          <a:prstGeom prst="rect">
            <a:avLst/>
          </a:prstGeom>
        </p:spPr>
      </p:pic>
      <p:pic>
        <p:nvPicPr>
          <p:cNvPr id="20" name="Graphic 19" descr="Brain in head">
            <a:extLst>
              <a:ext uri="{FF2B5EF4-FFF2-40B4-BE49-F238E27FC236}">
                <a16:creationId xmlns:a16="http://schemas.microsoft.com/office/drawing/2014/main" id="{9EE4C0E7-68B6-43ED-A895-8C22AC3B0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51944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1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98981"/>
          </a:xfrm>
        </p:spPr>
        <p:txBody>
          <a:bodyPr/>
          <a:lstStyle/>
          <a:p>
            <a:r>
              <a:rPr lang="es-MX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535"/>
            <a:ext cx="8229600" cy="1446028"/>
          </a:xfrm>
        </p:spPr>
        <p:txBody>
          <a:bodyPr/>
          <a:lstStyle/>
          <a:p>
            <a:pPr algn="just"/>
            <a:r>
              <a:rPr lang="es-MX" sz="2800" dirty="0"/>
              <a:t>The linear search algorithm consists in looking for the search key from sequentially.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18105-0943-47B2-838E-9143E0B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8" y="3604438"/>
            <a:ext cx="5660064" cy="102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AEA5-AF28-45FA-A225-17A5AE04F9D8}"/>
              </a:ext>
            </a:extLst>
          </p:cNvPr>
          <p:cNvSpPr txBox="1"/>
          <p:nvPr/>
        </p:nvSpPr>
        <p:spPr>
          <a:xfrm>
            <a:off x="539599" y="4019108"/>
            <a:ext cx="971107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" panose="00000509000000000000" pitchFamily="49" charset="0"/>
              </a:rPr>
              <a:t>array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FF03-2A32-4E26-829B-96ABEBA537C2}"/>
              </a:ext>
            </a:extLst>
          </p:cNvPr>
          <p:cNvSpPr txBox="1"/>
          <p:nvPr/>
        </p:nvSpPr>
        <p:spPr>
          <a:xfrm>
            <a:off x="457200" y="3346451"/>
            <a:ext cx="1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Cascadia Code" panose="00000509000000000000" pitchFamily="49" charset="0"/>
              </a:rPr>
              <a:t>searchKey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62F1B-AE7E-487F-A01F-AAE409AC317C}"/>
              </a:ext>
            </a:extLst>
          </p:cNvPr>
          <p:cNvSpPr txBox="1"/>
          <p:nvPr/>
        </p:nvSpPr>
        <p:spPr>
          <a:xfrm>
            <a:off x="2020186" y="3346451"/>
            <a:ext cx="63795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ascadia Code" panose="00000509000000000000" pitchFamily="49" charset="0"/>
              </a:rPr>
              <a:t>76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70C4B8-424F-4826-9843-136B71E64A64}"/>
              </a:ext>
            </a:extLst>
          </p:cNvPr>
          <p:cNvSpPr/>
          <p:nvPr/>
        </p:nvSpPr>
        <p:spPr bwMode="auto">
          <a:xfrm rot="10800000">
            <a:off x="2275367" y="4736599"/>
            <a:ext cx="382773" cy="495634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6039-F533-47BA-AFA4-78BD68BA06FC}"/>
              </a:ext>
            </a:extLst>
          </p:cNvPr>
          <p:cNvSpPr txBox="1"/>
          <p:nvPr/>
        </p:nvSpPr>
        <p:spPr>
          <a:xfrm>
            <a:off x="5195777" y="5334739"/>
            <a:ext cx="234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Found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! </a:t>
            </a:r>
          </a:p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Return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index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4!</a:t>
            </a:r>
            <a:endParaRPr lang="en-US" dirty="0">
              <a:solidFill>
                <a:srgbClr val="FF0000"/>
              </a:solidFill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8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908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1.85185E-6 L 0.1901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1.85185E-6 L 0.28923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23 -1.85185E-6 L 0.38385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8" grpId="3" animBg="1"/>
      <p:bldP spid="8" grpId="4" animBg="1"/>
      <p:bldP spid="8" grpId="5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98981"/>
          </a:xfrm>
        </p:spPr>
        <p:txBody>
          <a:bodyPr/>
          <a:lstStyle/>
          <a:p>
            <a:r>
              <a:rPr lang="es-MX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535"/>
            <a:ext cx="8229600" cy="1446028"/>
          </a:xfrm>
        </p:spPr>
        <p:txBody>
          <a:bodyPr/>
          <a:lstStyle/>
          <a:p>
            <a:pPr algn="just"/>
            <a:r>
              <a:rPr lang="es-MX" sz="2800" dirty="0"/>
              <a:t>The linear search algorithm consists in looking for the search key from sequentially.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18105-0943-47B2-838E-9143E0B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8" y="3604438"/>
            <a:ext cx="5660064" cy="102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AEA5-AF28-45FA-A225-17A5AE04F9D8}"/>
              </a:ext>
            </a:extLst>
          </p:cNvPr>
          <p:cNvSpPr txBox="1"/>
          <p:nvPr/>
        </p:nvSpPr>
        <p:spPr>
          <a:xfrm>
            <a:off x="539599" y="4019108"/>
            <a:ext cx="971107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" panose="00000509000000000000" pitchFamily="49" charset="0"/>
              </a:rPr>
              <a:t>array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FF03-2A32-4E26-829B-96ABEBA537C2}"/>
              </a:ext>
            </a:extLst>
          </p:cNvPr>
          <p:cNvSpPr txBox="1"/>
          <p:nvPr/>
        </p:nvSpPr>
        <p:spPr>
          <a:xfrm>
            <a:off x="457200" y="3346451"/>
            <a:ext cx="1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Cascadia Code" panose="00000509000000000000" pitchFamily="49" charset="0"/>
              </a:rPr>
              <a:t>searchKey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62F1B-AE7E-487F-A01F-AAE409AC317C}"/>
              </a:ext>
            </a:extLst>
          </p:cNvPr>
          <p:cNvSpPr txBox="1"/>
          <p:nvPr/>
        </p:nvSpPr>
        <p:spPr>
          <a:xfrm>
            <a:off x="2020186" y="3346451"/>
            <a:ext cx="63795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ascadia Code" panose="00000509000000000000" pitchFamily="49" charset="0"/>
              </a:rPr>
              <a:t>100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70C4B8-424F-4826-9843-136B71E64A64}"/>
              </a:ext>
            </a:extLst>
          </p:cNvPr>
          <p:cNvSpPr/>
          <p:nvPr/>
        </p:nvSpPr>
        <p:spPr bwMode="auto">
          <a:xfrm rot="10800000">
            <a:off x="2275367" y="4736599"/>
            <a:ext cx="382773" cy="495634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6039-F533-47BA-AFA4-78BD68BA06FC}"/>
              </a:ext>
            </a:extLst>
          </p:cNvPr>
          <p:cNvSpPr txBox="1"/>
          <p:nvPr/>
        </p:nvSpPr>
        <p:spPr>
          <a:xfrm>
            <a:off x="6145617" y="5597009"/>
            <a:ext cx="294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Not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found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! </a:t>
            </a:r>
          </a:p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Return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-1!</a:t>
            </a:r>
            <a:endParaRPr lang="en-US" dirty="0">
              <a:solidFill>
                <a:srgbClr val="FF0000"/>
              </a:solidFill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4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908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1.85185E-6 L 0.1901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1.85185E-6 L 0.28923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23 -1.85185E-6 L 0.38385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85 -1.85185E-6 L 0.4816 -1.85185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16 -1.85185E-6 L 0.58229 -1.85185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Linear search can be very slow, because in its worst case scenario,</a:t>
            </a:r>
            <a:r>
              <a:rPr lang="es-MX" dirty="0">
                <a:solidFill>
                  <a:srgbClr val="FF0000"/>
                </a:solidFill>
              </a:rPr>
              <a:t> the value does not exist in the array.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967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7629FD-A666-460D-B142-BAC58AB4C2D1}"/>
              </a:ext>
            </a:extLst>
          </p:cNvPr>
          <p:cNvSpPr txBox="1"/>
          <p:nvPr/>
        </p:nvSpPr>
        <p:spPr>
          <a:xfrm>
            <a:off x="850604" y="1304260"/>
            <a:ext cx="7903535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ascadia Code,  Courier New"/>
              </a:rPr>
              <a:t>findElement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target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endParaRPr lang="en-US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(array[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== target)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        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  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-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 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Linear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F565-70C7-4DC8-977A-9CB57E82A764}"/>
              </a:ext>
            </a:extLst>
          </p:cNvPr>
          <p:cNvSpPr txBox="1"/>
          <p:nvPr/>
        </p:nvSpPr>
        <p:spPr>
          <a:xfrm>
            <a:off x="5998839" y="4746779"/>
            <a:ext cx="256685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When the value is found, then the index in which the element is found will be returned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F38BD7-09D1-40A9-A7C8-1FB3EABDE0FC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H="1" flipV="1">
            <a:off x="3040912" y="2452577"/>
            <a:ext cx="4241353" cy="229420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15DA39-84B5-43F1-AC82-FBE08E451FCB}"/>
              </a:ext>
            </a:extLst>
          </p:cNvPr>
          <p:cNvSpPr txBox="1"/>
          <p:nvPr/>
        </p:nvSpPr>
        <p:spPr>
          <a:xfrm>
            <a:off x="1641566" y="5025067"/>
            <a:ext cx="25668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If the value is not found, -1 will be returned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BAEAF4-5182-4533-BEEA-EE5B15BE1360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H="1" flipV="1">
            <a:off x="2395870" y="3359888"/>
            <a:ext cx="529122" cy="16651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45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quential search gif">
            <a:extLst>
              <a:ext uri="{FF2B5EF4-FFF2-40B4-BE49-F238E27FC236}">
                <a16:creationId xmlns:a16="http://schemas.microsoft.com/office/drawing/2014/main" id="{343A68E3-21CD-4A32-AA50-DE6CEE1476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13" y="1925955"/>
            <a:ext cx="7314819" cy="300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0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CE72-76C9-40B5-8E0C-20497AB1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Exercise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477752-2EFF-4B7A-A93A-37EE4393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3"/>
          <a:stretch/>
        </p:blipFill>
        <p:spPr>
          <a:xfrm>
            <a:off x="486937" y="1397620"/>
            <a:ext cx="5707349" cy="21112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718022-E55C-4668-9448-DDBE523E828B}"/>
              </a:ext>
            </a:extLst>
          </p:cNvPr>
          <p:cNvSpPr txBox="1"/>
          <p:nvPr/>
        </p:nvSpPr>
        <p:spPr>
          <a:xfrm>
            <a:off x="728546" y="4502472"/>
            <a:ext cx="764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Design a java method that returns the smallest price a product has been sold for in Amazon.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9AF541-C35E-44A0-8096-732C5E37F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07" y="1616131"/>
            <a:ext cx="2650683" cy="156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2489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50A18D6-3EC1-43DD-A686-019CC69F3021}" vid="{50F49848-22AE-4E6E-AD54-894542DCD73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2719</TotalTime>
  <Words>1329</Words>
  <Application>Microsoft Macintosh PowerPoint</Application>
  <PresentationFormat>On-screen Show (4:3)</PresentationFormat>
  <Paragraphs>181</Paragraphs>
  <Slides>27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Cascadia Code</vt:lpstr>
      <vt:lpstr>Cascadia Code,  Courier New</vt:lpstr>
      <vt:lpstr>Consolas</vt:lpstr>
      <vt:lpstr>Menlo</vt:lpstr>
      <vt:lpstr>Roboto</vt:lpstr>
      <vt:lpstr>Wingdings</vt:lpstr>
      <vt:lpstr>1_Savitch4Template</vt:lpstr>
      <vt:lpstr>Theme1</vt:lpstr>
      <vt:lpstr>Searching and sorting algorithms</vt:lpstr>
      <vt:lpstr>Before we start</vt:lpstr>
      <vt:lpstr>Search Algorithms</vt:lpstr>
      <vt:lpstr>Linear search</vt:lpstr>
      <vt:lpstr>Linear search</vt:lpstr>
      <vt:lpstr>Linear search</vt:lpstr>
      <vt:lpstr>Linear search</vt:lpstr>
      <vt:lpstr>PowerPoint Presentation</vt:lpstr>
      <vt:lpstr>Exercise</vt:lpstr>
      <vt:lpstr>PowerPoint Presentation</vt:lpstr>
      <vt:lpstr>Exercise - Swap two array elements</vt:lpstr>
      <vt:lpstr>Sorting Algorithm</vt:lpstr>
      <vt:lpstr>Selection sort</vt:lpstr>
      <vt:lpstr>Selection Sort</vt:lpstr>
      <vt:lpstr>Selection Sort</vt:lpstr>
      <vt:lpstr>PowerPoint Presentation</vt:lpstr>
      <vt:lpstr>PowerPoint Presentation</vt:lpstr>
      <vt:lpstr>Selection Sort</vt:lpstr>
      <vt:lpstr>Bubble Sort</vt:lpstr>
      <vt:lpstr>Bubble Sort</vt:lpstr>
      <vt:lpstr>Bubble Sort</vt:lpstr>
      <vt:lpstr>Bubble Sort</vt:lpstr>
      <vt:lpstr>Bubble Sort</vt:lpstr>
      <vt:lpstr>PowerPoint Presentation</vt:lpstr>
      <vt:lpstr>PowerPoint Presentation</vt:lpstr>
      <vt:lpstr>Bubble Sort</vt:lpstr>
      <vt:lpstr>Sorting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Eduardo Acosta Ramos</cp:lastModifiedBy>
  <cp:revision>272</cp:revision>
  <dcterms:created xsi:type="dcterms:W3CDTF">2007-10-08T23:34:15Z</dcterms:created>
  <dcterms:modified xsi:type="dcterms:W3CDTF">2024-01-21T04:32:42Z</dcterms:modified>
</cp:coreProperties>
</file>