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0"/>
  </p:handoutMasterIdLst>
  <p:sldIdLst>
    <p:sldId id="256" r:id="rId2"/>
    <p:sldId id="326" r:id="rId3"/>
    <p:sldId id="311" r:id="rId4"/>
    <p:sldId id="327" r:id="rId5"/>
    <p:sldId id="328" r:id="rId6"/>
    <p:sldId id="312" r:id="rId7"/>
    <p:sldId id="329" r:id="rId8"/>
    <p:sldId id="324" r:id="rId9"/>
    <p:sldId id="333" r:id="rId10"/>
    <p:sldId id="334" r:id="rId11"/>
    <p:sldId id="335" r:id="rId12"/>
    <p:sldId id="349" r:id="rId13"/>
    <p:sldId id="350" r:id="rId14"/>
    <p:sldId id="282" r:id="rId15"/>
    <p:sldId id="283" r:id="rId16"/>
    <p:sldId id="332" r:id="rId17"/>
    <p:sldId id="336" r:id="rId18"/>
    <p:sldId id="34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3/1/24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>
                <a:solidFill>
                  <a:schemeClr val="bg1"/>
                </a:solidFill>
                <a:latin typeface="Tw Cen MT" panose="020B0602020104020603" pitchFamily="34" charset="0"/>
              </a:rPr>
              <a:t>Module 8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Multidimensional Arrays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 err="1"/>
              <a:t>When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need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traverse</a:t>
            </a:r>
            <a:r>
              <a:rPr lang="es-ES" sz="2400" dirty="0"/>
              <a:t> a </a:t>
            </a:r>
            <a:r>
              <a:rPr lang="es-ES" sz="2400" dirty="0" err="1"/>
              <a:t>matrix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use 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nested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loops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A </a:t>
            </a:r>
            <a:r>
              <a:rPr lang="es-ES" sz="2400" dirty="0" err="1"/>
              <a:t>nested</a:t>
            </a:r>
            <a:r>
              <a:rPr lang="es-ES" sz="2400" dirty="0"/>
              <a:t> </a:t>
            </a:r>
            <a:r>
              <a:rPr lang="es-ES" sz="2400" dirty="0" err="1"/>
              <a:t>loop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a </a:t>
            </a:r>
            <a:r>
              <a:rPr lang="es-ES" sz="2400" dirty="0" err="1"/>
              <a:t>loop</a:t>
            </a:r>
            <a:r>
              <a:rPr lang="es-ES" sz="2400" dirty="0"/>
              <a:t> </a:t>
            </a:r>
            <a:r>
              <a:rPr lang="es-ES" sz="2400" dirty="0" err="1"/>
              <a:t>inside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a </a:t>
            </a:r>
            <a:r>
              <a:rPr lang="es-ES" sz="2400" dirty="0" err="1"/>
              <a:t>loop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Initializing a matrix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We can use a cycle: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 counter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774424" cy="791066"/>
          </a:xfrm>
        </p:spPr>
        <p:txBody>
          <a:bodyPr/>
          <a:lstStyle/>
          <a:p>
            <a:r>
              <a:rPr lang="en-US" dirty="0"/>
              <a:t>Add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Design a method that adds an event to the calendar.</a:t>
            </a:r>
          </a:p>
          <a:p>
            <a:pPr marL="0" indent="0">
              <a:buNone/>
            </a:pPr>
            <a:r>
              <a:rPr lang="en-US" sz="1800" dirty="0"/>
              <a:t>Inputs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Calendar reference (as a String matrix)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Name of the event (as a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Day (as an integer)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Time (as an integer)</a:t>
            </a:r>
          </a:p>
          <a:p>
            <a:endParaRPr lang="en-US" sz="1800" dirty="0"/>
          </a:p>
          <a:p>
            <a:r>
              <a:rPr lang="en-US" sz="1800" dirty="0"/>
              <a:t>If the even can be added, put it on the calendar and return TRUE. Otherwise, return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!= null)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Include a new parameter “duration” that allows the programmer to indicate how long the event will last. Assume the duration will be received in multiples of 30 minutes.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Representing a Matrix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A matrix can be represented as a table, or an array of arrays.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Not all elements of an array have to be of the same size.</a:t>
            </a:r>
            <a:endParaRPr lang="en-US" altLang="en-US" dirty="0"/>
          </a:p>
          <a:p>
            <a:pPr eaLnBrk="1" hangingPunct="1"/>
            <a:r>
              <a:rPr lang="en-US" altLang="en-US" dirty="0"/>
              <a:t>For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Ragged arrays can be instantiated implicitly. Both arrays (a and b) are identical.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5704"/>
            <a:ext cx="8229600" cy="1858623"/>
          </a:xfrm>
        </p:spPr>
        <p:txBody>
          <a:bodyPr/>
          <a:lstStyle/>
          <a:p>
            <a:r>
              <a:rPr lang="es-ES_tradnl" dirty="0"/>
              <a:t>Declare and </a:t>
            </a:r>
            <a:r>
              <a:rPr lang="es-ES_tradnl" dirty="0" err="1"/>
              <a:t>initialize</a:t>
            </a:r>
            <a:r>
              <a:rPr lang="es-ES_tradnl" dirty="0"/>
              <a:t> a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integers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represent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month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May 2024. </a:t>
            </a:r>
            <a:r>
              <a:rPr lang="es-ES_tradnl" dirty="0" err="1"/>
              <a:t>Notice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weeks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same</a:t>
            </a:r>
            <a:r>
              <a:rPr lang="es-ES_tradnl" dirty="0"/>
              <a:t> </a:t>
            </a:r>
            <a:r>
              <a:rPr lang="es-ES_tradnl" dirty="0" err="1"/>
              <a:t>number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days</a:t>
            </a:r>
            <a:r>
              <a:rPr lang="es-ES_tradnl" dirty="0"/>
              <a:t>. </a:t>
            </a:r>
          </a:p>
          <a:p>
            <a:r>
              <a:rPr lang="es-ES_tradnl" dirty="0" err="1"/>
              <a:t>Assign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number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day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element</a:t>
            </a:r>
            <a:r>
              <a:rPr lang="es-ES_tradnl" dirty="0"/>
              <a:t>.</a:t>
            </a:r>
          </a:p>
        </p:txBody>
      </p:sp>
      <p:pic>
        <p:nvPicPr>
          <p:cNvPr id="1026" name="Picture 2" descr="Printable May 2024 Calendar">
            <a:extLst>
              <a:ext uri="{FF2B5EF4-FFF2-40B4-BE49-F238E27FC236}">
                <a16:creationId xmlns:a16="http://schemas.microsoft.com/office/drawing/2014/main" id="{61168208-E3B6-9EC0-7097-2DE61FF6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54" y="3715393"/>
            <a:ext cx="3707714" cy="307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Multidimensional arrays are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structures </a:t>
            </a:r>
            <a:r>
              <a:rPr lang="en-US" dirty="0"/>
              <a:t>that allow you to store data.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A multidimensional array is an array-of-arrays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We can use the row index (3) and the column index (2) to retrieve the desired value.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50810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The first index refers to the row, and the second index to the column.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Multidimensional array declaration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1383957"/>
            <a:ext cx="6189699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Explicit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arrays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34" y="1631092"/>
            <a:ext cx="7091732" cy="44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Array declaration</a:t>
            </a:r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/>
              <a:t>Example: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Design a method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that instantiates and returns a multidimensional array that represents a calendar.</a:t>
            </a:r>
          </a:p>
          <a:p>
            <a:pPr marL="0" indent="0">
              <a:buNone/>
            </a:pPr>
            <a:r>
              <a:rPr lang="en-US" sz="2000" dirty="0"/>
              <a:t>Each row will represent a 30-minute slot, and each column will represent one day of the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rows</a:t>
            </a:r>
            <a:r>
              <a:rPr lang="es-ES" sz="2400" dirty="0"/>
              <a:t> can be </a:t>
            </a:r>
            <a:r>
              <a:rPr lang="es-ES" sz="2400" dirty="0" err="1"/>
              <a:t>retrieved</a:t>
            </a:r>
            <a:r>
              <a:rPr lang="es-ES" sz="2400" dirty="0"/>
              <a:t> </a:t>
            </a: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>
                <a:latin typeface="Cascadia Code" panose="00000509000000000000" pitchFamily="49" charset="0"/>
              </a:rPr>
              <a:t> </a:t>
            </a:r>
            <a:r>
              <a:rPr lang="es-ES" sz="2400" dirty="0" err="1"/>
              <a:t>attribute</a:t>
            </a:r>
            <a:r>
              <a:rPr lang="es-ES" sz="2400" dirty="0">
                <a:latin typeface="Cascadia Code" panose="00000509000000000000" pitchFamily="49" charset="0"/>
              </a:rPr>
              <a:t>.</a:t>
            </a:r>
            <a:r>
              <a:rPr lang="es-ES" sz="2400" dirty="0"/>
              <a:t>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matrixName.length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columns</a:t>
            </a:r>
            <a:r>
              <a:rPr lang="es-ES" sz="2400" dirty="0"/>
              <a:t> </a:t>
            </a:r>
            <a:r>
              <a:rPr lang="es-ES" sz="2400" dirty="0" err="1"/>
              <a:t>depends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row</a:t>
            </a:r>
            <a:r>
              <a:rPr lang="es-ES" sz="2400" dirty="0"/>
              <a:t>, so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use: 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matrixName</a:t>
            </a:r>
            <a:r>
              <a:rPr lang="es-ES" sz="2400" b="1" dirty="0">
                <a:latin typeface="Cascadia Code" panose="00000509000000000000" pitchFamily="49" charset="0"/>
              </a:rPr>
              <a:t>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</TotalTime>
  <Words>978</Words>
  <Application>Microsoft Macintosh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Multidimensional arrays</vt:lpstr>
      <vt:lpstr>Multidimensional arrays</vt:lpstr>
      <vt:lpstr>Multidimensional array declaration</vt:lpstr>
      <vt:lpstr>General declaration</vt:lpstr>
      <vt:lpstr>Multidimensional arrays</vt:lpstr>
      <vt:lpstr>Array declaration</vt:lpstr>
      <vt:lpstr>Example: Calendar</vt:lpstr>
      <vt:lpstr>Matrix dimensions</vt:lpstr>
      <vt:lpstr>Matrix</vt:lpstr>
      <vt:lpstr>Initializing a matrix</vt:lpstr>
      <vt:lpstr>Add event</vt:lpstr>
      <vt:lpstr>Challenge!</vt:lpstr>
      <vt:lpstr>Representing a Matrix</vt:lpstr>
      <vt:lpstr>Ragged Arrays</vt:lpstr>
      <vt:lpstr>PowerPoint Presentation</vt:lpstr>
      <vt:lpstr>Ragged Arrays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280</cp:revision>
  <dcterms:created xsi:type="dcterms:W3CDTF">2007-10-08T23:34:15Z</dcterms:created>
  <dcterms:modified xsi:type="dcterms:W3CDTF">2024-03-01T13:48:48Z</dcterms:modified>
</cp:coreProperties>
</file>