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9" r:id="rId3"/>
    <p:sldId id="340" r:id="rId4"/>
    <p:sldId id="341" r:id="rId5"/>
    <p:sldId id="343" r:id="rId6"/>
    <p:sldId id="361" r:id="rId7"/>
    <p:sldId id="342" r:id="rId8"/>
    <p:sldId id="357" r:id="rId9"/>
    <p:sldId id="344" r:id="rId10"/>
    <p:sldId id="362" r:id="rId11"/>
    <p:sldId id="347" r:id="rId12"/>
    <p:sldId id="348" r:id="rId13"/>
    <p:sldId id="349" r:id="rId14"/>
    <p:sldId id="350" r:id="rId15"/>
    <p:sldId id="351" r:id="rId16"/>
    <p:sldId id="352" r:id="rId17"/>
    <p:sldId id="358" r:id="rId18"/>
    <p:sldId id="359" r:id="rId19"/>
    <p:sldId id="360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161"/>
    <a:srgbClr val="FFE4C9"/>
    <a:srgbClr val="FFD9B3"/>
    <a:srgbClr val="D3EBED"/>
    <a:srgbClr val="FFFF99"/>
    <a:srgbClr val="8D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5" autoAdjust="0"/>
    <p:restoredTop sz="94558" autoAdjust="0"/>
  </p:normalViewPr>
  <p:slideViewPr>
    <p:cSldViewPr snapToGrid="0">
      <p:cViewPr varScale="1">
        <p:scale>
          <a:sx n="103" d="100"/>
          <a:sy n="103" d="100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51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B74EB-F3CA-4BBF-B306-ECD8738C8C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B5248-A5DE-47AA-B28A-7AD838794F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78794-278F-45FF-96BC-AAFA7573FC3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45505-2764-473F-BFA3-C1D1CA653E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D939D-8365-482F-929D-F06EFD834C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773D-C1A2-44A2-B033-ECCDB34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30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BF7C614-78A9-446D-B9F7-2D50C800FB86}" type="datetimeFigureOut">
              <a:rPr lang="en-US"/>
              <a:pPr>
                <a:defRPr/>
              </a:pPr>
              <a:t>1/11/24</a:t>
            </a:fld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7CC3DF-E2CC-422C-8055-9DB62C78D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285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0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55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579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09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54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22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71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11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91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224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80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37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ES" sz="900" i="0" dirty="0">
                <a:cs typeface="Arial" charset="0"/>
              </a:rPr>
              <a:t>Module 1 - </a:t>
            </a:r>
            <a:r>
              <a:rPr lang="es-ES" sz="900" i="0" dirty="0" err="1">
                <a:cs typeface="Arial" charset="0"/>
              </a:rPr>
              <a:t>Arrays</a:t>
            </a:r>
            <a:endParaRPr lang="en-US" sz="900" i="0" dirty="0">
              <a:cs typeface="Arial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01C9B-4670-40B2-ABCD-329867495A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5" b="72674"/>
          <a:stretch/>
        </p:blipFill>
        <p:spPr>
          <a:xfrm>
            <a:off x="0" y="0"/>
            <a:ext cx="122029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8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9368" y="6580188"/>
            <a:ext cx="1133263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MX" sz="900" i="0" dirty="0">
                <a:cs typeface="Arial" charset="0"/>
              </a:rPr>
              <a:t>Module 1 - Arrays</a:t>
            </a:r>
            <a:endParaRPr lang="en-US" sz="900" i="0" dirty="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9616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535884"/>
            <a:ext cx="7772400" cy="1470025"/>
          </a:xfrm>
        </p:spPr>
        <p:txBody>
          <a:bodyPr/>
          <a:lstStyle/>
          <a:p>
            <a:pPr eaLnBrk="1" hangingPunct="1"/>
            <a:r>
              <a:rPr lang="es-MX" altLang="en-US" sz="5400" dirty="0"/>
              <a:t>Module 1</a:t>
            </a:r>
            <a:br>
              <a:rPr lang="es-MX" altLang="en-US" sz="5400" dirty="0"/>
            </a:br>
            <a:r>
              <a:rPr lang="es-MX" altLang="en-US" sz="5400" dirty="0"/>
              <a:t>Arrays</a:t>
            </a:r>
            <a:endParaRPr lang="en-US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52EE-8109-4C95-AB0E-03F2D4E4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Array 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E6FB-3194-4D17-8D4B-9906EFD4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22205"/>
          </a:xfrm>
        </p:spPr>
        <p:txBody>
          <a:bodyPr/>
          <a:lstStyle/>
          <a:p>
            <a:r>
              <a:rPr lang="es-MX" sz="2400" dirty="0"/>
              <a:t>What would be the size of the following arrays?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251D1-69AA-4C8B-8BA5-3AC0078FA676}"/>
              </a:ext>
            </a:extLst>
          </p:cNvPr>
          <p:cNvSpPr/>
          <p:nvPr/>
        </p:nvSpPr>
        <p:spPr>
          <a:xfrm>
            <a:off x="707425" y="2200208"/>
            <a:ext cx="6920823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array1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array2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array3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</p:txBody>
      </p:sp>
      <p:pic>
        <p:nvPicPr>
          <p:cNvPr id="1026" name="Picture 2" descr="Difference between 0 and null : r/ProgrammerHumor">
            <a:extLst>
              <a:ext uri="{FF2B5EF4-FFF2-40B4-BE49-F238E27FC236}">
                <a16:creationId xmlns:a16="http://schemas.microsoft.com/office/drawing/2014/main" id="{C1B9A87B-346B-71EA-86B4-12B36CAE1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59"/>
          <a:stretch/>
        </p:blipFill>
        <p:spPr bwMode="auto">
          <a:xfrm>
            <a:off x="6976420" y="2262590"/>
            <a:ext cx="4703805" cy="434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A5FA37-87AC-9764-82FC-A0F9E3ADF4B2}"/>
              </a:ext>
            </a:extLst>
          </p:cNvPr>
          <p:cNvSpPr/>
          <p:nvPr/>
        </p:nvSpPr>
        <p:spPr>
          <a:xfrm>
            <a:off x="609600" y="4406203"/>
            <a:ext cx="4842933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Answer:</a:t>
            </a:r>
          </a:p>
          <a:p>
            <a:r>
              <a:rPr lang="en-US" sz="2000" dirty="0">
                <a:solidFill>
                  <a:schemeClr val="bg1"/>
                </a:solidFill>
                <a:latin typeface="Cascadia Code,  Courier New"/>
              </a:rPr>
              <a:t>array1 has a size of 10</a:t>
            </a:r>
          </a:p>
          <a:p>
            <a:r>
              <a:rPr lang="en-US" sz="2000" dirty="0">
                <a:solidFill>
                  <a:schemeClr val="bg1"/>
                </a:solidFill>
                <a:latin typeface="Cascadia Code,  Courier New"/>
              </a:rPr>
              <a:t>array2 has a size of 0</a:t>
            </a:r>
          </a:p>
          <a:p>
            <a:r>
              <a:rPr lang="en-US" sz="2000" dirty="0">
                <a:solidFill>
                  <a:schemeClr val="bg1"/>
                </a:solidFill>
                <a:latin typeface="Cascadia Code,  Courier New"/>
              </a:rPr>
              <a:t>array3 is null, it has no size</a:t>
            </a:r>
          </a:p>
        </p:txBody>
      </p:sp>
    </p:spTree>
    <p:extLst>
      <p:ext uri="{BB962C8B-B14F-4D97-AF65-F5344CB8AC3E}">
        <p14:creationId xmlns:p14="http://schemas.microsoft.com/office/powerpoint/2010/main" val="235854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8787629-D89B-45C1-ADB9-AB3E48E3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s-MX" dirty="0"/>
              <a:t>Exercise!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9D4E228-35C8-4CC5-9245-679A572C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3527" y="1600201"/>
            <a:ext cx="5667884" cy="4525963"/>
          </a:xfrm>
        </p:spPr>
        <p:txBody>
          <a:bodyPr/>
          <a:lstStyle/>
          <a:p>
            <a:r>
              <a:rPr lang="es-MX" dirty="0"/>
              <a:t>Build a program that can read 7 temperatures from the keyboard. Then it should calculate the average temperature and show which temperatures are above and below the average.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3ED1DB-C6C7-4669-812E-CC9C73F6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05" y="1214546"/>
            <a:ext cx="5265421" cy="44289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517CC6-ADB2-4B42-BE1C-52AA30EFF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527" y="4488903"/>
            <a:ext cx="1268636" cy="1073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AE6A56-0B30-4F3B-8D0B-7E2CD720A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058" y="4538284"/>
            <a:ext cx="1268636" cy="1024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F1E1A-1E3F-451D-9798-C3344BCB1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589" y="4457195"/>
            <a:ext cx="1268636" cy="11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49B22B-F7CE-41A1-A12A-7E0C13370A7F}"/>
              </a:ext>
            </a:extLst>
          </p:cNvPr>
          <p:cNvSpPr/>
          <p:nvPr/>
        </p:nvSpPr>
        <p:spPr>
          <a:xfrm>
            <a:off x="0" y="0"/>
            <a:ext cx="1146141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java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util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.*;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ArrayOfTemperatures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throws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Scanner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Scanner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"Enter 7 temperatures"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 average is: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 temperatures are:"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&gt;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above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below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the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15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7CAF-DA26-42A2-BE92-2912B6D6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 son objetos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5AD0-3D86-4E7A-BA8C-085A7C1B0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arreglo es un </a:t>
            </a:r>
            <a:r>
              <a:rPr lang="es-MX" dirty="0">
                <a:solidFill>
                  <a:srgbClr val="F96161"/>
                </a:solidFill>
              </a:rPr>
              <a:t>objeto</a:t>
            </a:r>
            <a:r>
              <a:rPr lang="es-MX" dirty="0"/>
              <a:t>, por lo que cuando hacemos referencia a él en realidad estamos accediendo a una dirección de memoria que apunta a la lista de elementos. </a:t>
            </a:r>
          </a:p>
          <a:p>
            <a:endParaRPr lang="es-MX" dirty="0"/>
          </a:p>
          <a:p>
            <a:r>
              <a:rPr lang="es-MX" dirty="0"/>
              <a:t>Veamos el siguiente ejemplo: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4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0" y="0"/>
            <a:ext cx="3646025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 err="1">
                <a:latin typeface="Arial" charset="0"/>
              </a:rPr>
              <a:t>null</a:t>
            </a:r>
            <a:endParaRPr lang="en-US" dirty="0"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9340D4-D781-434B-AA3F-FB77D394BFC2}"/>
              </a:ext>
            </a:extLst>
          </p:cNvPr>
          <p:cNvSpPr/>
          <p:nvPr/>
        </p:nvSpPr>
        <p:spPr bwMode="auto">
          <a:xfrm>
            <a:off x="1524000" y="4711700"/>
            <a:ext cx="4127500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s-MX" sz="2800" dirty="0">
                <a:latin typeface="+mj-lt"/>
              </a:rPr>
              <a:t>Al inicializar la variable a,</a:t>
            </a:r>
          </a:p>
          <a:p>
            <a:pPr algn="just"/>
            <a:r>
              <a:rPr lang="es-MX" sz="2800" dirty="0">
                <a:latin typeface="+mj-lt"/>
              </a:rPr>
              <a:t>se reserva una espacio para</a:t>
            </a:r>
          </a:p>
          <a:p>
            <a:pPr algn="just"/>
            <a:r>
              <a:rPr lang="es-MX" sz="2800" dirty="0">
                <a:latin typeface="+mj-lt"/>
              </a:rPr>
              <a:t>almacenar una referencia</a:t>
            </a:r>
          </a:p>
          <a:p>
            <a:pPr algn="just"/>
            <a:r>
              <a:rPr lang="es-MX" sz="2800" dirty="0">
                <a:latin typeface="+mj-lt"/>
              </a:rPr>
              <a:t>a un arreglo.</a:t>
            </a:r>
            <a:endParaRPr lang="en-US" sz="2800" dirty="0">
              <a:latin typeface="+mj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E66520-5C20-42CA-A0F9-8FBA28373D90}"/>
              </a:ext>
            </a:extLst>
          </p:cNvPr>
          <p:cNvCxnSpPr>
            <a:cxnSpLocks/>
          </p:cNvCxnSpPr>
          <p:nvPr/>
        </p:nvCxnSpPr>
        <p:spPr bwMode="auto">
          <a:xfrm>
            <a:off x="5108696" y="3207840"/>
            <a:ext cx="1152404" cy="22116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426C5A-9DC8-41C1-BD55-67CB75979D32}"/>
              </a:ext>
            </a:extLst>
          </p:cNvPr>
          <p:cNvSpPr txBox="1"/>
          <p:nvPr/>
        </p:nvSpPr>
        <p:spPr>
          <a:xfrm>
            <a:off x="6261100" y="3339495"/>
            <a:ext cx="254000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Dirección de memoria en hexadecimal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E95925-A9B4-4E6F-9C4D-3FA050944FCC}"/>
              </a:ext>
            </a:extLst>
          </p:cNvPr>
          <p:cNvCxnSpPr>
            <a:cxnSpLocks/>
          </p:cNvCxnSpPr>
          <p:nvPr/>
        </p:nvCxnSpPr>
        <p:spPr bwMode="auto">
          <a:xfrm flipV="1">
            <a:off x="5170026" y="3861210"/>
            <a:ext cx="1091075" cy="2902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7671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EB7991BF-0143-4C5E-BC59-4770FCE0E250}"/>
              </a:ext>
            </a:extLst>
          </p:cNvPr>
          <p:cNvSpPr/>
          <p:nvPr/>
        </p:nvSpPr>
        <p:spPr bwMode="auto">
          <a:xfrm>
            <a:off x="6635016" y="419364"/>
            <a:ext cx="3912335" cy="4966636"/>
          </a:xfrm>
          <a:prstGeom prst="round1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0" y="0"/>
            <a:ext cx="3646025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 = </a:t>
            </a:r>
            <a:r>
              <a:rPr lang="en-US" sz="2000" dirty="0">
                <a:solidFill>
                  <a:srgbClr val="C586C0"/>
                </a:solidFill>
                <a:latin typeface=" Cascadia Code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2C7F0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9DB8D4F-078C-419E-B190-CF27241703E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5108696" y="2329315"/>
            <a:ext cx="1401190" cy="1148485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F3347-9C53-4FDF-9722-0AF1EAF0E1DC}"/>
              </a:ext>
            </a:extLst>
          </p:cNvPr>
          <p:cNvSpPr/>
          <p:nvPr/>
        </p:nvSpPr>
        <p:spPr bwMode="auto">
          <a:xfrm>
            <a:off x="7511043" y="181088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A2A27-6351-438B-A95A-E895AE9FBF05}"/>
              </a:ext>
            </a:extLst>
          </p:cNvPr>
          <p:cNvSpPr/>
          <p:nvPr/>
        </p:nvSpPr>
        <p:spPr bwMode="auto">
          <a:xfrm>
            <a:off x="7511043" y="219429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C7770-538A-4662-BC67-6C48653BE315}"/>
              </a:ext>
            </a:extLst>
          </p:cNvPr>
          <p:cNvSpPr/>
          <p:nvPr/>
        </p:nvSpPr>
        <p:spPr bwMode="auto">
          <a:xfrm>
            <a:off x="7511043" y="2577703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76D3-775B-491E-B2C0-6DDBC9624ED3}"/>
              </a:ext>
            </a:extLst>
          </p:cNvPr>
          <p:cNvSpPr/>
          <p:nvPr/>
        </p:nvSpPr>
        <p:spPr bwMode="auto">
          <a:xfrm>
            <a:off x="7511043" y="2961114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58EEE-F242-4327-8B28-1431CDBF136F}"/>
              </a:ext>
            </a:extLst>
          </p:cNvPr>
          <p:cNvSpPr/>
          <p:nvPr/>
        </p:nvSpPr>
        <p:spPr bwMode="auto">
          <a:xfrm>
            <a:off x="7511043" y="3344525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EB32D-1ECC-4BD6-B34D-2FE0B2C8A564}"/>
              </a:ext>
            </a:extLst>
          </p:cNvPr>
          <p:cNvSpPr/>
          <p:nvPr/>
        </p:nvSpPr>
        <p:spPr bwMode="auto">
          <a:xfrm>
            <a:off x="8024960" y="133213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MX" dirty="0">
                <a:highlight>
                  <a:srgbClr val="FFFF00"/>
                </a:highlight>
                <a:latin typeface="Arial" charset="0"/>
              </a:rPr>
              <a:t>2C7F0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03902-3FCA-4798-A680-44D035D40D09}"/>
              </a:ext>
            </a:extLst>
          </p:cNvPr>
          <p:cNvSpPr/>
          <p:nvPr/>
        </p:nvSpPr>
        <p:spPr bwMode="auto">
          <a:xfrm>
            <a:off x="6673775" y="180976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a[0]</a:t>
            </a:r>
            <a:endParaRPr lang="en-US" dirty="0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42563-89B8-4EA1-B584-6EE796D2A024}"/>
              </a:ext>
            </a:extLst>
          </p:cNvPr>
          <p:cNvSpPr/>
          <p:nvPr/>
        </p:nvSpPr>
        <p:spPr bwMode="auto">
          <a:xfrm>
            <a:off x="6673775" y="219317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a[1]</a:t>
            </a:r>
            <a:endParaRPr lang="en-US" dirty="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A048B-B9E9-49AA-86CF-1355E3ED0C6B}"/>
              </a:ext>
            </a:extLst>
          </p:cNvPr>
          <p:cNvSpPr/>
          <p:nvPr/>
        </p:nvSpPr>
        <p:spPr bwMode="auto">
          <a:xfrm>
            <a:off x="6673775" y="2576587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a[2]</a:t>
            </a:r>
            <a:endParaRPr lang="en-US" dirty="0"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087253-EA89-4AB9-BB70-24FDAA33D7C8}"/>
              </a:ext>
            </a:extLst>
          </p:cNvPr>
          <p:cNvSpPr/>
          <p:nvPr/>
        </p:nvSpPr>
        <p:spPr bwMode="auto">
          <a:xfrm>
            <a:off x="6673775" y="2959998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a[3]</a:t>
            </a:r>
            <a:endParaRPr lang="en-US" dirty="0"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4E407C-3356-4A92-A9AA-3D5B294EA48C}"/>
              </a:ext>
            </a:extLst>
          </p:cNvPr>
          <p:cNvSpPr/>
          <p:nvPr/>
        </p:nvSpPr>
        <p:spPr bwMode="auto">
          <a:xfrm>
            <a:off x="6673775" y="334340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a[4]</a:t>
            </a:r>
            <a:endParaRPr lang="en-US" dirty="0"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685941-FAC4-4EE9-8834-73A4BE3DF81C}"/>
              </a:ext>
            </a:extLst>
          </p:cNvPr>
          <p:cNvSpPr/>
          <p:nvPr/>
        </p:nvSpPr>
        <p:spPr bwMode="auto">
          <a:xfrm>
            <a:off x="1524000" y="4711700"/>
            <a:ext cx="4127500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800" dirty="0">
                <a:latin typeface="+mj-lt"/>
              </a:rPr>
              <a:t>Con la </a:t>
            </a:r>
            <a:r>
              <a:rPr lang="en-US" sz="2800" dirty="0" err="1">
                <a:latin typeface="+mj-lt"/>
              </a:rPr>
              <a:t>instrucción</a:t>
            </a:r>
            <a:r>
              <a:rPr lang="en-US" sz="2800" dirty="0">
                <a:latin typeface="+mj-lt"/>
              </a:rPr>
              <a:t> new </a:t>
            </a:r>
          </a:p>
          <a:p>
            <a:pPr algn="just"/>
            <a:r>
              <a:rPr lang="en-US" sz="2800" dirty="0" err="1">
                <a:latin typeface="+mj-lt"/>
              </a:rPr>
              <a:t>instanciamos</a:t>
            </a:r>
            <a:r>
              <a:rPr lang="en-US" sz="2800" dirty="0">
                <a:latin typeface="+mj-lt"/>
              </a:rPr>
              <a:t> un </a:t>
            </a:r>
            <a:r>
              <a:rPr lang="en-US" sz="2800" dirty="0" err="1">
                <a:latin typeface="+mj-lt"/>
              </a:rPr>
              <a:t>arreglo</a:t>
            </a:r>
            <a:r>
              <a:rPr lang="en-US" sz="2800" dirty="0">
                <a:latin typeface="+mj-lt"/>
              </a:rPr>
              <a:t> de </a:t>
            </a:r>
          </a:p>
          <a:p>
            <a:pPr algn="just"/>
            <a:r>
              <a:rPr lang="en-US" sz="2800" dirty="0">
                <a:latin typeface="+mj-lt"/>
              </a:rPr>
              <a:t>5 </a:t>
            </a:r>
            <a:r>
              <a:rPr lang="en-US" sz="2800" dirty="0" err="1">
                <a:latin typeface="+mj-lt"/>
              </a:rPr>
              <a:t>posiciones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en</a:t>
            </a:r>
            <a:r>
              <a:rPr lang="en-US" sz="2800" dirty="0">
                <a:latin typeface="+mj-lt"/>
              </a:rPr>
              <a:t> la </a:t>
            </a:r>
            <a:r>
              <a:rPr lang="en-US" sz="2800" dirty="0" err="1">
                <a:latin typeface="+mj-lt"/>
              </a:rPr>
              <a:t>dirección</a:t>
            </a:r>
            <a:endParaRPr lang="en-US" dirty="0">
              <a:latin typeface="+mj-lt"/>
            </a:endParaRPr>
          </a:p>
          <a:p>
            <a:pPr algn="just"/>
            <a:r>
              <a:rPr lang="en-US" sz="2800" dirty="0">
                <a:latin typeface="+mj-lt"/>
              </a:rPr>
              <a:t>2C7F0.</a:t>
            </a:r>
          </a:p>
        </p:txBody>
      </p:sp>
    </p:spTree>
    <p:extLst>
      <p:ext uri="{BB962C8B-B14F-4D97-AF65-F5344CB8AC3E}">
        <p14:creationId xmlns:p14="http://schemas.microsoft.com/office/powerpoint/2010/main" val="234057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EB7991BF-0143-4C5E-BC59-4770FCE0E250}"/>
              </a:ext>
            </a:extLst>
          </p:cNvPr>
          <p:cNvSpPr/>
          <p:nvPr/>
        </p:nvSpPr>
        <p:spPr bwMode="auto">
          <a:xfrm>
            <a:off x="6635016" y="419364"/>
            <a:ext cx="3912335" cy="4966636"/>
          </a:xfrm>
          <a:prstGeom prst="round1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-15460" y="0"/>
            <a:ext cx="4127499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 = </a:t>
            </a:r>
            <a:r>
              <a:rPr lang="en-US" sz="2000" dirty="0">
                <a:solidFill>
                  <a:srgbClr val="C586C0"/>
                </a:solidFill>
                <a:latin typeface=" Cascadia Code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2C7F0</a:t>
            </a:r>
            <a:endParaRPr lang="en-US" dirty="0"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9DB8D4F-078C-419E-B190-CF27241703E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5108696" y="2329315"/>
            <a:ext cx="1401190" cy="1148485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F3347-9C53-4FDF-9722-0AF1EAF0E1DC}"/>
              </a:ext>
            </a:extLst>
          </p:cNvPr>
          <p:cNvSpPr/>
          <p:nvPr/>
        </p:nvSpPr>
        <p:spPr bwMode="auto">
          <a:xfrm>
            <a:off x="7511043" y="181088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0.76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A2A27-6351-438B-A95A-E895AE9FBF05}"/>
              </a:ext>
            </a:extLst>
          </p:cNvPr>
          <p:cNvSpPr/>
          <p:nvPr/>
        </p:nvSpPr>
        <p:spPr bwMode="auto">
          <a:xfrm>
            <a:off x="7511043" y="219429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0.16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C7770-538A-4662-BC67-6C48653BE315}"/>
              </a:ext>
            </a:extLst>
          </p:cNvPr>
          <p:cNvSpPr/>
          <p:nvPr/>
        </p:nvSpPr>
        <p:spPr bwMode="auto">
          <a:xfrm>
            <a:off x="7511043" y="2577703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.99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76D3-775B-491E-B2C0-6DDBC9624ED3}"/>
              </a:ext>
            </a:extLst>
          </p:cNvPr>
          <p:cNvSpPr/>
          <p:nvPr/>
        </p:nvSpPr>
        <p:spPr bwMode="auto">
          <a:xfrm>
            <a:off x="7511043" y="2961114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.15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58EEE-F242-4327-8B28-1431CDBF136F}"/>
              </a:ext>
            </a:extLst>
          </p:cNvPr>
          <p:cNvSpPr/>
          <p:nvPr/>
        </p:nvSpPr>
        <p:spPr bwMode="auto">
          <a:xfrm>
            <a:off x="7511043" y="3344525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.</a:t>
            </a:r>
            <a:r>
              <a:rPr lang="es-MX" dirty="0">
                <a:highlight>
                  <a:srgbClr val="FFFF00"/>
                </a:highlight>
                <a:latin typeface="Arial" charset="0"/>
              </a:rPr>
              <a:t>03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EB32D-1ECC-4BD6-B34D-2FE0B2C8A564}"/>
              </a:ext>
            </a:extLst>
          </p:cNvPr>
          <p:cNvSpPr/>
          <p:nvPr/>
        </p:nvSpPr>
        <p:spPr bwMode="auto">
          <a:xfrm>
            <a:off x="8024960" y="133213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MX" dirty="0">
                <a:latin typeface="Arial" charset="0"/>
              </a:rPr>
              <a:t>2C7F0</a:t>
            </a:r>
            <a:endParaRPr lang="en-US" dirty="0"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03902-3FCA-4798-A680-44D035D40D09}"/>
              </a:ext>
            </a:extLst>
          </p:cNvPr>
          <p:cNvSpPr/>
          <p:nvPr/>
        </p:nvSpPr>
        <p:spPr bwMode="auto">
          <a:xfrm>
            <a:off x="6673775" y="180976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a[0]</a:t>
            </a:r>
            <a:endParaRPr lang="en-US" dirty="0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42563-89B8-4EA1-B584-6EE796D2A024}"/>
              </a:ext>
            </a:extLst>
          </p:cNvPr>
          <p:cNvSpPr/>
          <p:nvPr/>
        </p:nvSpPr>
        <p:spPr bwMode="auto">
          <a:xfrm>
            <a:off x="6673775" y="219317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a[1]</a:t>
            </a:r>
            <a:endParaRPr lang="en-US" dirty="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A048B-B9E9-49AA-86CF-1355E3ED0C6B}"/>
              </a:ext>
            </a:extLst>
          </p:cNvPr>
          <p:cNvSpPr/>
          <p:nvPr/>
        </p:nvSpPr>
        <p:spPr bwMode="auto">
          <a:xfrm>
            <a:off x="6673775" y="2576587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a[2]</a:t>
            </a:r>
            <a:endParaRPr lang="en-US" dirty="0"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087253-EA89-4AB9-BB70-24FDAA33D7C8}"/>
              </a:ext>
            </a:extLst>
          </p:cNvPr>
          <p:cNvSpPr/>
          <p:nvPr/>
        </p:nvSpPr>
        <p:spPr bwMode="auto">
          <a:xfrm>
            <a:off x="6673775" y="2959998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a[3]</a:t>
            </a:r>
            <a:endParaRPr lang="en-US" dirty="0"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4E407C-3356-4A92-A9AA-3D5B294EA48C}"/>
              </a:ext>
            </a:extLst>
          </p:cNvPr>
          <p:cNvSpPr/>
          <p:nvPr/>
        </p:nvSpPr>
        <p:spPr bwMode="auto">
          <a:xfrm>
            <a:off x="6673775" y="334340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a[4]</a:t>
            </a:r>
            <a:endParaRPr lang="en-US" dirty="0"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4F138F-4264-4E93-84FF-703007F3D07A}"/>
              </a:ext>
            </a:extLst>
          </p:cNvPr>
          <p:cNvSpPr/>
          <p:nvPr/>
        </p:nvSpPr>
        <p:spPr bwMode="auto">
          <a:xfrm>
            <a:off x="1524000" y="4711700"/>
            <a:ext cx="4127500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MX" sz="2800" dirty="0">
                <a:latin typeface="+mj-lt"/>
              </a:rPr>
              <a:t>Generamos valores para </a:t>
            </a:r>
          </a:p>
          <a:p>
            <a:r>
              <a:rPr lang="es-MX" sz="2800" dirty="0">
                <a:latin typeface="+mj-lt"/>
              </a:rPr>
              <a:t>cada elemento del arreglo.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670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F8E9-F8B5-44C6-9184-201A281A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Clave morse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85A65-F71F-44D1-A553-33C3915BA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4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8CE57-D502-4C48-87C8-65DA6EDC8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" y="0"/>
            <a:ext cx="496546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8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8CE57-D502-4C48-87C8-65DA6EDC8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3" t="55556"/>
          <a:stretch/>
        </p:blipFill>
        <p:spPr>
          <a:xfrm>
            <a:off x="356710" y="644236"/>
            <a:ext cx="5406782" cy="5569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4DBE3A-16F5-4651-B82A-FF12D8B115CC}"/>
              </a:ext>
            </a:extLst>
          </p:cNvPr>
          <p:cNvSpPr txBox="1"/>
          <p:nvPr/>
        </p:nvSpPr>
        <p:spPr>
          <a:xfrm>
            <a:off x="6345382" y="646545"/>
            <a:ext cx="5255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Diseña un programa que lea un número entero positivo del teclado, y lo convierta a clave morse.</a:t>
            </a:r>
          </a:p>
          <a:p>
            <a:endParaRPr lang="es-MX" dirty="0"/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dígito</a:t>
            </a:r>
            <a:r>
              <a:rPr lang="en-US" dirty="0"/>
              <a:t> </a:t>
            </a:r>
            <a:r>
              <a:rPr lang="en-US" dirty="0" err="1"/>
              <a:t>distinto</a:t>
            </a:r>
            <a:r>
              <a:rPr lang="en-US" dirty="0"/>
              <a:t> </a:t>
            </a:r>
            <a:r>
              <a:rPr lang="en-US" dirty="0" err="1"/>
              <a:t>deberá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separado</a:t>
            </a:r>
            <a:r>
              <a:rPr lang="en-US" dirty="0"/>
              <a:t> por un </a:t>
            </a:r>
            <a:r>
              <a:rPr lang="en-US" dirty="0" err="1"/>
              <a:t>espacio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número</a:t>
            </a:r>
            <a:r>
              <a:rPr lang="en-US" dirty="0"/>
              <a:t> 13, </a:t>
            </a:r>
            <a:r>
              <a:rPr lang="en-US" dirty="0" err="1"/>
              <a:t>resultaría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:</a:t>
            </a:r>
          </a:p>
          <a:p>
            <a:r>
              <a:rPr lang="en-US" dirty="0"/>
              <a:t>.---- …--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053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37F-3F58-4E66-87A4-797E8881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58173"/>
            <a:ext cx="10972799" cy="1524785"/>
          </a:xfrm>
        </p:spPr>
        <p:txBody>
          <a:bodyPr/>
          <a:lstStyle/>
          <a:p>
            <a:pPr algn="just"/>
            <a:r>
              <a:rPr lang="es-ES" sz="2800" dirty="0" err="1"/>
              <a:t>Arrays</a:t>
            </a:r>
            <a:r>
              <a:rPr lang="es-ES" sz="2800" dirty="0"/>
              <a:t> are a </a:t>
            </a:r>
            <a:r>
              <a:rPr lang="es-ES" sz="2800" dirty="0" err="1"/>
              <a:t>collection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variables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same</a:t>
            </a:r>
            <a:r>
              <a:rPr lang="es-ES" sz="2800" dirty="0"/>
              <a:t> data </a:t>
            </a:r>
            <a:r>
              <a:rPr lang="es-ES" sz="2800" dirty="0" err="1"/>
              <a:t>type</a:t>
            </a:r>
            <a:r>
              <a:rPr lang="es-ES" sz="2800" dirty="0"/>
              <a:t>. </a:t>
            </a:r>
            <a:r>
              <a:rPr lang="es-ES" sz="2800" dirty="0" err="1"/>
              <a:t>To</a:t>
            </a:r>
            <a:r>
              <a:rPr lang="es-ES" sz="2800" dirty="0"/>
              <a:t> declare </a:t>
            </a:r>
            <a:r>
              <a:rPr lang="es-ES" sz="2800" dirty="0" err="1"/>
              <a:t>an</a:t>
            </a:r>
            <a:r>
              <a:rPr lang="es-ES" sz="2800" dirty="0"/>
              <a:t> array, </a:t>
            </a:r>
            <a:r>
              <a:rPr lang="es-ES" sz="2800" dirty="0" err="1"/>
              <a:t>we</a:t>
            </a:r>
            <a:r>
              <a:rPr lang="es-ES" sz="2800" dirty="0"/>
              <a:t> can use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following</a:t>
            </a:r>
            <a:r>
              <a:rPr lang="es-ES" sz="2800" dirty="0"/>
              <a:t>:</a:t>
            </a:r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244305" y="2315287"/>
            <a:ext cx="11782498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sz="2000" dirty="0">
                <a:solidFill>
                  <a:srgbClr val="4EC9B0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form #1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//instantiation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form #2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//instantiation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and </a:t>
            </a:r>
            <a:r>
              <a:rPr lang="en-US" sz="2000" dirty="0" err="1">
                <a:solidFill>
                  <a:srgbClr val="6A9955"/>
                </a:solidFill>
                <a:latin typeface="Cascadia Code,  Courier New"/>
              </a:rPr>
              <a:t>instatiation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 form #3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and </a:t>
            </a:r>
            <a:r>
              <a:rPr lang="en-US" sz="2000" dirty="0" err="1">
                <a:solidFill>
                  <a:srgbClr val="6A9955"/>
                </a:solidFill>
                <a:latin typeface="Cascadia Code,  Courier New"/>
              </a:rPr>
              <a:t>instatiation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 form #4</a:t>
            </a:r>
            <a:br>
              <a:rPr lang="en-US" sz="2000" dirty="0">
                <a:solidFill>
                  <a:srgbClr val="6A9955"/>
                </a:solidFill>
                <a:latin typeface="Cascadia Code,  Courier New"/>
              </a:rPr>
            </a:br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44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Visualizing Arrays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609600" y="1974458"/>
            <a:ext cx="741635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400" dirty="0">
              <a:solidFill>
                <a:srgbClr val="D4D4D4"/>
              </a:solidFill>
              <a:latin typeface="Cascadia Code,  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04F9D-BDF2-46F8-9306-C116D206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75" y="3429000"/>
            <a:ext cx="7189400" cy="235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4B73-B167-4FE7-99E9-A2FFEFED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2C18-AF3B-406C-9738-C6026E23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5484"/>
            <a:ext cx="10972800" cy="2243517"/>
          </a:xfrm>
        </p:spPr>
        <p:txBody>
          <a:bodyPr/>
          <a:lstStyle/>
          <a:p>
            <a:r>
              <a:rPr lang="es-MX" sz="2800" dirty="0"/>
              <a:t>All array positions have to be of the same type. We cannot mix Strings, integers or doubles on the same array.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AF677-1E3C-449D-83E8-70AC78F1A966}"/>
              </a:ext>
            </a:extLst>
          </p:cNvPr>
          <p:cNvSpPr/>
          <p:nvPr/>
        </p:nvSpPr>
        <p:spPr>
          <a:xfrm>
            <a:off x="609600" y="2708629"/>
            <a:ext cx="9674908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859BD-5B99-462A-96A8-DF931693908C}"/>
              </a:ext>
            </a:extLst>
          </p:cNvPr>
          <p:cNvSpPr txBox="1">
            <a:spLocks/>
          </p:cNvSpPr>
          <p:nvPr/>
        </p:nvSpPr>
        <p:spPr bwMode="auto">
          <a:xfrm>
            <a:off x="609600" y="4509078"/>
            <a:ext cx="9601200" cy="123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kern="0" dirty="0"/>
              <a:t>The array size needs to be a positive number greater than or equal to 0.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5789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8D2E-6434-49DB-AF87-6CFD7823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Nomenclature</a:t>
            </a:r>
            <a:endParaRPr lang="en-US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04205ABF-3622-444E-816C-CD8E06C9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93" y="1417639"/>
            <a:ext cx="7970188" cy="425464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32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CB35-44DC-D46D-CD0F-60666037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pic>
        <p:nvPicPr>
          <p:cNvPr id="1026" name="Picture 2" descr="What Are Curly Brackets Called">
            <a:extLst>
              <a:ext uri="{FF2B5EF4-FFF2-40B4-BE49-F238E27FC236}">
                <a16:creationId xmlns:a16="http://schemas.microsoft.com/office/drawing/2014/main" id="{1C3C0352-BE5D-B806-CEA9-16C4DFD8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16" y="1908261"/>
            <a:ext cx="723900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77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EB8-99D9-46E5-AFBD-97B01845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Accessing array positions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B0A-7F58-4632-996E-221BA7EC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244"/>
            <a:ext cx="10972800" cy="1944111"/>
          </a:xfrm>
        </p:spPr>
        <p:txBody>
          <a:bodyPr/>
          <a:lstStyle/>
          <a:p>
            <a:r>
              <a:rPr lang="es-MX" sz="2800" dirty="0"/>
              <a:t>To access the element of an array, we use square brackets []. </a:t>
            </a:r>
          </a:p>
          <a:p>
            <a:r>
              <a:rPr lang="es-MX" sz="2800" dirty="0"/>
              <a:t>The first position of an array will always be index 0, and the last one will be </a:t>
            </a:r>
            <a:r>
              <a:rPr lang="es-MX" sz="2800" dirty="0">
                <a:solidFill>
                  <a:srgbClr val="F96161"/>
                </a:solidFill>
                <a:latin typeface="Cascadia Code" panose="00000509000000000000" pitchFamily="49" charset="0"/>
              </a:rPr>
              <a:t>array_name.length – 1</a:t>
            </a:r>
            <a:r>
              <a:rPr lang="es-MX" sz="2800" dirty="0"/>
              <a:t>.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7DBE4-FA03-4732-9668-D098541DC82C}"/>
              </a:ext>
            </a:extLst>
          </p:cNvPr>
          <p:cNvSpPr/>
          <p:nvPr/>
        </p:nvSpPr>
        <p:spPr>
          <a:xfrm>
            <a:off x="609600" y="3114337"/>
            <a:ext cx="1053770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6.9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//first element index 0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25.7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31.5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               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//last element index (temperature.length-1)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//temperature[temperature.length-1] = 29;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808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EB8-99D9-46E5-AFBD-97B01845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9715"/>
          </a:xfrm>
        </p:spPr>
        <p:txBody>
          <a:bodyPr/>
          <a:lstStyle/>
          <a:p>
            <a:r>
              <a:rPr lang="es-MX" dirty="0"/>
              <a:t>Accesing array positions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B0A-7F58-4632-996E-221BA7EC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4353"/>
            <a:ext cx="10972800" cy="2082953"/>
          </a:xfrm>
        </p:spPr>
        <p:txBody>
          <a:bodyPr/>
          <a:lstStyle/>
          <a:p>
            <a:r>
              <a:rPr lang="es-MX" sz="2400" dirty="0"/>
              <a:t>We can initialize an array in two ways:</a:t>
            </a:r>
          </a:p>
          <a:p>
            <a:pPr marL="514350" indent="-514350">
              <a:buAutoNum type="arabicPeriod"/>
            </a:pPr>
            <a:r>
              <a:rPr lang="es-MX" sz="2400" dirty="0"/>
              <a:t>Instantiating the array with the 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/>
              <a:t> operator, then filling each position.</a:t>
            </a:r>
          </a:p>
          <a:p>
            <a:pPr marL="514350" indent="-514350">
              <a:buAutoNum type="arabicPeriod"/>
            </a:pPr>
            <a:r>
              <a:rPr lang="es-ES" sz="2400" dirty="0" err="1"/>
              <a:t>Implicit</a:t>
            </a:r>
            <a:r>
              <a:rPr lang="es-ES" sz="2400" dirty="0"/>
              <a:t> </a:t>
            </a:r>
            <a:r>
              <a:rPr lang="es-ES" sz="2400" dirty="0" err="1"/>
              <a:t>instantiation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all</a:t>
            </a:r>
            <a:r>
              <a:rPr lang="es-ES" sz="2400" dirty="0"/>
              <a:t> array </a:t>
            </a:r>
            <a:r>
              <a:rPr lang="es-ES" sz="2400" dirty="0" err="1"/>
              <a:t>values</a:t>
            </a:r>
            <a:endParaRPr lang="es-MX" sz="2400" dirty="0"/>
          </a:p>
          <a:p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F4463D-C0FE-4AE1-B988-A8822EE0202E}"/>
              </a:ext>
            </a:extLst>
          </p:cNvPr>
          <p:cNvGrpSpPr/>
          <p:nvPr/>
        </p:nvGrpSpPr>
        <p:grpSpPr>
          <a:xfrm>
            <a:off x="3453078" y="5622037"/>
            <a:ext cx="8737987" cy="1172988"/>
            <a:chOff x="3453078" y="5622037"/>
            <a:chExt cx="8737987" cy="11729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DBF38C-882C-427A-80CC-CF3D251F4616}"/>
                </a:ext>
              </a:extLst>
            </p:cNvPr>
            <p:cNvSpPr/>
            <p:nvPr/>
          </p:nvSpPr>
          <p:spPr>
            <a:xfrm>
              <a:off x="3685521" y="5871695"/>
              <a:ext cx="8505544" cy="92333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4EC9B0"/>
                </a:solidFill>
                <a:latin typeface="Cascadia Code,  Courier New"/>
              </a:endParaRPr>
            </a:p>
            <a:p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  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[] </a:t>
              </a:r>
              <a:r>
                <a:rPr lang="en-US" dirty="0">
                  <a:solidFill>
                    <a:srgbClr val="9CDCFE"/>
                  </a:solidFill>
                  <a:latin typeface="Cascadia Code,  Courier New"/>
                </a:rPr>
                <a:t>temperature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{6.9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25.7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26, 34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31.5, 29}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endParaRPr lang="en-US" b="0" dirty="0">
                <a:solidFill>
                  <a:srgbClr val="D4D4D4"/>
                </a:solidFill>
                <a:effectLst/>
                <a:latin typeface="Cascadia Code,  Courier New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11EE89-368E-422E-9E2F-2FBD328BC785}"/>
                </a:ext>
              </a:extLst>
            </p:cNvPr>
            <p:cNvSpPr/>
            <p:nvPr/>
          </p:nvSpPr>
          <p:spPr>
            <a:xfrm>
              <a:off x="3453078" y="5622037"/>
              <a:ext cx="464886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</a:rPr>
                <a:t>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4C39E1-E45E-4301-BA25-5D9C52B671A9}"/>
              </a:ext>
            </a:extLst>
          </p:cNvPr>
          <p:cNvGrpSpPr/>
          <p:nvPr/>
        </p:nvGrpSpPr>
        <p:grpSpPr>
          <a:xfrm>
            <a:off x="144714" y="2395244"/>
            <a:ext cx="5771442" cy="2794379"/>
            <a:chOff x="144714" y="2395244"/>
            <a:chExt cx="5771442" cy="27943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57DBE4-FA03-4732-9668-D098541DC82C}"/>
                </a:ext>
              </a:extLst>
            </p:cNvPr>
            <p:cNvSpPr/>
            <p:nvPr/>
          </p:nvSpPr>
          <p:spPr>
            <a:xfrm>
              <a:off x="377157" y="2881299"/>
              <a:ext cx="5538999" cy="230832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[] </a:t>
              </a:r>
              <a:r>
                <a:rPr lang="en-US" dirty="0">
                  <a:solidFill>
                    <a:srgbClr val="9CDCFE"/>
                  </a:solidFill>
                  <a:latin typeface="Cascadia Code,  Courier New"/>
                </a:rPr>
                <a:t>temperature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= </a:t>
              </a:r>
              <a:r>
                <a:rPr lang="en-US" dirty="0">
                  <a:solidFill>
                    <a:srgbClr val="C586C0"/>
                  </a:solidFill>
                  <a:latin typeface="Cascadia Code,  Courier New"/>
                </a:rPr>
                <a:t>new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</a:t>
              </a:r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6.9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1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25.7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26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5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31.5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                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6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  <a:endParaRPr lang="en-US" b="0" dirty="0">
                <a:solidFill>
                  <a:srgbClr val="D4D4D4"/>
                </a:solidFill>
                <a:effectLst/>
                <a:latin typeface="Cascadia Code,  Courier New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1FB7AE-B732-41DA-B8F7-872649586FFC}"/>
                </a:ext>
              </a:extLst>
            </p:cNvPr>
            <p:cNvSpPr/>
            <p:nvPr/>
          </p:nvSpPr>
          <p:spPr>
            <a:xfrm>
              <a:off x="144714" y="2395244"/>
              <a:ext cx="464886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</a:rPr>
                <a:t>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52EE-8109-4C95-AB0E-03F2D4E4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Array 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E6FB-3194-4D17-8D4B-9906EFD4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22205"/>
          </a:xfrm>
        </p:spPr>
        <p:txBody>
          <a:bodyPr/>
          <a:lstStyle/>
          <a:p>
            <a:r>
              <a:rPr lang="es-MX" sz="2400" dirty="0"/>
              <a:t>To find the size of the array, we can use the </a:t>
            </a:r>
            <a:r>
              <a:rPr lang="es-MX" sz="2400" dirty="0">
                <a:solidFill>
                  <a:srgbClr val="F96161"/>
                </a:solidFill>
                <a:latin typeface="Cascadia Code" panose="00000509000000000000" pitchFamily="49" charset="0"/>
              </a:rPr>
              <a:t>length </a:t>
            </a:r>
            <a:r>
              <a:rPr lang="es-MX" sz="2400" dirty="0"/>
              <a:t>attribute.</a:t>
            </a:r>
          </a:p>
          <a:p>
            <a:r>
              <a:rPr lang="es-MX" sz="2400" dirty="0"/>
              <a:t>The length of the array is a </a:t>
            </a:r>
            <a:r>
              <a:rPr lang="es-MX" sz="2400" b="1" dirty="0"/>
              <a:t>final </a:t>
            </a:r>
            <a:r>
              <a:rPr lang="es-MX" sz="2400" dirty="0"/>
              <a:t>attribute, it can never be changed changed.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251D1-69AA-4C8B-8BA5-3AC0078FA676}"/>
              </a:ext>
            </a:extLst>
          </p:cNvPr>
          <p:cNvSpPr/>
          <p:nvPr/>
        </p:nvSpPr>
        <p:spPr>
          <a:xfrm>
            <a:off x="609600" y="3281750"/>
            <a:ext cx="6920823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); 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//prints 7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4425A4-C17C-4375-8E0B-E907378CDCD8}"/>
              </a:ext>
            </a:extLst>
          </p:cNvPr>
          <p:cNvSpPr txBox="1">
            <a:spLocks/>
          </p:cNvSpPr>
          <p:nvPr/>
        </p:nvSpPr>
        <p:spPr bwMode="auto">
          <a:xfrm>
            <a:off x="609600" y="4788968"/>
            <a:ext cx="10972800" cy="152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800" kern="0" dirty="0"/>
              <a:t>The last element of an array will always be </a:t>
            </a:r>
            <a:r>
              <a:rPr lang="en-US" sz="2800" dirty="0">
                <a:latin typeface="Cascadia Code,  Courier New"/>
              </a:rPr>
              <a:t>length - 1</a:t>
            </a:r>
            <a:r>
              <a:rPr lang="es-MX" sz="2800" kern="0" dirty="0"/>
              <a:t>.</a:t>
            </a:r>
          </a:p>
          <a:p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temperature[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 -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] =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29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;</a:t>
            </a:r>
          </a:p>
          <a:p>
            <a:endParaRPr lang="en-US" sz="2800" dirty="0">
              <a:solidFill>
                <a:srgbClr val="D4D4D4"/>
              </a:solidFill>
              <a:highlight>
                <a:srgbClr val="000000"/>
              </a:highlight>
              <a:latin typeface="Cascadia Code,  Courier New"/>
            </a:endParaRPr>
          </a:p>
          <a:p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34810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Custom 3">
      <a:majorFont>
        <a:latin typeface="Balo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4409</TotalTime>
  <Words>1132</Words>
  <Application>Microsoft Macintosh PowerPoint</Application>
  <PresentationFormat>Widescreen</PresentationFormat>
  <Paragraphs>180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 Cascadia Code</vt:lpstr>
      <vt:lpstr>Arial</vt:lpstr>
      <vt:lpstr>Baloo</vt:lpstr>
      <vt:lpstr>Calibri</vt:lpstr>
      <vt:lpstr>Cascadia Code</vt:lpstr>
      <vt:lpstr>Cascadia Code,  Courier New</vt:lpstr>
      <vt:lpstr>Consolas</vt:lpstr>
      <vt:lpstr>Source Sans Pro</vt:lpstr>
      <vt:lpstr>Wingdings</vt:lpstr>
      <vt:lpstr>1_Savitch4Template</vt:lpstr>
      <vt:lpstr>Module 1 Arrays</vt:lpstr>
      <vt:lpstr>Arrays</vt:lpstr>
      <vt:lpstr>Visualizing Arrays</vt:lpstr>
      <vt:lpstr>Syntax</vt:lpstr>
      <vt:lpstr>Nomenclature</vt:lpstr>
      <vt:lpstr>Brackets</vt:lpstr>
      <vt:lpstr>Accessing array positions</vt:lpstr>
      <vt:lpstr>Accesing array positions</vt:lpstr>
      <vt:lpstr>Array size</vt:lpstr>
      <vt:lpstr>Array size</vt:lpstr>
      <vt:lpstr>Exercise!</vt:lpstr>
      <vt:lpstr>PowerPoint Presentation</vt:lpstr>
      <vt:lpstr>Arreglos son objetos</vt:lpstr>
      <vt:lpstr>PowerPoint Presentation</vt:lpstr>
      <vt:lpstr>PowerPoint Presentation</vt:lpstr>
      <vt:lpstr>PowerPoint Presentation</vt:lpstr>
      <vt:lpstr>Clave morse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</dc:title>
  <dc:creator>Omar Acosta</dc:creator>
  <cp:lastModifiedBy>Omar Eduardo Acosta Ramos</cp:lastModifiedBy>
  <cp:revision>290</cp:revision>
  <cp:lastPrinted>2009-02-22T23:27:07Z</cp:lastPrinted>
  <dcterms:created xsi:type="dcterms:W3CDTF">2007-09-23T00:21:45Z</dcterms:created>
  <dcterms:modified xsi:type="dcterms:W3CDTF">2024-01-12T00:25:20Z</dcterms:modified>
</cp:coreProperties>
</file>