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4" r:id="rId2"/>
    <p:sldId id="268" r:id="rId3"/>
    <p:sldId id="269" r:id="rId4"/>
    <p:sldId id="270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BD34"/>
    <a:srgbClr val="5D7373"/>
    <a:srgbClr val="91CE50"/>
    <a:srgbClr val="00A0A8"/>
    <a:srgbClr val="FF5969"/>
    <a:srgbClr val="03A1A4"/>
    <a:srgbClr val="F0EEF0"/>
    <a:srgbClr val="D0CECE"/>
    <a:srgbClr val="FEC630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73" autoAdjust="0"/>
    <p:restoredTop sz="84150" autoAdjust="0"/>
  </p:normalViewPr>
  <p:slideViewPr>
    <p:cSldViewPr snapToGrid="0">
      <p:cViewPr>
        <p:scale>
          <a:sx n="66" d="100"/>
          <a:sy n="66" d="100"/>
        </p:scale>
        <p:origin x="8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4AFBC-240D-4EE3-A51D-9BF56B6EF822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6449B-AD69-420F-92B7-5A2FA9DA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6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se </a:t>
            </a:r>
            <a:r>
              <a:rPr lang="en-US" dirty="0" err="1"/>
              <a:t>inscribieron</a:t>
            </a:r>
            <a:r>
              <a:rPr lang="en-US" dirty="0"/>
              <a:t> al </a:t>
            </a:r>
            <a:r>
              <a:rPr lang="en-US" dirty="0" err="1"/>
              <a:t>curso</a:t>
            </a:r>
            <a:r>
              <a:rPr lang="en-US" dirty="0"/>
              <a:t>?</a:t>
            </a:r>
          </a:p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es lo que </a:t>
            </a:r>
            <a:r>
              <a:rPr lang="en-US" dirty="0" err="1"/>
              <a:t>esperan</a:t>
            </a:r>
            <a:r>
              <a:rPr lang="en-US" dirty="0"/>
              <a:t> </a:t>
            </a:r>
            <a:r>
              <a:rPr lang="en-US" dirty="0" err="1"/>
              <a:t>aprender</a:t>
            </a:r>
            <a:r>
              <a:rPr lang="en-US" dirty="0"/>
              <a:t>?</a:t>
            </a:r>
          </a:p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les </a:t>
            </a:r>
            <a:r>
              <a:rPr lang="en-US" dirty="0" err="1"/>
              <a:t>han</a:t>
            </a:r>
            <a:r>
              <a:rPr lang="en-US" dirty="0"/>
              <a:t> </a:t>
            </a:r>
            <a:r>
              <a:rPr lang="en-US" dirty="0" err="1"/>
              <a:t>platicado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96449B-AD69-420F-92B7-5A2FA9DA0D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64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96449B-AD69-420F-92B7-5A2FA9DA0D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26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07.08.2020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07.08.2020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07.08.2020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07.08.2020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07.08.2020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07.08.2020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07.08.2020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07.08.2020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07.08.2020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07.08.2020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07.08.2020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07.08.2020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1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24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389216" y="1858991"/>
            <a:ext cx="839532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800" dirty="0">
                <a:solidFill>
                  <a:srgbClr val="FF5969"/>
                </a:solidFill>
                <a:latin typeface="Tw Cen MT" panose="020B0602020104020603" pitchFamily="34" charset="0"/>
              </a:rPr>
              <a:t>Informática I</a:t>
            </a:r>
            <a:endParaRPr lang="en-US" sz="118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556262" y="5160416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87082" y="353143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err="1">
                <a:solidFill>
                  <a:srgbClr val="52CBBE"/>
                </a:solidFill>
                <a:latin typeface="Tw Cen MT" panose="020B0602020104020603" pitchFamily="34" charset="0"/>
              </a:rPr>
              <a:t>Semestre</a:t>
            </a:r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 Agosto-</a:t>
            </a:r>
            <a:r>
              <a:rPr lang="en-US" sz="4100" dirty="0" err="1">
                <a:solidFill>
                  <a:srgbClr val="52CBBE"/>
                </a:solidFill>
                <a:latin typeface="Tw Cen MT" panose="020B0602020104020603" pitchFamily="34" charset="0"/>
              </a:rPr>
              <a:t>Diciembre</a:t>
            </a:r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 2019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987082" y="4279723"/>
            <a:ext cx="7278915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solidFill>
                  <a:srgbClr val="5D7373"/>
                </a:solidFill>
                <a:latin typeface="Tw Cen MT" panose="020B0602020104020603" pitchFamily="34" charset="0"/>
              </a:rPr>
              <a:t>Prepa </a:t>
            </a:r>
            <a:r>
              <a:rPr lang="es-MX" sz="2800" dirty="0" err="1">
                <a:solidFill>
                  <a:srgbClr val="5D7373"/>
                </a:solidFill>
                <a:latin typeface="Tw Cen MT" panose="020B0602020104020603" pitchFamily="34" charset="0"/>
              </a:rPr>
              <a:t>Tec</a:t>
            </a:r>
            <a:r>
              <a:rPr lang="es-MX" sz="2800" dirty="0">
                <a:solidFill>
                  <a:srgbClr val="5D7373"/>
                </a:solidFill>
                <a:latin typeface="Tw Cen MT" panose="020B0602020104020603" pitchFamily="34" charset="0"/>
              </a:rPr>
              <a:t> Campus Eugenio Garza Lagüera</a:t>
            </a:r>
            <a:endParaRPr lang="en-US" sz="28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curso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content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</a:t>
              </a:r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rades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temas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fechas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contact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1026" name="Picture 2" descr="Image result for international baccalaureate">
            <a:extLst>
              <a:ext uri="{FF2B5EF4-FFF2-40B4-BE49-F238E27FC236}">
                <a16:creationId xmlns:a16="http://schemas.microsoft.com/office/drawing/2014/main" id="{1A777CE7-65E0-4F7E-8FBD-9EFD17717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066" y="499187"/>
            <a:ext cx="1493146" cy="149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-435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curso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content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grades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temas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fechas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contact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14E1B91-C212-4889-8705-49BCDB383225}"/>
              </a:ext>
            </a:extLst>
          </p:cNvPr>
          <p:cNvGrpSpPr/>
          <p:nvPr/>
        </p:nvGrpSpPr>
        <p:grpSpPr>
          <a:xfrm>
            <a:off x="5950540" y="612787"/>
            <a:ext cx="2644774" cy="1724651"/>
            <a:chOff x="4868802" y="4379315"/>
            <a:chExt cx="2644774" cy="1125424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DC9F996-36A0-4A1D-8C4B-F6DAF0FDA7C8}"/>
                </a:ext>
              </a:extLst>
            </p:cNvPr>
            <p:cNvSpPr txBox="1"/>
            <p:nvPr/>
          </p:nvSpPr>
          <p:spPr>
            <a:xfrm>
              <a:off x="4868805" y="4379315"/>
              <a:ext cx="2644771" cy="37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OMAR ACOSTA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EDE56FF-3E69-4484-9673-AC7FA14D3D89}"/>
                </a:ext>
              </a:extLst>
            </p:cNvPr>
            <p:cNvSpPr txBox="1"/>
            <p:nvPr/>
          </p:nvSpPr>
          <p:spPr>
            <a:xfrm>
              <a:off x="4868802" y="4721462"/>
              <a:ext cx="2644771" cy="783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omardil@tec.mx</a:t>
              </a:r>
            </a:p>
            <a:p>
              <a:pPr algn="ctr"/>
              <a:endParaRPr lang="en-US" sz="2400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  <a:p>
              <a:pPr algn="ctr"/>
              <a:r>
                <a:rPr lang="en-US" sz="2400" b="1" dirty="0" err="1">
                  <a:solidFill>
                    <a:srgbClr val="FF5969"/>
                  </a:solidFill>
                  <a:latin typeface="Tw Cen MT" panose="020B0602020104020603" pitchFamily="34" charset="0"/>
                </a:rPr>
                <a:t>Informática</a:t>
              </a:r>
              <a:r>
                <a:rPr lang="en-US" sz="24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 I</a:t>
              </a:r>
            </a:p>
          </p:txBody>
        </p:sp>
      </p:grpSp>
      <p:pic>
        <p:nvPicPr>
          <p:cNvPr id="3" name="Picture 2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A4515C5A-3336-414E-8296-D58C896714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906" r="581" b="35093"/>
          <a:stretch/>
        </p:blipFill>
        <p:spPr>
          <a:xfrm>
            <a:off x="3449047" y="336471"/>
            <a:ext cx="1976352" cy="2248014"/>
          </a:xfrm>
          <a:prstGeom prst="ellipse">
            <a:avLst/>
          </a:prstGeom>
        </p:spPr>
      </p:pic>
      <p:pic>
        <p:nvPicPr>
          <p:cNvPr id="4" name="Graphic 3" descr="Teacher">
            <a:extLst>
              <a:ext uri="{FF2B5EF4-FFF2-40B4-BE49-F238E27FC236}">
                <a16:creationId xmlns:a16="http://schemas.microsoft.com/office/drawing/2014/main" id="{DB2E4189-AE58-4009-AC34-C6CDD475EF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46199" y="5360747"/>
            <a:ext cx="914400" cy="914400"/>
          </a:xfrm>
          <a:prstGeom prst="rect">
            <a:avLst/>
          </a:prstGeom>
        </p:spPr>
      </p:pic>
      <p:pic>
        <p:nvPicPr>
          <p:cNvPr id="6" name="Graphic 5" descr="Programmer">
            <a:extLst>
              <a:ext uri="{FF2B5EF4-FFF2-40B4-BE49-F238E27FC236}">
                <a16:creationId xmlns:a16="http://schemas.microsoft.com/office/drawing/2014/main" id="{8D3EB4D1-4859-4C8E-9A1A-52F17A3F2D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36537" y="5232540"/>
            <a:ext cx="914400" cy="914400"/>
          </a:xfrm>
          <a:prstGeom prst="rect">
            <a:avLst/>
          </a:prstGeom>
        </p:spPr>
      </p:pic>
      <p:pic>
        <p:nvPicPr>
          <p:cNvPr id="8" name="Graphic 7" descr="Game controller">
            <a:extLst>
              <a:ext uri="{FF2B5EF4-FFF2-40B4-BE49-F238E27FC236}">
                <a16:creationId xmlns:a16="http://schemas.microsoft.com/office/drawing/2014/main" id="{815CBA3F-0267-4143-8A67-83AE86F99A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85710" y="5336453"/>
            <a:ext cx="914400" cy="914400"/>
          </a:xfrm>
          <a:prstGeom prst="rect">
            <a:avLst/>
          </a:prstGeom>
        </p:spPr>
      </p:pic>
      <p:pic>
        <p:nvPicPr>
          <p:cNvPr id="10" name="Graphic 9" descr="Dog">
            <a:extLst>
              <a:ext uri="{FF2B5EF4-FFF2-40B4-BE49-F238E27FC236}">
                <a16:creationId xmlns:a16="http://schemas.microsoft.com/office/drawing/2014/main" id="{E7C6A11D-BCC1-44FF-A475-A6F60F8FA4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073350" y="5330033"/>
            <a:ext cx="914400" cy="914400"/>
          </a:xfrm>
          <a:prstGeom prst="rect">
            <a:avLst/>
          </a:prstGeom>
        </p:spPr>
      </p:pic>
      <p:pic>
        <p:nvPicPr>
          <p:cNvPr id="12" name="Graphic 11" descr="Theatre">
            <a:extLst>
              <a:ext uri="{FF2B5EF4-FFF2-40B4-BE49-F238E27FC236}">
                <a16:creationId xmlns:a16="http://schemas.microsoft.com/office/drawing/2014/main" id="{8FB49DAD-AF7A-4415-91F1-3EAF03C7A25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195881" y="5326013"/>
            <a:ext cx="914400" cy="914400"/>
          </a:xfrm>
          <a:prstGeom prst="rect">
            <a:avLst/>
          </a:prstGeom>
        </p:spPr>
      </p:pic>
      <p:pic>
        <p:nvPicPr>
          <p:cNvPr id="14" name="Graphic 13" descr="Tennis">
            <a:extLst>
              <a:ext uri="{FF2B5EF4-FFF2-40B4-BE49-F238E27FC236}">
                <a16:creationId xmlns:a16="http://schemas.microsoft.com/office/drawing/2014/main" id="{B7315984-E66E-4E30-A917-15A7BA3A0BC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290543" y="4411613"/>
            <a:ext cx="914400" cy="914400"/>
          </a:xfrm>
          <a:prstGeom prst="rect">
            <a:avLst/>
          </a:prstGeom>
        </p:spPr>
      </p:pic>
      <p:pic>
        <p:nvPicPr>
          <p:cNvPr id="16" name="Graphic 15" descr="Soccer ball">
            <a:extLst>
              <a:ext uri="{FF2B5EF4-FFF2-40B4-BE49-F238E27FC236}">
                <a16:creationId xmlns:a16="http://schemas.microsoft.com/office/drawing/2014/main" id="{B83E08AC-5136-4147-AC1E-F15C6AA8B75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136340" y="4411612"/>
            <a:ext cx="914400" cy="914400"/>
          </a:xfrm>
          <a:prstGeom prst="rect">
            <a:avLst/>
          </a:prstGeom>
        </p:spPr>
      </p:pic>
      <p:pic>
        <p:nvPicPr>
          <p:cNvPr id="18" name="Graphic 17" descr="Atom">
            <a:extLst>
              <a:ext uri="{FF2B5EF4-FFF2-40B4-BE49-F238E27FC236}">
                <a16:creationId xmlns:a16="http://schemas.microsoft.com/office/drawing/2014/main" id="{70B12506-7DCE-4849-B1AD-B7A35F1695E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932110" y="4384319"/>
            <a:ext cx="914400" cy="914400"/>
          </a:xfrm>
          <a:prstGeom prst="rect">
            <a:avLst/>
          </a:prstGeom>
        </p:spPr>
      </p:pic>
      <p:pic>
        <p:nvPicPr>
          <p:cNvPr id="1026" name="Picture 2" descr="Image result for spiderman icon">
            <a:extLst>
              <a:ext uri="{FF2B5EF4-FFF2-40B4-BE49-F238E27FC236}">
                <a16:creationId xmlns:a16="http://schemas.microsoft.com/office/drawing/2014/main" id="{EBC9A685-6C3F-48A4-91A4-EBADD0460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730" y="4282205"/>
            <a:ext cx="1016514" cy="101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curso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content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grades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temas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fechas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contact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83EA2CA-A17F-4A6A-AC3E-6F8757F77880}"/>
              </a:ext>
            </a:extLst>
          </p:cNvPr>
          <p:cNvGrpSpPr/>
          <p:nvPr/>
        </p:nvGrpSpPr>
        <p:grpSpPr>
          <a:xfrm>
            <a:off x="8083100" y="1518554"/>
            <a:ext cx="2286000" cy="1866900"/>
            <a:chOff x="6488272" y="2209800"/>
            <a:chExt cx="1591582" cy="1866900"/>
          </a:xfrm>
        </p:grpSpPr>
        <p:sp>
          <p:nvSpPr>
            <p:cNvPr id="97" name="Rectangle: Top Corners Rounded 96">
              <a:extLst>
                <a:ext uri="{FF2B5EF4-FFF2-40B4-BE49-F238E27FC236}">
                  <a16:creationId xmlns:a16="http://schemas.microsoft.com/office/drawing/2014/main" id="{225A95EB-3596-4C52-91EE-39023E85BE2D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4F68486-5533-4B47-B6BA-92533CBB4036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2310FCA-56F2-4778-94B7-C1B5FD53AE20}"/>
              </a:ext>
            </a:extLst>
          </p:cNvPr>
          <p:cNvGrpSpPr/>
          <p:nvPr/>
        </p:nvGrpSpPr>
        <p:grpSpPr>
          <a:xfrm>
            <a:off x="5185204" y="1518554"/>
            <a:ext cx="2286000" cy="1866900"/>
            <a:chOff x="3991395" y="2209800"/>
            <a:chExt cx="1591582" cy="1866900"/>
          </a:xfrm>
        </p:grpSpPr>
        <p:sp>
          <p:nvSpPr>
            <p:cNvPr id="101" name="Rectangle: Top Corners Rounded 100">
              <a:extLst>
                <a:ext uri="{FF2B5EF4-FFF2-40B4-BE49-F238E27FC236}">
                  <a16:creationId xmlns:a16="http://schemas.microsoft.com/office/drawing/2014/main" id="{E792FABC-AA8F-4748-B8FA-DBB9112863AC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ECB41C1-3E79-45AA-B100-38C9E092C776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87830BE-EEF7-4034-8ABE-3212DB467DB4}"/>
              </a:ext>
            </a:extLst>
          </p:cNvPr>
          <p:cNvGrpSpPr/>
          <p:nvPr/>
        </p:nvGrpSpPr>
        <p:grpSpPr>
          <a:xfrm>
            <a:off x="2372495" y="1562100"/>
            <a:ext cx="2286563" cy="1866900"/>
            <a:chOff x="1494518" y="2209800"/>
            <a:chExt cx="1591582" cy="1866900"/>
          </a:xfrm>
        </p:grpSpPr>
        <p:sp>
          <p:nvSpPr>
            <p:cNvPr id="105" name="Rectangle: Top Corners Rounded 104">
              <a:extLst>
                <a:ext uri="{FF2B5EF4-FFF2-40B4-BE49-F238E27FC236}">
                  <a16:creationId xmlns:a16="http://schemas.microsoft.com/office/drawing/2014/main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36675CF-5B12-4D6B-8C03-F29656450255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2372496" y="2495550"/>
            <a:ext cx="2286564" cy="312110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406A5A75-24F0-496A-82D6-E2B37B100BBD}"/>
              </a:ext>
            </a:extLst>
          </p:cNvPr>
          <p:cNvSpPr/>
          <p:nvPr/>
        </p:nvSpPr>
        <p:spPr>
          <a:xfrm flipV="1">
            <a:off x="5185203" y="2452004"/>
            <a:ext cx="2284299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B8C3E14B-EBB2-49A7-9A4E-9C6AFAF9A364}"/>
              </a:ext>
            </a:extLst>
          </p:cNvPr>
          <p:cNvSpPr/>
          <p:nvPr/>
        </p:nvSpPr>
        <p:spPr>
          <a:xfrm flipV="1">
            <a:off x="8083099" y="2452004"/>
            <a:ext cx="2284299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721CE74-40AC-4223-B129-B3A270C7429B}"/>
              </a:ext>
            </a:extLst>
          </p:cNvPr>
          <p:cNvSpPr txBox="1"/>
          <p:nvPr/>
        </p:nvSpPr>
        <p:spPr>
          <a:xfrm>
            <a:off x="2421233" y="3039278"/>
            <a:ext cx="22214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F5969"/>
                </a:solidFill>
                <a:latin typeface="Tw Cen MT" panose="020B0602020104020603" pitchFamily="34" charset="0"/>
              </a:rPr>
              <a:t>Desarrollar</a:t>
            </a:r>
            <a:r>
              <a:rPr lang="en-US" b="1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en-US" b="1" dirty="0" err="1">
                <a:solidFill>
                  <a:srgbClr val="FF5969"/>
                </a:solidFill>
                <a:latin typeface="Tw Cen MT" panose="020B0602020104020603" pitchFamily="34" charset="0"/>
              </a:rPr>
              <a:t>pensamiento</a:t>
            </a:r>
            <a:r>
              <a:rPr lang="en-US" b="1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en-US" b="1" dirty="0" err="1">
                <a:solidFill>
                  <a:srgbClr val="FF5969"/>
                </a:solidFill>
                <a:latin typeface="Tw Cen MT" panose="020B0602020104020603" pitchFamily="34" charset="0"/>
              </a:rPr>
              <a:t>lógico</a:t>
            </a:r>
            <a:endParaRPr lang="en-US" b="1" dirty="0">
              <a:solidFill>
                <a:srgbClr val="FF5969"/>
              </a:solidFill>
              <a:latin typeface="Tw Cen MT" panose="020B0602020104020603" pitchFamily="34" charset="0"/>
            </a:endParaRPr>
          </a:p>
          <a:p>
            <a:pPr algn="ctr"/>
            <a:endParaRPr lang="en-US" b="1" dirty="0">
              <a:solidFill>
                <a:srgbClr val="FF5969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¿</a:t>
            </a:r>
            <a:r>
              <a:rPr lang="en-US" dirty="0" err="1">
                <a:solidFill>
                  <a:srgbClr val="FF5969"/>
                </a:solidFill>
                <a:latin typeface="Tw Cen MT" panose="020B0602020104020603" pitchFamily="34" charset="0"/>
              </a:rPr>
              <a:t>Cómo</a:t>
            </a:r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rgbClr val="FF5969"/>
                </a:solidFill>
                <a:latin typeface="Tw Cen MT" panose="020B0602020104020603" pitchFamily="34" charset="0"/>
              </a:rPr>
              <a:t>podemos</a:t>
            </a:r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rgbClr val="FF5969"/>
                </a:solidFill>
                <a:latin typeface="Tw Cen MT" panose="020B0602020104020603" pitchFamily="34" charset="0"/>
              </a:rPr>
              <a:t>convertir</a:t>
            </a:r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 un </a:t>
            </a:r>
            <a:r>
              <a:rPr lang="en-US" dirty="0" err="1">
                <a:solidFill>
                  <a:srgbClr val="FF5969"/>
                </a:solidFill>
                <a:latin typeface="Tw Cen MT" panose="020B0602020104020603" pitchFamily="34" charset="0"/>
              </a:rPr>
              <a:t>problema</a:t>
            </a:r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 de la </a:t>
            </a:r>
            <a:r>
              <a:rPr lang="en-US" dirty="0" err="1">
                <a:solidFill>
                  <a:srgbClr val="FF5969"/>
                </a:solidFill>
                <a:latin typeface="Tw Cen MT" panose="020B0602020104020603" pitchFamily="34" charset="0"/>
              </a:rPr>
              <a:t>vida</a:t>
            </a:r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rgbClr val="FF5969"/>
                </a:solidFill>
                <a:latin typeface="Tw Cen MT" panose="020B0602020104020603" pitchFamily="34" charset="0"/>
              </a:rPr>
              <a:t>diaria</a:t>
            </a:r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rgbClr val="FF5969"/>
                </a:solidFill>
                <a:latin typeface="Tw Cen MT" panose="020B0602020104020603" pitchFamily="34" charset="0"/>
              </a:rPr>
              <a:t>en</a:t>
            </a:r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 una </a:t>
            </a:r>
            <a:r>
              <a:rPr lang="en-US" dirty="0" err="1">
                <a:solidFill>
                  <a:srgbClr val="FF5969"/>
                </a:solidFill>
                <a:latin typeface="Tw Cen MT" panose="020B0602020104020603" pitchFamily="34" charset="0"/>
              </a:rPr>
              <a:t>solución</a:t>
            </a:r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rgbClr val="FF5969"/>
                </a:solidFill>
                <a:latin typeface="Tw Cen MT" panose="020B0602020104020603" pitchFamily="34" charset="0"/>
              </a:rPr>
              <a:t>informática</a:t>
            </a:r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?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1705BAF-DCDA-4FDC-8DA1-1FBA870AE5C8}"/>
              </a:ext>
            </a:extLst>
          </p:cNvPr>
          <p:cNvSpPr txBox="1"/>
          <p:nvPr/>
        </p:nvSpPr>
        <p:spPr>
          <a:xfrm>
            <a:off x="5282147" y="2888268"/>
            <a:ext cx="20823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52CBBE"/>
                </a:solidFill>
                <a:latin typeface="Tw Cen MT" panose="020B0602020104020603" pitchFamily="34" charset="0"/>
              </a:rPr>
              <a:t>Comprender</a:t>
            </a:r>
            <a:r>
              <a:rPr lang="en-US" b="1" dirty="0">
                <a:solidFill>
                  <a:srgbClr val="52CBBE"/>
                </a:solidFill>
                <a:latin typeface="Tw Cen MT" panose="020B0602020104020603" pitchFamily="34" charset="0"/>
              </a:rPr>
              <a:t> el </a:t>
            </a:r>
            <a:r>
              <a:rPr lang="en-US" b="1" dirty="0" err="1">
                <a:solidFill>
                  <a:srgbClr val="52CBBE"/>
                </a:solidFill>
                <a:latin typeface="Tw Cen MT" panose="020B0602020104020603" pitchFamily="34" charset="0"/>
              </a:rPr>
              <a:t>mundo</a:t>
            </a:r>
            <a:r>
              <a:rPr lang="en-US" b="1" dirty="0">
                <a:solidFill>
                  <a:srgbClr val="52CBBE"/>
                </a:solidFill>
                <a:latin typeface="Tw Cen MT" panose="020B0602020104020603" pitchFamily="34" charset="0"/>
              </a:rPr>
              <a:t> digital</a:t>
            </a:r>
          </a:p>
          <a:p>
            <a:pPr algn="ctr"/>
            <a:endParaRPr lang="en-US" dirty="0">
              <a:solidFill>
                <a:srgbClr val="52CBBE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dirty="0">
                <a:solidFill>
                  <a:srgbClr val="52CBBE"/>
                </a:solidFill>
                <a:latin typeface="Tw Cen MT" panose="020B0602020104020603" pitchFamily="34" charset="0"/>
              </a:rPr>
              <a:t>¿</a:t>
            </a:r>
            <a:r>
              <a:rPr lang="en-US" dirty="0" err="1">
                <a:solidFill>
                  <a:srgbClr val="52CBBE"/>
                </a:solidFill>
                <a:latin typeface="Tw Cen MT" panose="020B0602020104020603" pitchFamily="34" charset="0"/>
              </a:rPr>
              <a:t>Cómo</a:t>
            </a:r>
            <a:r>
              <a:rPr lang="en-US" dirty="0">
                <a:solidFill>
                  <a:srgbClr val="52CBBE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rgbClr val="52CBBE"/>
                </a:solidFill>
                <a:latin typeface="Tw Cen MT" panose="020B0602020104020603" pitchFamily="34" charset="0"/>
              </a:rPr>
              <a:t>funcionan</a:t>
            </a:r>
            <a:r>
              <a:rPr lang="en-US" dirty="0">
                <a:solidFill>
                  <a:srgbClr val="52CBBE"/>
                </a:solidFill>
                <a:latin typeface="Tw Cen MT" panose="020B0602020104020603" pitchFamily="34" charset="0"/>
              </a:rPr>
              <a:t> los </a:t>
            </a:r>
            <a:r>
              <a:rPr lang="en-US" dirty="0" err="1">
                <a:solidFill>
                  <a:srgbClr val="52CBBE"/>
                </a:solidFill>
                <a:latin typeface="Tw Cen MT" panose="020B0602020104020603" pitchFamily="34" charset="0"/>
              </a:rPr>
              <a:t>dispositivos</a:t>
            </a:r>
            <a:r>
              <a:rPr lang="en-US" dirty="0">
                <a:solidFill>
                  <a:srgbClr val="52CBBE"/>
                </a:solidFill>
                <a:latin typeface="Tw Cen MT" panose="020B0602020104020603" pitchFamily="34" charset="0"/>
              </a:rPr>
              <a:t> y </a:t>
            </a:r>
            <a:r>
              <a:rPr lang="en-US" dirty="0" err="1">
                <a:solidFill>
                  <a:srgbClr val="52CBBE"/>
                </a:solidFill>
                <a:latin typeface="Tw Cen MT" panose="020B0602020104020603" pitchFamily="34" charset="0"/>
              </a:rPr>
              <a:t>sistemas</a:t>
            </a:r>
            <a:r>
              <a:rPr lang="en-US" dirty="0">
                <a:solidFill>
                  <a:srgbClr val="52CBBE"/>
                </a:solidFill>
                <a:latin typeface="Tw Cen MT" panose="020B0602020104020603" pitchFamily="34" charset="0"/>
              </a:rPr>
              <a:t> con los que </a:t>
            </a:r>
            <a:r>
              <a:rPr lang="en-US" dirty="0" err="1">
                <a:solidFill>
                  <a:srgbClr val="52CBBE"/>
                </a:solidFill>
                <a:latin typeface="Tw Cen MT" panose="020B0602020104020603" pitchFamily="34" charset="0"/>
              </a:rPr>
              <a:t>interactuamos</a:t>
            </a:r>
            <a:r>
              <a:rPr lang="en-US" dirty="0">
                <a:solidFill>
                  <a:srgbClr val="52CBBE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rgbClr val="52CBBE"/>
                </a:solidFill>
                <a:latin typeface="Tw Cen MT" panose="020B0602020104020603" pitchFamily="34" charset="0"/>
              </a:rPr>
              <a:t>diariamente</a:t>
            </a:r>
            <a:r>
              <a:rPr lang="en-US" dirty="0">
                <a:solidFill>
                  <a:srgbClr val="52CBBE"/>
                </a:solidFill>
                <a:latin typeface="Tw Cen MT" panose="020B0602020104020603" pitchFamily="34" charset="0"/>
              </a:rPr>
              <a:t>?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025EBC6-5731-4D97-B58C-0E0C20D47817}"/>
              </a:ext>
            </a:extLst>
          </p:cNvPr>
          <p:cNvSpPr txBox="1"/>
          <p:nvPr/>
        </p:nvSpPr>
        <p:spPr>
          <a:xfrm>
            <a:off x="8115861" y="3039278"/>
            <a:ext cx="22260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rgbClr val="FEC630"/>
                </a:solidFill>
                <a:latin typeface="Tw Cen MT" panose="020B0602020104020603" pitchFamily="34" charset="0"/>
              </a:rPr>
              <a:t>Aprender a programar</a:t>
            </a:r>
          </a:p>
          <a:p>
            <a:pPr algn="ctr"/>
            <a:endParaRPr lang="es-MX" b="1" dirty="0">
              <a:solidFill>
                <a:srgbClr val="FEC630"/>
              </a:solidFill>
              <a:latin typeface="Tw Cen MT" panose="020B0602020104020603" pitchFamily="34" charset="0"/>
            </a:endParaRPr>
          </a:p>
          <a:p>
            <a:pPr algn="ctr"/>
            <a:r>
              <a:rPr lang="es-MX" dirty="0">
                <a:solidFill>
                  <a:srgbClr val="FEC630"/>
                </a:solidFill>
                <a:latin typeface="Tw Cen MT" panose="020B0602020104020603" pitchFamily="34" charset="0"/>
              </a:rPr>
              <a:t>¿Cómo puedo construir mis propios sistemas?</a:t>
            </a:r>
            <a:endParaRPr lang="en-US" dirty="0">
              <a:solidFill>
                <a:srgbClr val="FEC630"/>
              </a:solidFill>
              <a:latin typeface="Tw Cen MT" panose="020B0602020104020603" pitchFamily="34" charset="0"/>
            </a:endParaRPr>
          </a:p>
        </p:txBody>
      </p:sp>
      <p:pic>
        <p:nvPicPr>
          <p:cNvPr id="4" name="Graphic 3" descr="Head with gears">
            <a:extLst>
              <a:ext uri="{FF2B5EF4-FFF2-40B4-BE49-F238E27FC236}">
                <a16:creationId xmlns:a16="http://schemas.microsoft.com/office/drawing/2014/main" id="{2325E347-743E-422A-BB5F-D35B66BC0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2355" y="256466"/>
            <a:ext cx="1321781" cy="1321781"/>
          </a:xfrm>
          <a:prstGeom prst="rect">
            <a:avLst/>
          </a:prstGeom>
        </p:spPr>
      </p:pic>
      <p:pic>
        <p:nvPicPr>
          <p:cNvPr id="6" name="Graphic 5" descr="Programmer">
            <a:extLst>
              <a:ext uri="{FF2B5EF4-FFF2-40B4-BE49-F238E27FC236}">
                <a16:creationId xmlns:a16="http://schemas.microsoft.com/office/drawing/2014/main" id="{53C994DA-B822-4B0F-AEE4-7855ABF335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39448" y="69842"/>
            <a:ext cx="1371600" cy="1371600"/>
          </a:xfrm>
          <a:prstGeom prst="rect">
            <a:avLst/>
          </a:prstGeom>
        </p:spPr>
      </p:pic>
      <p:pic>
        <p:nvPicPr>
          <p:cNvPr id="10" name="Graphic 9" descr="Processor">
            <a:extLst>
              <a:ext uri="{FF2B5EF4-FFF2-40B4-BE49-F238E27FC236}">
                <a16:creationId xmlns:a16="http://schemas.microsoft.com/office/drawing/2014/main" id="{55B423F7-DD25-4C41-8AE7-50DB0360961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2460" r="-2460"/>
          <a:stretch/>
        </p:blipFill>
        <p:spPr>
          <a:xfrm>
            <a:off x="5630396" y="134398"/>
            <a:ext cx="1391111" cy="139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4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4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4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  <p:bldP spid="115" grpId="0"/>
      <p:bldP spid="118" grpId="0"/>
      <p:bldP spid="1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curso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content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grades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temas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fechas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contact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0EA927-940D-4398-B2B5-07377BF2C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311742"/>
              </p:ext>
            </p:extLst>
          </p:nvPr>
        </p:nvGraphicFramePr>
        <p:xfrm>
          <a:off x="2334982" y="245715"/>
          <a:ext cx="7071702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1688">
                  <a:extLst>
                    <a:ext uri="{9D8B030D-6E8A-4147-A177-3AD203B41FA5}">
                      <a16:colId xmlns:a16="http://schemas.microsoft.com/office/drawing/2014/main" val="1641544170"/>
                    </a:ext>
                  </a:extLst>
                </a:gridCol>
                <a:gridCol w="3350014">
                  <a:extLst>
                    <a:ext uri="{9D8B030D-6E8A-4147-A177-3AD203B41FA5}">
                      <a16:colId xmlns:a16="http://schemas.microsoft.com/office/drawing/2014/main" val="327514411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s-MX" sz="3600" b="1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Calificación Parcial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3600" dirty="0">
                        <a:latin typeface="Tw Cen MT" panose="020B06020201040206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435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36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Actividades</a:t>
                      </a:r>
                      <a:endParaRPr lang="en-US" sz="3600" dirty="0">
                        <a:solidFill>
                          <a:srgbClr val="F0EEF0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9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40%</a:t>
                      </a: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207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36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Quiz</a:t>
                      </a:r>
                      <a:endParaRPr lang="en-US" sz="3600" dirty="0">
                        <a:solidFill>
                          <a:srgbClr val="F0EEF0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CB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10%</a:t>
                      </a: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CB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69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36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Examen Parcial</a:t>
                      </a:r>
                      <a:endParaRPr lang="en-US" sz="3600" dirty="0">
                        <a:solidFill>
                          <a:srgbClr val="F0EEF0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50%</a:t>
                      </a: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380489"/>
                  </a:ext>
                </a:extLst>
              </a:tr>
            </a:tbl>
          </a:graphicData>
        </a:graphic>
      </p:graphicFrame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4C73BFAD-1DC8-4521-8CF6-9733F97CF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877676"/>
              </p:ext>
            </p:extLst>
          </p:nvPr>
        </p:nvGraphicFramePr>
        <p:xfrm>
          <a:off x="2362237" y="4059846"/>
          <a:ext cx="6998296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9148">
                  <a:extLst>
                    <a:ext uri="{9D8B030D-6E8A-4147-A177-3AD203B41FA5}">
                      <a16:colId xmlns:a16="http://schemas.microsoft.com/office/drawing/2014/main" val="1641544170"/>
                    </a:ext>
                  </a:extLst>
                </a:gridCol>
                <a:gridCol w="3499148">
                  <a:extLst>
                    <a:ext uri="{9D8B030D-6E8A-4147-A177-3AD203B41FA5}">
                      <a16:colId xmlns:a16="http://schemas.microsoft.com/office/drawing/2014/main" val="3275144119"/>
                    </a:ext>
                  </a:extLst>
                </a:gridCol>
              </a:tblGrid>
              <a:tr h="418817">
                <a:tc gridSpan="2">
                  <a:txBody>
                    <a:bodyPr/>
                    <a:lstStyle/>
                    <a:p>
                      <a:r>
                        <a:rPr lang="es-MX" sz="3600" b="1" dirty="0">
                          <a:latin typeface="Tw Cen MT" panose="020B0602020104020603" pitchFamily="34" charset="0"/>
                        </a:rPr>
                        <a:t>Calificación Final</a:t>
                      </a:r>
                      <a:endParaRPr lang="en-US" sz="3600" b="1" dirty="0">
                        <a:latin typeface="Tw Cen MT" panose="020B06020201040206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3600" dirty="0">
                        <a:latin typeface="Tw Cen MT" panose="020B06020201040206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667396"/>
                  </a:ext>
                </a:extLst>
              </a:tr>
              <a:tr h="418817">
                <a:tc>
                  <a:txBody>
                    <a:bodyPr/>
                    <a:lstStyle/>
                    <a:p>
                      <a:r>
                        <a:rPr lang="es-MX" sz="36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Parciales</a:t>
                      </a:r>
                      <a:endParaRPr lang="en-US" sz="3600" dirty="0">
                        <a:solidFill>
                          <a:srgbClr val="F0EEF0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9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40%</a:t>
                      </a: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207404"/>
                  </a:ext>
                </a:extLst>
              </a:tr>
              <a:tr h="480302">
                <a:tc>
                  <a:txBody>
                    <a:bodyPr/>
                    <a:lstStyle/>
                    <a:p>
                      <a:r>
                        <a:rPr lang="es-MX" sz="36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Proyecto Final</a:t>
                      </a:r>
                      <a:endParaRPr lang="en-US" sz="3600" dirty="0">
                        <a:solidFill>
                          <a:srgbClr val="F0EEF0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C9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20%</a:t>
                      </a: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C9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69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36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Examen Final</a:t>
                      </a:r>
                      <a:endParaRPr lang="en-US" sz="3600" dirty="0">
                        <a:solidFill>
                          <a:srgbClr val="F0EEF0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40%</a:t>
                      </a: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380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curso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</a:t>
              </a:r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ontent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grades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26631" y="-3309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temas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fechas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contact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CD3DD04-F3D5-4B31-8571-4408F9BF09EE}"/>
              </a:ext>
            </a:extLst>
          </p:cNvPr>
          <p:cNvGrpSpPr/>
          <p:nvPr/>
        </p:nvGrpSpPr>
        <p:grpSpPr>
          <a:xfrm>
            <a:off x="1554355" y="2693695"/>
            <a:ext cx="1556562" cy="1534710"/>
            <a:chOff x="1445415" y="710845"/>
            <a:chExt cx="2240280" cy="2446391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58FFA05-60D3-49D7-AD33-70C14A462582}"/>
                </a:ext>
              </a:extLst>
            </p:cNvPr>
            <p:cNvSpPr/>
            <p:nvPr/>
          </p:nvSpPr>
          <p:spPr>
            <a:xfrm>
              <a:off x="1528420" y="710845"/>
              <a:ext cx="548640" cy="54864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w Cen MT" panose="020B0602020104020603" pitchFamily="34" charset="0"/>
                </a:rPr>
                <a:t>1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FDD2279-4DA5-41BE-BF9E-78D8445C4D13}"/>
                </a:ext>
              </a:extLst>
            </p:cNvPr>
            <p:cNvSpPr/>
            <p:nvPr/>
          </p:nvSpPr>
          <p:spPr>
            <a:xfrm>
              <a:off x="1445415" y="916956"/>
              <a:ext cx="2240280" cy="224028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000" dirty="0" err="1">
                  <a:latin typeface="Tw Cen MT" panose="020B0602020104020603" pitchFamily="34" charset="0"/>
                </a:rPr>
                <a:t>Intro</a:t>
              </a:r>
              <a:r>
                <a:rPr lang="es-MX" sz="2000" dirty="0">
                  <a:latin typeface="Tw Cen MT" panose="020B0602020104020603" pitchFamily="34" charset="0"/>
                </a:rPr>
                <a:t> al software</a:t>
              </a:r>
              <a:endParaRPr lang="en-US" sz="2000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34770BA-8447-47A1-B8AD-C1E207DE54AB}"/>
              </a:ext>
            </a:extLst>
          </p:cNvPr>
          <p:cNvGrpSpPr/>
          <p:nvPr/>
        </p:nvGrpSpPr>
        <p:grpSpPr>
          <a:xfrm>
            <a:off x="4448469" y="112097"/>
            <a:ext cx="1934973" cy="2096469"/>
            <a:chOff x="4236816" y="649289"/>
            <a:chExt cx="1934973" cy="2096469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CE94FE12-97E2-4293-ADB7-B552AD42FEED}"/>
                </a:ext>
              </a:extLst>
            </p:cNvPr>
            <p:cNvSpPr/>
            <p:nvPr/>
          </p:nvSpPr>
          <p:spPr>
            <a:xfrm>
              <a:off x="4236816" y="649289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b="1" dirty="0">
                  <a:latin typeface="Tw Cen MT" panose="020B0602020104020603" pitchFamily="34" charset="0"/>
                </a:rPr>
                <a:t>2</a:t>
              </a:r>
              <a:endParaRPr lang="en-US" sz="2400" b="1" dirty="0">
                <a:latin typeface="Tw Cen MT" panose="020B0602020104020603" pitchFamily="34" charset="0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C4CE5F3E-64DF-4C1A-AA60-46D256E4E116}"/>
                </a:ext>
              </a:extLst>
            </p:cNvPr>
            <p:cNvSpPr/>
            <p:nvPr/>
          </p:nvSpPr>
          <p:spPr>
            <a:xfrm>
              <a:off x="4246654" y="916958"/>
              <a:ext cx="1925135" cy="18288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latin typeface="Tw Cen MT" panose="020B0602020104020603" pitchFamily="34" charset="0"/>
                </a:rPr>
                <a:t>Algoritmos y diagramas de flujo</a:t>
              </a:r>
              <a:endParaRPr lang="en-US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57722CD-B3C9-4F11-9DFC-5458363AEDB9}"/>
              </a:ext>
            </a:extLst>
          </p:cNvPr>
          <p:cNvGrpSpPr/>
          <p:nvPr/>
        </p:nvGrpSpPr>
        <p:grpSpPr>
          <a:xfrm>
            <a:off x="7674496" y="4420481"/>
            <a:ext cx="2286000" cy="2286000"/>
            <a:chOff x="7048735" y="649289"/>
            <a:chExt cx="1902343" cy="2096469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9463464D-EF57-44B6-AD17-591AFC8B1499}"/>
                </a:ext>
              </a:extLst>
            </p:cNvPr>
            <p:cNvGrpSpPr/>
            <p:nvPr/>
          </p:nvGrpSpPr>
          <p:grpSpPr>
            <a:xfrm>
              <a:off x="7048735" y="649289"/>
              <a:ext cx="662608" cy="523220"/>
              <a:chOff x="668600" y="2123782"/>
              <a:chExt cx="662608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8AE2C16F-7A58-4E03-AD80-A419312D1A66}"/>
                  </a:ext>
                </a:extLst>
              </p:cNvPr>
              <p:cNvSpPr/>
              <p:nvPr/>
            </p:nvSpPr>
            <p:spPr>
              <a:xfrm>
                <a:off x="732304" y="2123782"/>
                <a:ext cx="523220" cy="52322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2BFF607F-9157-41A4-A295-35DEA3A95EF6}"/>
                  </a:ext>
                </a:extLst>
              </p:cNvPr>
              <p:cNvSpPr txBox="1"/>
              <p:nvPr/>
            </p:nvSpPr>
            <p:spPr>
              <a:xfrm>
                <a:off x="668600" y="2154559"/>
                <a:ext cx="6626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3</a:t>
                </a:r>
              </a:p>
            </p:txBody>
          </p:sp>
        </p:grp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4034F7C2-A9EB-4C64-8CE3-8528829EBB29}"/>
                </a:ext>
              </a:extLst>
            </p:cNvPr>
            <p:cNvSpPr/>
            <p:nvPr/>
          </p:nvSpPr>
          <p:spPr>
            <a:xfrm>
              <a:off x="7122278" y="916958"/>
              <a:ext cx="1828800" cy="18288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latin typeface="Tw Cen MT" panose="020B0602020104020603" pitchFamily="34" charset="0"/>
                </a:rPr>
                <a:t>Arreglos</a:t>
              </a:r>
              <a:r>
                <a:rPr lang="en-US" sz="2400" dirty="0">
                  <a:latin typeface="Tw Cen MT" panose="020B0602020104020603" pitchFamily="34" charset="0"/>
                </a:rPr>
                <a:t> y </a:t>
              </a:r>
              <a:r>
                <a:rPr lang="en-US" sz="2400" dirty="0" err="1">
                  <a:latin typeface="Tw Cen MT" panose="020B0602020104020603" pitchFamily="34" charset="0"/>
                </a:rPr>
                <a:t>métodos</a:t>
              </a:r>
              <a:endParaRPr lang="en-US" sz="2400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E4918903-40AF-4264-A9B9-7515B3B2AFC0}"/>
              </a:ext>
            </a:extLst>
          </p:cNvPr>
          <p:cNvGrpSpPr/>
          <p:nvPr/>
        </p:nvGrpSpPr>
        <p:grpSpPr>
          <a:xfrm>
            <a:off x="1509896" y="114915"/>
            <a:ext cx="2240280" cy="2446391"/>
            <a:chOff x="1445415" y="710845"/>
            <a:chExt cx="2240280" cy="2446391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B2628835-7EA4-4AF5-A3C9-FC98D32592F6}"/>
                </a:ext>
              </a:extLst>
            </p:cNvPr>
            <p:cNvSpPr/>
            <p:nvPr/>
          </p:nvSpPr>
          <p:spPr>
            <a:xfrm>
              <a:off x="1528420" y="710845"/>
              <a:ext cx="548640" cy="54864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w Cen MT" panose="020B0602020104020603" pitchFamily="34" charset="0"/>
                </a:rPr>
                <a:t>1</a:t>
              </a: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CB4AA73E-E55F-486C-BD4E-93CDA73C1EFE}"/>
                </a:ext>
              </a:extLst>
            </p:cNvPr>
            <p:cNvSpPr/>
            <p:nvPr/>
          </p:nvSpPr>
          <p:spPr>
            <a:xfrm>
              <a:off x="1445415" y="916956"/>
              <a:ext cx="2240280" cy="224028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Tw Cen MT" panose="020B0602020104020603" pitchFamily="34" charset="0"/>
                </a:rPr>
                <a:t>Componentes</a:t>
              </a:r>
              <a:r>
                <a:rPr lang="en-US" sz="2000" dirty="0">
                  <a:latin typeface="Tw Cen MT" panose="020B0602020104020603" pitchFamily="34" charset="0"/>
                </a:rPr>
                <a:t> de una </a:t>
              </a:r>
              <a:r>
                <a:rPr lang="en-US" sz="2000" dirty="0" err="1">
                  <a:latin typeface="Tw Cen MT" panose="020B0602020104020603" pitchFamily="34" charset="0"/>
                </a:rPr>
                <a:t>Computadora</a:t>
              </a:r>
              <a:endParaRPr lang="en-US" sz="2000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B661297-AE63-4A6B-B952-EA4307A8BBB6}"/>
              </a:ext>
            </a:extLst>
          </p:cNvPr>
          <p:cNvGrpSpPr/>
          <p:nvPr/>
        </p:nvGrpSpPr>
        <p:grpSpPr>
          <a:xfrm>
            <a:off x="3485387" y="2132360"/>
            <a:ext cx="2286000" cy="2387444"/>
            <a:chOff x="1434721" y="710845"/>
            <a:chExt cx="2429639" cy="3083034"/>
          </a:xfrm>
        </p:grpSpPr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6D641F51-1DE2-40BB-A729-0935D57129F1}"/>
                </a:ext>
              </a:extLst>
            </p:cNvPr>
            <p:cNvSpPr/>
            <p:nvPr/>
          </p:nvSpPr>
          <p:spPr>
            <a:xfrm>
              <a:off x="1528420" y="710845"/>
              <a:ext cx="548640" cy="54864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Tw Cen MT" panose="020B0602020104020603" pitchFamily="34" charset="0"/>
                </a:rPr>
                <a:t>1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55B3283F-0EBF-4A74-8F2A-80D058163F04}"/>
                </a:ext>
              </a:extLst>
            </p:cNvPr>
            <p:cNvSpPr/>
            <p:nvPr/>
          </p:nvSpPr>
          <p:spPr>
            <a:xfrm>
              <a:off x="1434721" y="841845"/>
              <a:ext cx="2429639" cy="2952034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latin typeface="Tw Cen MT" panose="020B0602020104020603" pitchFamily="34" charset="0"/>
                </a:rPr>
                <a:t>Representación de información</a:t>
              </a:r>
              <a:endParaRPr lang="en-US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935A4986-1102-482A-8EFF-F42507AE1DA0}"/>
              </a:ext>
            </a:extLst>
          </p:cNvPr>
          <p:cNvGrpSpPr/>
          <p:nvPr/>
        </p:nvGrpSpPr>
        <p:grpSpPr>
          <a:xfrm>
            <a:off x="2041377" y="4621248"/>
            <a:ext cx="2162077" cy="2011680"/>
            <a:chOff x="1434721" y="710845"/>
            <a:chExt cx="2468880" cy="2599882"/>
          </a:xfrm>
        </p:grpSpPr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5D45B7A1-298B-4847-B24D-B86049412085}"/>
                </a:ext>
              </a:extLst>
            </p:cNvPr>
            <p:cNvSpPr/>
            <p:nvPr/>
          </p:nvSpPr>
          <p:spPr>
            <a:xfrm>
              <a:off x="1528420" y="710845"/>
              <a:ext cx="548640" cy="54864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w Cen MT" panose="020B0602020104020603" pitchFamily="34" charset="0"/>
                </a:rPr>
                <a:t>1</a:t>
              </a: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01E05F29-1FC2-421A-B3DC-2355322DD58E}"/>
                </a:ext>
              </a:extLst>
            </p:cNvPr>
            <p:cNvSpPr/>
            <p:nvPr/>
          </p:nvSpPr>
          <p:spPr>
            <a:xfrm>
              <a:off x="1434721" y="841847"/>
              <a:ext cx="2468880" cy="246888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000" dirty="0">
                  <a:latin typeface="Tw Cen MT" panose="020B0602020104020603" pitchFamily="34" charset="0"/>
                </a:rPr>
                <a:t>Operadores </a:t>
              </a:r>
              <a:r>
                <a:rPr lang="es-MX" sz="2000" dirty="0" err="1">
                  <a:latin typeface="Tw Cen MT" panose="020B0602020104020603" pitchFamily="34" charset="0"/>
                </a:rPr>
                <a:t>boleanos</a:t>
              </a:r>
              <a:endParaRPr lang="en-US" sz="2000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7574040B-DB53-4503-96B7-19A8D51DAC04}"/>
              </a:ext>
            </a:extLst>
          </p:cNvPr>
          <p:cNvGrpSpPr/>
          <p:nvPr/>
        </p:nvGrpSpPr>
        <p:grpSpPr>
          <a:xfrm>
            <a:off x="5205141" y="4539767"/>
            <a:ext cx="1934973" cy="2096469"/>
            <a:chOff x="4236816" y="649289"/>
            <a:chExt cx="1934973" cy="2096469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B0C69C35-9CFA-4EDC-B31E-A053626D310E}"/>
                </a:ext>
              </a:extLst>
            </p:cNvPr>
            <p:cNvSpPr/>
            <p:nvPr/>
          </p:nvSpPr>
          <p:spPr>
            <a:xfrm>
              <a:off x="4236816" y="649289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b="1" dirty="0">
                  <a:latin typeface="Tw Cen MT" panose="020B0602020104020603" pitchFamily="34" charset="0"/>
                </a:rPr>
                <a:t>2</a:t>
              </a:r>
              <a:endParaRPr lang="en-US" sz="2400" b="1" dirty="0">
                <a:latin typeface="Tw Cen MT" panose="020B0602020104020603" pitchFamily="34" charset="0"/>
              </a:endParaRP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A1F3CD72-247F-427F-BDC4-DBCD5C27DF6E}"/>
                </a:ext>
              </a:extLst>
            </p:cNvPr>
            <p:cNvSpPr/>
            <p:nvPr/>
          </p:nvSpPr>
          <p:spPr>
            <a:xfrm>
              <a:off x="4246654" y="916958"/>
              <a:ext cx="1925135" cy="18288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900" dirty="0">
                  <a:latin typeface="Tw Cen MT" panose="020B0602020104020603" pitchFamily="34" charset="0"/>
                </a:rPr>
                <a:t>Introducción a Java</a:t>
              </a:r>
              <a:endParaRPr lang="en-US" sz="1900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86BF922-1B4E-4F3E-B58E-C090D8A5423E}"/>
              </a:ext>
            </a:extLst>
          </p:cNvPr>
          <p:cNvGrpSpPr/>
          <p:nvPr/>
        </p:nvGrpSpPr>
        <p:grpSpPr>
          <a:xfrm>
            <a:off x="6685516" y="1567999"/>
            <a:ext cx="2468880" cy="2595574"/>
            <a:chOff x="4246653" y="790264"/>
            <a:chExt cx="2468880" cy="2595574"/>
          </a:xfrm>
        </p:grpSpPr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D01769F0-C1BE-46BA-AC58-6AEE28E89ADD}"/>
                </a:ext>
              </a:extLst>
            </p:cNvPr>
            <p:cNvSpPr/>
            <p:nvPr/>
          </p:nvSpPr>
          <p:spPr>
            <a:xfrm>
              <a:off x="4317166" y="790264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b="1" dirty="0">
                  <a:latin typeface="Tw Cen MT" panose="020B0602020104020603" pitchFamily="34" charset="0"/>
                </a:rPr>
                <a:t>2</a:t>
              </a:r>
              <a:endParaRPr lang="en-US" sz="2400" b="1" dirty="0">
                <a:latin typeface="Tw Cen MT" panose="020B0602020104020603" pitchFamily="34" charset="0"/>
              </a:endParaRP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04DA8233-378E-4FCE-8864-0DC40615BFA3}"/>
                </a:ext>
              </a:extLst>
            </p:cNvPr>
            <p:cNvSpPr/>
            <p:nvPr/>
          </p:nvSpPr>
          <p:spPr>
            <a:xfrm>
              <a:off x="4246653" y="916958"/>
              <a:ext cx="2468880" cy="246888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Operadores</a:t>
              </a:r>
              <a:r>
                <a:rPr lang="en-US" sz="24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condiciones</a:t>
              </a:r>
              <a:r>
                <a:rPr lang="en-US" sz="24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 y </a:t>
              </a:r>
              <a:r>
                <a:rPr lang="en-US" sz="2400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ciclos</a:t>
              </a:r>
              <a:endParaRPr lang="en-US" sz="2400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</a:t>
              </a:r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urso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content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grades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temas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fechas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contact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AF9A856-B862-439D-AB2D-28527B3BC76B}"/>
              </a:ext>
            </a:extLst>
          </p:cNvPr>
          <p:cNvGrpSpPr/>
          <p:nvPr/>
        </p:nvGrpSpPr>
        <p:grpSpPr>
          <a:xfrm>
            <a:off x="1491362" y="4440267"/>
            <a:ext cx="3577368" cy="796806"/>
            <a:chOff x="764723" y="4698436"/>
            <a:chExt cx="3393281" cy="796806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B8AFB94-C2E3-487E-AE72-2D519C605F72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4E1E449-1505-4788-9575-E71478300712}"/>
                </a:ext>
              </a:extLst>
            </p:cNvPr>
            <p:cNvSpPr txBox="1"/>
            <p:nvPr/>
          </p:nvSpPr>
          <p:spPr>
            <a:xfrm>
              <a:off x="1435200" y="4698436"/>
              <a:ext cx="27228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Miércoles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25 de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Noviembre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  <a:p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Último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día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de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clases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8A5A61FB-CA64-4580-801C-AD3884078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A41C946-F1AE-46B2-87CC-2818FB576A3E}"/>
              </a:ext>
            </a:extLst>
          </p:cNvPr>
          <p:cNvGrpSpPr/>
          <p:nvPr/>
        </p:nvGrpSpPr>
        <p:grpSpPr>
          <a:xfrm>
            <a:off x="1486038" y="1648775"/>
            <a:ext cx="3170095" cy="662056"/>
            <a:chOff x="1486038" y="1566411"/>
            <a:chExt cx="3170095" cy="662056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F4D948F-8670-4F67-B5BD-4AC06968C522}"/>
                </a:ext>
              </a:extLst>
            </p:cNvPr>
            <p:cNvSpPr txBox="1"/>
            <p:nvPr/>
          </p:nvSpPr>
          <p:spPr>
            <a:xfrm>
              <a:off x="2256958" y="1680197"/>
              <a:ext cx="2399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Lunes 16 de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Noviembre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CD8841C-D453-44E7-9CE2-70317BC917D2}"/>
                </a:ext>
              </a:extLst>
            </p:cNvPr>
            <p:cNvSpPr/>
            <p:nvPr/>
          </p:nvSpPr>
          <p:spPr>
            <a:xfrm>
              <a:off x="1486038" y="1566411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6" name="Graphic 65" descr="Fireworks">
              <a:extLst>
                <a:ext uri="{FF2B5EF4-FFF2-40B4-BE49-F238E27FC236}">
                  <a16:creationId xmlns:a16="http://schemas.microsoft.com/office/drawing/2014/main" id="{A3A47933-74C0-44D3-BCE8-F7FC8A2A2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32541" y="1616327"/>
              <a:ext cx="550369" cy="550369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CD39A5-0813-4EB9-B4FC-EA74CC754048}"/>
              </a:ext>
            </a:extLst>
          </p:cNvPr>
          <p:cNvGrpSpPr/>
          <p:nvPr/>
        </p:nvGrpSpPr>
        <p:grpSpPr>
          <a:xfrm>
            <a:off x="1483599" y="731635"/>
            <a:ext cx="3843003" cy="738532"/>
            <a:chOff x="1483599" y="731635"/>
            <a:chExt cx="3843003" cy="738532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5766AE2-8191-4DD7-9F8B-FB3901844BFC}"/>
                </a:ext>
              </a:extLst>
            </p:cNvPr>
            <p:cNvSpPr txBox="1"/>
            <p:nvPr/>
          </p:nvSpPr>
          <p:spPr>
            <a:xfrm>
              <a:off x="2359761" y="823836"/>
              <a:ext cx="29668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Miércoles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16 de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Septiembre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7D96E21-AF16-4017-877B-3BD3E8B7AAAD}"/>
                </a:ext>
              </a:extLst>
            </p:cNvPr>
            <p:cNvSpPr/>
            <p:nvPr/>
          </p:nvSpPr>
          <p:spPr>
            <a:xfrm>
              <a:off x="1483599" y="73163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0" name="Graphic 89" descr="Fireworks">
              <a:extLst>
                <a:ext uri="{FF2B5EF4-FFF2-40B4-BE49-F238E27FC236}">
                  <a16:creationId xmlns:a16="http://schemas.microsoft.com/office/drawing/2014/main" id="{FD6BC9F0-A150-4931-94E5-0C950FDB9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30102" y="781551"/>
              <a:ext cx="550369" cy="550369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19C9ED9-0522-420A-9C09-A9DD891EC53A}"/>
              </a:ext>
            </a:extLst>
          </p:cNvPr>
          <p:cNvGrpSpPr/>
          <p:nvPr/>
        </p:nvGrpSpPr>
        <p:grpSpPr>
          <a:xfrm>
            <a:off x="1491362" y="5415682"/>
            <a:ext cx="3577368" cy="796806"/>
            <a:chOff x="764723" y="4698436"/>
            <a:chExt cx="3393281" cy="796806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AEA6A80-22FE-4448-8EDE-6FC03FACF6A9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CF19A48-D563-46FB-912B-B5CB56FD8A2E}"/>
                </a:ext>
              </a:extLst>
            </p:cNvPr>
            <p:cNvSpPr txBox="1"/>
            <p:nvPr/>
          </p:nvSpPr>
          <p:spPr>
            <a:xfrm>
              <a:off x="1435200" y="4698436"/>
              <a:ext cx="27228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Martes 8 de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diciembre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  <a:p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Último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día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de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examenes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70BEBA29-B2E2-41BE-B198-315E03DAE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031E6A7-3B99-4849-966F-85B28EC8AE73}"/>
              </a:ext>
            </a:extLst>
          </p:cNvPr>
          <p:cNvGrpSpPr/>
          <p:nvPr/>
        </p:nvGrpSpPr>
        <p:grpSpPr>
          <a:xfrm>
            <a:off x="1491362" y="2489439"/>
            <a:ext cx="3577368" cy="796806"/>
            <a:chOff x="764723" y="4698436"/>
            <a:chExt cx="3393281" cy="796806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CEDF96D-84B9-0E48-8420-C88537CEF486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FD0D5AF-53A7-5343-9CA9-3D3979FD6CD8}"/>
                </a:ext>
              </a:extLst>
            </p:cNvPr>
            <p:cNvSpPr txBox="1"/>
            <p:nvPr/>
          </p:nvSpPr>
          <p:spPr>
            <a:xfrm>
              <a:off x="1435200" y="4698436"/>
              <a:ext cx="27228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Examen 1er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Parcial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- PENDIENTE -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CE8967FD-1294-694A-A154-A2A9D7FBE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38868AB-BFDF-764C-818D-41DA17D04368}"/>
              </a:ext>
            </a:extLst>
          </p:cNvPr>
          <p:cNvGrpSpPr/>
          <p:nvPr/>
        </p:nvGrpSpPr>
        <p:grpSpPr>
          <a:xfrm>
            <a:off x="1491362" y="3464853"/>
            <a:ext cx="3577368" cy="796806"/>
            <a:chOff x="764723" y="4698436"/>
            <a:chExt cx="3393281" cy="796806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A72BC59-E2F8-B043-B92C-EE8BF9656CAC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5E95D72-1439-FA4E-9BC9-460AEB564EF5}"/>
                </a:ext>
              </a:extLst>
            </p:cNvPr>
            <p:cNvSpPr txBox="1"/>
            <p:nvPr/>
          </p:nvSpPr>
          <p:spPr>
            <a:xfrm>
              <a:off x="1435200" y="4698436"/>
              <a:ext cx="27228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Examen 2ndo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Parcial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- PENDIENTE - </a:t>
              </a: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8E54A520-82F1-9D4D-B27E-59DE4F748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curso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content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grades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temas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fechas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contact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06B4E3-2ED1-44B5-BC7E-5BB0BEB325AF}"/>
              </a:ext>
            </a:extLst>
          </p:cNvPr>
          <p:cNvGrpSpPr/>
          <p:nvPr/>
        </p:nvGrpSpPr>
        <p:grpSpPr>
          <a:xfrm>
            <a:off x="2911521" y="2358338"/>
            <a:ext cx="2336800" cy="2512268"/>
            <a:chOff x="313715" y="1912773"/>
            <a:chExt cx="2336800" cy="251226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855102-5892-4791-81C6-1D3099286A62}"/>
                </a:ext>
              </a:extLst>
            </p:cNvPr>
            <p:cNvSpPr txBox="1"/>
            <p:nvPr/>
          </p:nvSpPr>
          <p:spPr>
            <a:xfrm>
              <a:off x="313715" y="3963376"/>
              <a:ext cx="233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omardil@tec.mx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64BCF60-284B-4512-A374-E284A563EFB1}"/>
                </a:ext>
              </a:extLst>
            </p:cNvPr>
            <p:cNvSpPr/>
            <p:nvPr/>
          </p:nvSpPr>
          <p:spPr>
            <a:xfrm>
              <a:off x="582246" y="1912773"/>
              <a:ext cx="1802532" cy="1802532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Graphic 2" descr="Envelope">
              <a:extLst>
                <a:ext uri="{FF2B5EF4-FFF2-40B4-BE49-F238E27FC236}">
                  <a16:creationId xmlns:a16="http://schemas.microsoft.com/office/drawing/2014/main" id="{FB1259B1-20F9-4460-AD71-D159F99E1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6312" y="2356838"/>
              <a:ext cx="914400" cy="9144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E7B8658-C532-4D41-B1CE-53CE5C68D7D8}"/>
              </a:ext>
            </a:extLst>
          </p:cNvPr>
          <p:cNvGrpSpPr/>
          <p:nvPr/>
        </p:nvGrpSpPr>
        <p:grpSpPr>
          <a:xfrm>
            <a:off x="5408416" y="2338403"/>
            <a:ext cx="2964180" cy="2553103"/>
            <a:chOff x="2941320" y="1875469"/>
            <a:chExt cx="2964180" cy="255310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AC3DF4E-CC11-4211-B94C-CFD06DD21505}"/>
                </a:ext>
              </a:extLst>
            </p:cNvPr>
            <p:cNvSpPr txBox="1"/>
            <p:nvPr/>
          </p:nvSpPr>
          <p:spPr>
            <a:xfrm>
              <a:off x="2941320" y="3966907"/>
              <a:ext cx="29641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github.com/</a:t>
              </a:r>
              <a:r>
                <a:rPr lang="en-US" sz="2400" b="1" dirty="0" err="1">
                  <a:solidFill>
                    <a:srgbClr val="EF3078"/>
                  </a:solidFill>
                  <a:latin typeface="Tw Cen MT" panose="020B0602020104020603" pitchFamily="34" charset="0"/>
                </a:rPr>
                <a:t>OMardil</a:t>
              </a:r>
              <a:endParaRPr lang="en-US" sz="2400" b="1" dirty="0">
                <a:solidFill>
                  <a:srgbClr val="EF307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759DD56-9161-4A22-8660-0AAFD5155B24}"/>
                </a:ext>
              </a:extLst>
            </p:cNvPr>
            <p:cNvSpPr/>
            <p:nvPr/>
          </p:nvSpPr>
          <p:spPr>
            <a:xfrm>
              <a:off x="3439718" y="1875469"/>
              <a:ext cx="1802532" cy="1802532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3D354C26-FBB5-4FC7-8F90-381698785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809933" y="2245113"/>
              <a:ext cx="1051561" cy="1051561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E4D1B4-503D-4AB1-AB4A-A5A1526487AF}"/>
              </a:ext>
            </a:extLst>
          </p:cNvPr>
          <p:cNvGrpSpPr/>
          <p:nvPr/>
        </p:nvGrpSpPr>
        <p:grpSpPr>
          <a:xfrm>
            <a:off x="274204" y="2337439"/>
            <a:ext cx="2336800" cy="2928064"/>
            <a:chOff x="5820657" y="1870166"/>
            <a:chExt cx="2336800" cy="2928064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E099269-0EAE-4B86-8680-2EBFBBC1E20F}"/>
                </a:ext>
              </a:extLst>
            </p:cNvPr>
            <p:cNvSpPr txBox="1"/>
            <p:nvPr/>
          </p:nvSpPr>
          <p:spPr>
            <a:xfrm>
              <a:off x="5820657" y="3967233"/>
              <a:ext cx="2336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92D050"/>
                  </a:solidFill>
                  <a:latin typeface="Tw Cen MT" panose="020B0602020104020603" pitchFamily="34" charset="0"/>
                </a:rPr>
                <a:t>asesorías</a:t>
              </a:r>
              <a:r>
                <a:rPr lang="en-US" sz="2400" b="1" dirty="0">
                  <a:solidFill>
                    <a:srgbClr val="92D050"/>
                  </a:solidFill>
                  <a:latin typeface="Tw Cen MT" panose="020B0602020104020603" pitchFamily="34" charset="0"/>
                </a:rPr>
                <a:t> con previa </a:t>
              </a:r>
              <a:r>
                <a:rPr lang="en-US" sz="2400" b="1" dirty="0" err="1">
                  <a:solidFill>
                    <a:srgbClr val="92D050"/>
                  </a:solidFill>
                  <a:latin typeface="Tw Cen MT" panose="020B0602020104020603" pitchFamily="34" charset="0"/>
                </a:rPr>
                <a:t>cita</a:t>
              </a:r>
              <a:endParaRPr lang="en-US" sz="2400" b="1" dirty="0">
                <a:solidFill>
                  <a:srgbClr val="92D05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5CE8035-C83D-4A65-995A-127E48DFEE06}"/>
                </a:ext>
              </a:extLst>
            </p:cNvPr>
            <p:cNvSpPr/>
            <p:nvPr/>
          </p:nvSpPr>
          <p:spPr>
            <a:xfrm>
              <a:off x="6036030" y="1870166"/>
              <a:ext cx="1813790" cy="181379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Graphic 81" descr="Classroom">
              <a:extLst>
                <a:ext uri="{FF2B5EF4-FFF2-40B4-BE49-F238E27FC236}">
                  <a16:creationId xmlns:a16="http://schemas.microsoft.com/office/drawing/2014/main" id="{58251F3B-A209-4642-A8C7-A33807478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486385" y="2312357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252</Words>
  <Application>Microsoft Office PowerPoint</Application>
  <PresentationFormat>Widescreen</PresentationFormat>
  <Paragraphs>109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Omar Acosta</dc:creator>
  <cp:lastModifiedBy>Omar Acosta</cp:lastModifiedBy>
  <cp:revision>75</cp:revision>
  <dcterms:created xsi:type="dcterms:W3CDTF">2017-01-05T13:17:27Z</dcterms:created>
  <dcterms:modified xsi:type="dcterms:W3CDTF">2020-08-07T15:57:15Z</dcterms:modified>
</cp:coreProperties>
</file>