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8" r:id="rId3"/>
    <p:sldId id="276" r:id="rId4"/>
    <p:sldId id="274" r:id="rId5"/>
    <p:sldId id="269" r:id="rId6"/>
    <p:sldId id="270" r:id="rId7"/>
    <p:sldId id="271" r:id="rId8"/>
    <p:sldId id="272" r:id="rId9"/>
    <p:sldId id="273" r:id="rId10"/>
    <p:sldId id="27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BBE"/>
    <a:srgbClr val="FF5969"/>
    <a:srgbClr val="639E98"/>
    <a:srgbClr val="4088FD"/>
    <a:srgbClr val="5D7373"/>
    <a:srgbClr val="242525"/>
    <a:srgbClr val="7188D8"/>
    <a:srgbClr val="FFC730"/>
    <a:srgbClr val="F0BD34"/>
    <a:srgbClr val="91C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73" autoAdjust="0"/>
    <p:restoredTop sz="84150" autoAdjust="0"/>
  </p:normalViewPr>
  <p:slideViewPr>
    <p:cSldViewPr snapToGrid="0">
      <p:cViewPr varScale="1">
        <p:scale>
          <a:sx n="81" d="100"/>
          <a:sy n="81" d="100"/>
        </p:scale>
        <p:origin x="4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4AFBC-240D-4EE3-A51D-9BF56B6EF82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6449B-AD69-420F-92B7-5A2FA9DA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6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se </a:t>
            </a:r>
            <a:r>
              <a:rPr lang="en-US" dirty="0" err="1"/>
              <a:t>inscribieron</a:t>
            </a:r>
            <a:r>
              <a:rPr lang="en-US" dirty="0"/>
              <a:t> al </a:t>
            </a:r>
            <a:r>
              <a:rPr lang="en-US" dirty="0" err="1"/>
              <a:t>curso</a:t>
            </a:r>
            <a:r>
              <a:rPr lang="en-US" dirty="0"/>
              <a:t>?</a:t>
            </a:r>
          </a:p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lo que </a:t>
            </a:r>
            <a:r>
              <a:rPr lang="en-US" dirty="0" err="1"/>
              <a:t>esperan</a:t>
            </a:r>
            <a:r>
              <a:rPr lang="en-US" dirty="0"/>
              <a:t> </a:t>
            </a:r>
            <a:r>
              <a:rPr lang="en-US" dirty="0" err="1"/>
              <a:t>aprender</a:t>
            </a:r>
            <a:r>
              <a:rPr lang="en-US" dirty="0"/>
              <a:t>?</a:t>
            </a:r>
          </a:p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les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platicado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6449B-AD69-420F-92B7-5A2FA9DA0D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6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se </a:t>
            </a:r>
            <a:r>
              <a:rPr lang="en-US" dirty="0" err="1"/>
              <a:t>inscribieron</a:t>
            </a:r>
            <a:r>
              <a:rPr lang="en-US" dirty="0"/>
              <a:t> al </a:t>
            </a:r>
            <a:r>
              <a:rPr lang="en-US" dirty="0" err="1"/>
              <a:t>curso</a:t>
            </a:r>
            <a:r>
              <a:rPr lang="en-US" dirty="0"/>
              <a:t>?</a:t>
            </a:r>
          </a:p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lo que </a:t>
            </a:r>
            <a:r>
              <a:rPr lang="en-US" dirty="0" err="1"/>
              <a:t>esperan</a:t>
            </a:r>
            <a:r>
              <a:rPr lang="en-US" dirty="0"/>
              <a:t> </a:t>
            </a:r>
            <a:r>
              <a:rPr lang="en-US" dirty="0" err="1"/>
              <a:t>aprender</a:t>
            </a:r>
            <a:r>
              <a:rPr lang="en-US" dirty="0"/>
              <a:t>?</a:t>
            </a:r>
          </a:p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les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platicado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6449B-AD69-420F-92B7-5A2FA9DA0D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14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6449B-AD69-420F-92B7-5A2FA9DA0D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28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6449B-AD69-420F-92B7-5A2FA9DA0D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26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6449B-AD69-420F-92B7-5A2FA9DA0D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9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20.JPE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jpg"/><Relationship Id="rId3" Type="http://schemas.openxmlformats.org/officeDocument/2006/relationships/image" Target="../media/image1.png"/><Relationship Id="rId7" Type="http://schemas.openxmlformats.org/officeDocument/2006/relationships/image" Target="../media/image38.sv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microsoft.com/office/2007/relationships/hdphoto" Target="../media/hdphoto3.wdp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389216" y="1858991"/>
            <a:ext cx="839532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800" dirty="0">
                <a:solidFill>
                  <a:srgbClr val="FF5969"/>
                </a:solidFill>
                <a:latin typeface="Tw Cen MT" panose="020B0602020104020603" pitchFamily="34" charset="0"/>
              </a:rPr>
              <a:t>Informática I</a:t>
            </a:r>
            <a:endParaRPr lang="en-US" sz="11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51604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5314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err="1">
                <a:solidFill>
                  <a:srgbClr val="52CBBE"/>
                </a:solidFill>
                <a:latin typeface="Tw Cen MT" panose="020B0602020104020603" pitchFamily="34" charset="0"/>
              </a:rPr>
              <a:t>Semestre</a:t>
            </a:r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 Agosto-</a:t>
            </a:r>
            <a:r>
              <a:rPr lang="en-US" sz="4100" dirty="0" err="1">
                <a:solidFill>
                  <a:srgbClr val="52CBBE"/>
                </a:solidFill>
                <a:latin typeface="Tw Cen MT" panose="020B0602020104020603" pitchFamily="34" charset="0"/>
              </a:rPr>
              <a:t>Diciembre</a:t>
            </a:r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 2021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4279723"/>
            <a:ext cx="7278915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rgbClr val="5D7373"/>
                </a:solidFill>
                <a:latin typeface="Tw Cen MT" panose="020B0602020104020603" pitchFamily="34" charset="0"/>
              </a:rPr>
              <a:t>Prepa </a:t>
            </a:r>
            <a:r>
              <a:rPr lang="es-MX" sz="2800" dirty="0" err="1">
                <a:solidFill>
                  <a:srgbClr val="5D7373"/>
                </a:solidFill>
                <a:latin typeface="Tw Cen MT" panose="020B0602020104020603" pitchFamily="34" charset="0"/>
              </a:rPr>
              <a:t>Tec</a:t>
            </a:r>
            <a:r>
              <a:rPr lang="es-MX" sz="2800" dirty="0">
                <a:solidFill>
                  <a:srgbClr val="5D7373"/>
                </a:solidFill>
                <a:latin typeface="Tw Cen MT" panose="020B0602020104020603" pitchFamily="34" charset="0"/>
              </a:rPr>
              <a:t> Campus Eugenio Garza Lagüera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</a:t>
              </a:r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rades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026" name="Picture 2" descr="Image result for international baccalaureate">
            <a:extLst>
              <a:ext uri="{FF2B5EF4-FFF2-40B4-BE49-F238E27FC236}">
                <a16:creationId xmlns:a16="http://schemas.microsoft.com/office/drawing/2014/main" id="{1A777CE7-65E0-4F7E-8FBD-9EFD17717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066" y="499187"/>
            <a:ext cx="1493146" cy="14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212B2FED-A294-4676-8A1A-024CAB903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841" y="580521"/>
            <a:ext cx="5144218" cy="1486107"/>
          </a:xfrm>
          <a:prstGeom prst="rect">
            <a:avLst/>
          </a:prstGeom>
        </p:spPr>
      </p:pic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3834DFCC-00DE-41FD-9BC5-3F8022E1C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34" y="580521"/>
            <a:ext cx="5190565" cy="5190565"/>
          </a:xfrm>
          <a:prstGeom prst="rect">
            <a:avLst/>
          </a:prstGeom>
        </p:spPr>
      </p:pic>
      <p:pic>
        <p:nvPicPr>
          <p:cNvPr id="11" name="Picture 10" descr="A picture containing game&#10;&#10;Description automatically generated">
            <a:extLst>
              <a:ext uri="{FF2B5EF4-FFF2-40B4-BE49-F238E27FC236}">
                <a16:creationId xmlns:a16="http://schemas.microsoft.com/office/drawing/2014/main" id="{5B1323D2-6C35-43AD-BA1D-742F17396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01" b="96429" l="4643" r="95714">
                        <a14:foregroundMark x1="9643" y1="51863" x2="5952" y2="59783"/>
                        <a14:foregroundMark x1="5952" y1="59783" x2="6905" y2="67857"/>
                        <a14:foregroundMark x1="6905" y1="67857" x2="13690" y2="82919"/>
                        <a14:foregroundMark x1="13690" y1="82919" x2="18571" y2="88043"/>
                        <a14:foregroundMark x1="18571" y1="88043" x2="19405" y2="79503"/>
                        <a14:foregroundMark x1="19405" y1="79503" x2="12262" y2="77795"/>
                        <a14:foregroundMark x1="12262" y1="77795" x2="9167" y2="70031"/>
                        <a14:foregroundMark x1="9167" y1="70031" x2="9762" y2="61801"/>
                        <a14:foregroundMark x1="6190" y1="62733" x2="4643" y2="70963"/>
                        <a14:foregroundMark x1="4643" y1="70963" x2="4762" y2="69876"/>
                        <a14:foregroundMark x1="27381" y1="11491" x2="33571" y2="8385"/>
                        <a14:foregroundMark x1="33571" y1="8385" x2="27619" y2="9938"/>
                        <a14:foregroundMark x1="27619" y1="9938" x2="33095" y2="8385"/>
                        <a14:foregroundMark x1="69881" y1="9627" x2="71071" y2="11801"/>
                        <a14:foregroundMark x1="92381" y1="68012" x2="93929" y2="75776"/>
                        <a14:foregroundMark x1="93929" y1="75776" x2="93214" y2="56056"/>
                        <a14:foregroundMark x1="93214" y1="56056" x2="92024" y2="75466"/>
                        <a14:foregroundMark x1="92024" y1="75466" x2="87262" y2="81832"/>
                        <a14:foregroundMark x1="87262" y1="81832" x2="79524" y2="86646"/>
                        <a14:foregroundMark x1="79524" y1="86646" x2="85833" y2="83851"/>
                        <a14:foregroundMark x1="85833" y1="83851" x2="78690" y2="86957"/>
                        <a14:foregroundMark x1="78690" y1="86957" x2="75595" y2="90217"/>
                        <a14:foregroundMark x1="20000" y1="89441" x2="26667" y2="92081"/>
                        <a14:foregroundMark x1="26667" y1="92081" x2="19643" y2="90994"/>
                        <a14:foregroundMark x1="19643" y1="90994" x2="23194" y2="92965"/>
                        <a14:foregroundMark x1="25538" y1="94099" x2="25714" y2="94099"/>
                        <a14:foregroundMark x1="80833" y1="91615" x2="74881" y2="93789"/>
                        <a14:foregroundMark x1="74881" y1="93789" x2="74048" y2="94876"/>
                        <a14:foregroundMark x1="94405" y1="75311" x2="94167" y2="57143"/>
                        <a14:foregroundMark x1="94167" y1="57143" x2="95952" y2="72516"/>
                        <a14:foregroundMark x1="68571" y1="10248" x2="63214" y2="5901"/>
                        <a14:foregroundMark x1="63214" y1="5901" x2="67143" y2="6988"/>
                        <a14:foregroundMark x1="26149" y1="95270" x2="26310" y2="95186"/>
                        <a14:foregroundMark x1="24791" y1="95979" x2="25149" y2="95792"/>
                        <a14:backgroundMark x1="24048" y1="96118" x2="23690" y2="96584"/>
                        <a14:backgroundMark x1="24762" y1="96584" x2="24286" y2="96118"/>
                        <a14:backgroundMark x1="25000" y1="96584" x2="24048" y2="95652"/>
                        <a14:backgroundMark x1="25357" y1="96584" x2="25714" y2="95497"/>
                        <a14:backgroundMark x1="26429" y1="95807" x2="25238" y2="95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945" y="2820548"/>
            <a:ext cx="3848528" cy="295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4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-435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5950540" y="612787"/>
            <a:ext cx="2644774" cy="1724651"/>
            <a:chOff x="4868802" y="4379315"/>
            <a:chExt cx="2644774" cy="112542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4868805" y="4379315"/>
              <a:ext cx="2644771" cy="37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OMAR ACOSTA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4868802" y="4721462"/>
              <a:ext cx="2644771" cy="78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omardil@tec.mx</a:t>
              </a:r>
            </a:p>
            <a:p>
              <a:pPr algn="ctr"/>
              <a:endParaRPr lang="en-US" sz="2400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en-US" sz="2400" b="1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Informática</a:t>
              </a:r>
              <a:r>
                <a:rPr lang="en-US" sz="24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I</a:t>
              </a:r>
            </a:p>
          </p:txBody>
        </p:sp>
      </p:grp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DB2E4189-AE58-4009-AC34-C6CDD475E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46199" y="5360747"/>
            <a:ext cx="914400" cy="914400"/>
          </a:xfrm>
          <a:prstGeom prst="rect">
            <a:avLst/>
          </a:prstGeom>
        </p:spPr>
      </p:pic>
      <p:pic>
        <p:nvPicPr>
          <p:cNvPr id="6" name="Graphic 5" descr="Programmer">
            <a:extLst>
              <a:ext uri="{FF2B5EF4-FFF2-40B4-BE49-F238E27FC236}">
                <a16:creationId xmlns:a16="http://schemas.microsoft.com/office/drawing/2014/main" id="{8D3EB4D1-4859-4C8E-9A1A-52F17A3F2D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36537" y="5232540"/>
            <a:ext cx="914400" cy="914400"/>
          </a:xfrm>
          <a:prstGeom prst="rect">
            <a:avLst/>
          </a:prstGeom>
        </p:spPr>
      </p:pic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815CBA3F-0267-4143-8A67-83AE86F99A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85710" y="5336453"/>
            <a:ext cx="914400" cy="914400"/>
          </a:xfrm>
          <a:prstGeom prst="rect">
            <a:avLst/>
          </a:prstGeom>
        </p:spPr>
      </p:pic>
      <p:pic>
        <p:nvPicPr>
          <p:cNvPr id="10" name="Graphic 9" descr="Dog">
            <a:extLst>
              <a:ext uri="{FF2B5EF4-FFF2-40B4-BE49-F238E27FC236}">
                <a16:creationId xmlns:a16="http://schemas.microsoft.com/office/drawing/2014/main" id="{E7C6A11D-BCC1-44FF-A475-A6F60F8FA4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73350" y="5330033"/>
            <a:ext cx="914400" cy="914400"/>
          </a:xfrm>
          <a:prstGeom prst="rect">
            <a:avLst/>
          </a:prstGeom>
        </p:spPr>
      </p:pic>
      <p:pic>
        <p:nvPicPr>
          <p:cNvPr id="12" name="Graphic 11" descr="Theatre">
            <a:extLst>
              <a:ext uri="{FF2B5EF4-FFF2-40B4-BE49-F238E27FC236}">
                <a16:creationId xmlns:a16="http://schemas.microsoft.com/office/drawing/2014/main" id="{8FB49DAD-AF7A-4415-91F1-3EAF03C7A2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95881" y="5326013"/>
            <a:ext cx="914400" cy="914400"/>
          </a:xfrm>
          <a:prstGeom prst="rect">
            <a:avLst/>
          </a:prstGeom>
        </p:spPr>
      </p:pic>
      <p:pic>
        <p:nvPicPr>
          <p:cNvPr id="14" name="Graphic 13" descr="Tennis">
            <a:extLst>
              <a:ext uri="{FF2B5EF4-FFF2-40B4-BE49-F238E27FC236}">
                <a16:creationId xmlns:a16="http://schemas.microsoft.com/office/drawing/2014/main" id="{B7315984-E66E-4E30-A917-15A7BA3A0B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90543" y="4411613"/>
            <a:ext cx="914400" cy="914400"/>
          </a:xfrm>
          <a:prstGeom prst="rect">
            <a:avLst/>
          </a:prstGeom>
        </p:spPr>
      </p:pic>
      <p:pic>
        <p:nvPicPr>
          <p:cNvPr id="16" name="Graphic 15" descr="Soccer ball">
            <a:extLst>
              <a:ext uri="{FF2B5EF4-FFF2-40B4-BE49-F238E27FC236}">
                <a16:creationId xmlns:a16="http://schemas.microsoft.com/office/drawing/2014/main" id="{B83E08AC-5136-4147-AC1E-F15C6AA8B7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36340" y="4411612"/>
            <a:ext cx="914400" cy="914400"/>
          </a:xfrm>
          <a:prstGeom prst="rect">
            <a:avLst/>
          </a:prstGeom>
        </p:spPr>
      </p:pic>
      <p:pic>
        <p:nvPicPr>
          <p:cNvPr id="18" name="Graphic 17" descr="Atom">
            <a:extLst>
              <a:ext uri="{FF2B5EF4-FFF2-40B4-BE49-F238E27FC236}">
                <a16:creationId xmlns:a16="http://schemas.microsoft.com/office/drawing/2014/main" id="{70B12506-7DCE-4849-B1AD-B7A35F1695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32110" y="4384319"/>
            <a:ext cx="914400" cy="914400"/>
          </a:xfrm>
          <a:prstGeom prst="rect">
            <a:avLst/>
          </a:prstGeom>
        </p:spPr>
      </p:pic>
      <p:pic>
        <p:nvPicPr>
          <p:cNvPr id="1026" name="Picture 2" descr="Image result for spiderman icon">
            <a:extLst>
              <a:ext uri="{FF2B5EF4-FFF2-40B4-BE49-F238E27FC236}">
                <a16:creationId xmlns:a16="http://schemas.microsoft.com/office/drawing/2014/main" id="{EBC9A685-6C3F-48A4-91A4-EBADD0460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730" y="4282205"/>
            <a:ext cx="1016514" cy="101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erson holding a dog&#10;&#10;Description automatically generated with medium confidence">
            <a:extLst>
              <a:ext uri="{FF2B5EF4-FFF2-40B4-BE49-F238E27FC236}">
                <a16:creationId xmlns:a16="http://schemas.microsoft.com/office/drawing/2014/main" id="{844F633F-EF45-494D-B533-B380678B451F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35" b="34064"/>
          <a:stretch/>
        </p:blipFill>
        <p:spPr>
          <a:xfrm>
            <a:off x="3536219" y="348403"/>
            <a:ext cx="2437857" cy="31488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-435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" name="Picture 2" descr="A picture containing grass, dog, outdoor, mammal&#10;&#10;Description automatically generated">
            <a:extLst>
              <a:ext uri="{FF2B5EF4-FFF2-40B4-BE49-F238E27FC236}">
                <a16:creationId xmlns:a16="http://schemas.microsoft.com/office/drawing/2014/main" id="{DE8128C4-4C86-499B-ACDA-F76EF09208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b="20644"/>
          <a:stretch/>
        </p:blipFill>
        <p:spPr>
          <a:xfrm>
            <a:off x="3218217" y="307427"/>
            <a:ext cx="3852279" cy="3490258"/>
          </a:xfrm>
          <a:prstGeom prst="rect">
            <a:avLst/>
          </a:prstGeom>
        </p:spPr>
      </p:pic>
      <p:pic>
        <p:nvPicPr>
          <p:cNvPr id="9" name="Picture 8" descr="A dog lying on the floor&#10;&#10;Description automatically generated with medium confidence">
            <a:extLst>
              <a:ext uri="{FF2B5EF4-FFF2-40B4-BE49-F238E27FC236}">
                <a16:creationId xmlns:a16="http://schemas.microsoft.com/office/drawing/2014/main" id="{78B27DDA-E6A1-4783-A61E-9A83FAE392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5" t="21724" r="34487" b="19656"/>
          <a:stretch/>
        </p:blipFill>
        <p:spPr>
          <a:xfrm>
            <a:off x="7800139" y="827472"/>
            <a:ext cx="2798459" cy="4020207"/>
          </a:xfrm>
          <a:prstGeom prst="rect">
            <a:avLst/>
          </a:prstGeom>
        </p:spPr>
      </p:pic>
      <p:pic>
        <p:nvPicPr>
          <p:cNvPr id="13" name="Picture 12" descr="A person holding a dog&#10;&#10;Description automatically generated with medium confidence">
            <a:extLst>
              <a:ext uri="{FF2B5EF4-FFF2-40B4-BE49-F238E27FC236}">
                <a16:creationId xmlns:a16="http://schemas.microsoft.com/office/drawing/2014/main" id="{A8141333-9CA5-4FAD-8A06-45D161CB07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2" t="39540" r="37862" b="13678"/>
          <a:stretch/>
        </p:blipFill>
        <p:spPr>
          <a:xfrm>
            <a:off x="5659960" y="3649281"/>
            <a:ext cx="2526785" cy="32082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27094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145460" y="-26562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47E67C-DDBE-459D-815A-EB1C9CD1C641}"/>
              </a:ext>
            </a:extLst>
          </p:cNvPr>
          <p:cNvSpPr txBox="1"/>
          <p:nvPr/>
        </p:nvSpPr>
        <p:spPr>
          <a:xfrm>
            <a:off x="3267985" y="604299"/>
            <a:ext cx="5100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rgbClr val="FF5969"/>
                </a:solidFill>
                <a:latin typeface="Tw Cen MT" panose="020B0602020104020603" pitchFamily="34" charset="0"/>
              </a:rPr>
              <a:t>Clase HPRS</a:t>
            </a:r>
            <a:endParaRPr lang="en-US" sz="24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93B9D7-A7CB-45B2-B1C8-59CB1D74BC3C}"/>
              </a:ext>
            </a:extLst>
          </p:cNvPr>
          <p:cNvGrpSpPr/>
          <p:nvPr/>
        </p:nvGrpSpPr>
        <p:grpSpPr>
          <a:xfrm>
            <a:off x="3307839" y="1575008"/>
            <a:ext cx="8378792" cy="887767"/>
            <a:chOff x="3307839" y="2514671"/>
            <a:chExt cx="8378792" cy="88776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3BD0ED-B64F-4A9B-8622-8D88F7B0D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8750" l="2500" r="90000">
                          <a14:foregroundMark x1="13750" y1="86250" x2="2500" y2="98750"/>
                          <a14:foregroundMark x1="87500" y1="10000" x2="86250" y2="10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07839" y="2516729"/>
              <a:ext cx="885709" cy="88570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5E105D-25F5-42C2-8F34-CD2DEB32ECE1}"/>
                </a:ext>
              </a:extLst>
            </p:cNvPr>
            <p:cNvSpPr txBox="1"/>
            <p:nvPr/>
          </p:nvSpPr>
          <p:spPr>
            <a:xfrm>
              <a:off x="4213409" y="2514671"/>
              <a:ext cx="7473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Presencial 50%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13622F-E706-405B-9741-D2DDA8EA5D3F}"/>
              </a:ext>
            </a:extLst>
          </p:cNvPr>
          <p:cNvGrpSpPr/>
          <p:nvPr/>
        </p:nvGrpSpPr>
        <p:grpSpPr>
          <a:xfrm>
            <a:off x="3307839" y="3952371"/>
            <a:ext cx="8444754" cy="885709"/>
            <a:chOff x="3307839" y="4905373"/>
            <a:chExt cx="8444754" cy="8857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D6BB46-6526-4ABC-9397-6D230D07B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500" b="98750" l="1250" r="91250">
                          <a14:foregroundMark x1="17500" y1="73750" x2="15466" y2="94091"/>
                          <a14:foregroundMark x1="1250" y1="96250" x2="7500" y2="62500"/>
                          <a14:foregroundMark x1="85000" y1="17500" x2="91250" y2="7500"/>
                          <a14:foregroundMark x1="48750" y1="32500" x2="38750" y2="42500"/>
                          <a14:backgroundMark x1="12500" y1="98750" x2="17500" y2="98750"/>
                          <a14:backgroundMark x1="1250" y1="97500" x2="1250" y2="9875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07839" y="4905373"/>
              <a:ext cx="885709" cy="885709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12A8485-E8C1-45F3-AE6A-3D96C6AAE968}"/>
                </a:ext>
              </a:extLst>
            </p:cNvPr>
            <p:cNvSpPr txBox="1"/>
            <p:nvPr/>
          </p:nvSpPr>
          <p:spPr>
            <a:xfrm>
              <a:off x="4279371" y="5070926"/>
              <a:ext cx="7473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Remoto 50%</a:t>
              </a:r>
            </a:p>
          </p:txBody>
        </p:sp>
      </p:grpSp>
      <p:pic>
        <p:nvPicPr>
          <p:cNvPr id="11" name="Picture 10" descr="A picture containing building&#10;&#10;Description automatically generated">
            <a:extLst>
              <a:ext uri="{FF2B5EF4-FFF2-40B4-BE49-F238E27FC236}">
                <a16:creationId xmlns:a16="http://schemas.microsoft.com/office/drawing/2014/main" id="{95F738C2-FBCD-407E-A0EF-ECFE36EE9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30" y="744269"/>
            <a:ext cx="2684730" cy="268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89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8083100" y="1518554"/>
            <a:ext cx="2286000" cy="1866900"/>
            <a:chOff x="6488272" y="2209800"/>
            <a:chExt cx="1591582" cy="1866900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185204" y="1518554"/>
            <a:ext cx="2286000" cy="1866900"/>
            <a:chOff x="3991395" y="2209800"/>
            <a:chExt cx="1591582" cy="1866900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372495" y="1562100"/>
            <a:ext cx="2286563" cy="1866900"/>
            <a:chOff x="1494518" y="2209800"/>
            <a:chExt cx="1591582" cy="1866900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2372496" y="2495550"/>
            <a:ext cx="2286564" cy="312110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185203" y="2452004"/>
            <a:ext cx="2284299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099" y="2452004"/>
            <a:ext cx="2284299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721CE74-40AC-4223-B129-B3A270C7429B}"/>
              </a:ext>
            </a:extLst>
          </p:cNvPr>
          <p:cNvSpPr txBox="1"/>
          <p:nvPr/>
        </p:nvSpPr>
        <p:spPr>
          <a:xfrm>
            <a:off x="2421233" y="3039278"/>
            <a:ext cx="2221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Desarrollar</a:t>
            </a:r>
            <a:r>
              <a:rPr lang="en-US" b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pensamiento</a:t>
            </a:r>
            <a:r>
              <a:rPr lang="en-US" b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lógico</a:t>
            </a:r>
            <a:endParaRPr lang="en-US" b="1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algn="ctr"/>
            <a:endParaRPr lang="en-US" b="1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¿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Cómo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podemos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convertir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un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problema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de la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vida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diaria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en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una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solución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informática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?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1705BAF-DCDA-4FDC-8DA1-1FBA870AE5C8}"/>
              </a:ext>
            </a:extLst>
          </p:cNvPr>
          <p:cNvSpPr txBox="1"/>
          <p:nvPr/>
        </p:nvSpPr>
        <p:spPr>
          <a:xfrm>
            <a:off x="5282147" y="2888268"/>
            <a:ext cx="20823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52CBBE"/>
                </a:solidFill>
                <a:latin typeface="Tw Cen MT" panose="020B0602020104020603" pitchFamily="34" charset="0"/>
              </a:rPr>
              <a:t>Comprender</a:t>
            </a:r>
            <a:r>
              <a:rPr lang="en-US" b="1" dirty="0">
                <a:solidFill>
                  <a:srgbClr val="52CBBE"/>
                </a:solidFill>
                <a:latin typeface="Tw Cen MT" panose="020B0602020104020603" pitchFamily="34" charset="0"/>
              </a:rPr>
              <a:t> el </a:t>
            </a:r>
            <a:r>
              <a:rPr lang="en-US" b="1" dirty="0" err="1">
                <a:solidFill>
                  <a:srgbClr val="52CBBE"/>
                </a:solidFill>
                <a:latin typeface="Tw Cen MT" panose="020B0602020104020603" pitchFamily="34" charset="0"/>
              </a:rPr>
              <a:t>mundo</a:t>
            </a:r>
            <a:r>
              <a:rPr lang="en-US" b="1" dirty="0">
                <a:solidFill>
                  <a:srgbClr val="52CBBE"/>
                </a:solidFill>
                <a:latin typeface="Tw Cen MT" panose="020B0602020104020603" pitchFamily="34" charset="0"/>
              </a:rPr>
              <a:t> digital</a:t>
            </a:r>
          </a:p>
          <a:p>
            <a:pPr algn="ctr"/>
            <a:endParaRPr lang="en-US" dirty="0">
              <a:solidFill>
                <a:srgbClr val="52CBBE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¿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Cómo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funcionan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los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dispositivos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y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sistemas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con los que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interactuamos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diariamente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?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025EBC6-5731-4D97-B58C-0E0C20D47817}"/>
              </a:ext>
            </a:extLst>
          </p:cNvPr>
          <p:cNvSpPr txBox="1"/>
          <p:nvPr/>
        </p:nvSpPr>
        <p:spPr>
          <a:xfrm>
            <a:off x="8115861" y="3039278"/>
            <a:ext cx="2226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FEC630"/>
                </a:solidFill>
                <a:latin typeface="Tw Cen MT" panose="020B0602020104020603" pitchFamily="34" charset="0"/>
              </a:rPr>
              <a:t>Aprender a programar</a:t>
            </a:r>
          </a:p>
          <a:p>
            <a:pPr algn="ctr"/>
            <a:endParaRPr lang="es-MX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pPr algn="ctr"/>
            <a:r>
              <a:rPr lang="es-MX" dirty="0">
                <a:solidFill>
                  <a:srgbClr val="FEC630"/>
                </a:solidFill>
                <a:latin typeface="Tw Cen MT" panose="020B0602020104020603" pitchFamily="34" charset="0"/>
              </a:rPr>
              <a:t>¿Cómo puedo construir mis propios sistemas?</a:t>
            </a:r>
            <a:endParaRPr lang="en-US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Graphic 3" descr="Head with gears">
            <a:extLst>
              <a:ext uri="{FF2B5EF4-FFF2-40B4-BE49-F238E27FC236}">
                <a16:creationId xmlns:a16="http://schemas.microsoft.com/office/drawing/2014/main" id="{2325E347-743E-422A-BB5F-D35B66BC0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2355" y="256466"/>
            <a:ext cx="1321781" cy="1321781"/>
          </a:xfrm>
          <a:prstGeom prst="rect">
            <a:avLst/>
          </a:prstGeom>
        </p:spPr>
      </p:pic>
      <p:pic>
        <p:nvPicPr>
          <p:cNvPr id="6" name="Graphic 5" descr="Programmer">
            <a:extLst>
              <a:ext uri="{FF2B5EF4-FFF2-40B4-BE49-F238E27FC236}">
                <a16:creationId xmlns:a16="http://schemas.microsoft.com/office/drawing/2014/main" id="{53C994DA-B822-4B0F-AEE4-7855ABF335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39448" y="69842"/>
            <a:ext cx="1371600" cy="1371600"/>
          </a:xfrm>
          <a:prstGeom prst="rect">
            <a:avLst/>
          </a:prstGeom>
        </p:spPr>
      </p:pic>
      <p:pic>
        <p:nvPicPr>
          <p:cNvPr id="10" name="Graphic 9" descr="Processor">
            <a:extLst>
              <a:ext uri="{FF2B5EF4-FFF2-40B4-BE49-F238E27FC236}">
                <a16:creationId xmlns:a16="http://schemas.microsoft.com/office/drawing/2014/main" id="{55B423F7-DD25-4C41-8AE7-50DB0360961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2460" r="-2460"/>
          <a:stretch/>
        </p:blipFill>
        <p:spPr>
          <a:xfrm>
            <a:off x="5630396" y="134398"/>
            <a:ext cx="1391111" cy="139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4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4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115" grpId="0"/>
      <p:bldP spid="118" grpId="0"/>
      <p:bldP spid="1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0EA927-940D-4398-B2B5-07377BF2C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66693"/>
              </p:ext>
            </p:extLst>
          </p:nvPr>
        </p:nvGraphicFramePr>
        <p:xfrm>
          <a:off x="2334982" y="245715"/>
          <a:ext cx="7071702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1688">
                  <a:extLst>
                    <a:ext uri="{9D8B030D-6E8A-4147-A177-3AD203B41FA5}">
                      <a16:colId xmlns:a16="http://schemas.microsoft.com/office/drawing/2014/main" val="1641544170"/>
                    </a:ext>
                  </a:extLst>
                </a:gridCol>
                <a:gridCol w="3350014">
                  <a:extLst>
                    <a:ext uri="{9D8B030D-6E8A-4147-A177-3AD203B41FA5}">
                      <a16:colId xmlns:a16="http://schemas.microsoft.com/office/drawing/2014/main" val="32751441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MX" sz="32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Calificación Parcial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360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43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2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Actividades</a:t>
                      </a:r>
                      <a:endParaRPr lang="en-US" sz="32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30%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20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200" dirty="0" err="1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Quizzes</a:t>
                      </a:r>
                      <a:endParaRPr lang="en-US" sz="32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B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10%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B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9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2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Examen Parcial</a:t>
                      </a:r>
                      <a:endParaRPr lang="en-US" sz="32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50%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8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2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Avance de Proyecto</a:t>
                      </a:r>
                      <a:endParaRPr lang="en-US" sz="32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10%</a:t>
                      </a:r>
                      <a:endParaRPr lang="en-US" sz="32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1832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4C73BFAD-1DC8-4521-8CF6-9733F97CF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8685"/>
              </p:ext>
            </p:extLst>
          </p:nvPr>
        </p:nvGraphicFramePr>
        <p:xfrm>
          <a:off x="2334982" y="3551856"/>
          <a:ext cx="6998296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9148">
                  <a:extLst>
                    <a:ext uri="{9D8B030D-6E8A-4147-A177-3AD203B41FA5}">
                      <a16:colId xmlns:a16="http://schemas.microsoft.com/office/drawing/2014/main" val="1641544170"/>
                    </a:ext>
                  </a:extLst>
                </a:gridCol>
                <a:gridCol w="3499148">
                  <a:extLst>
                    <a:ext uri="{9D8B030D-6E8A-4147-A177-3AD203B41FA5}">
                      <a16:colId xmlns:a16="http://schemas.microsoft.com/office/drawing/2014/main" val="3275144119"/>
                    </a:ext>
                  </a:extLst>
                </a:gridCol>
              </a:tblGrid>
              <a:tr h="418817">
                <a:tc gridSpan="2">
                  <a:txBody>
                    <a:bodyPr/>
                    <a:lstStyle/>
                    <a:p>
                      <a:r>
                        <a:rPr lang="es-MX" sz="3200" b="1" dirty="0">
                          <a:latin typeface="Tw Cen MT" panose="020B0602020104020603" pitchFamily="34" charset="0"/>
                        </a:rPr>
                        <a:t>Calificación Final</a:t>
                      </a:r>
                      <a:endParaRPr lang="en-US" sz="3200" b="1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360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667396"/>
                  </a:ext>
                </a:extLst>
              </a:tr>
              <a:tr h="418817">
                <a:tc>
                  <a:txBody>
                    <a:bodyPr/>
                    <a:lstStyle/>
                    <a:p>
                      <a:r>
                        <a:rPr lang="es-MX" sz="32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1er Parcial</a:t>
                      </a:r>
                      <a:endParaRPr lang="en-US" sz="32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25%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207404"/>
                  </a:ext>
                </a:extLst>
              </a:tr>
              <a:tr h="480302">
                <a:tc>
                  <a:txBody>
                    <a:bodyPr/>
                    <a:lstStyle/>
                    <a:p>
                      <a:r>
                        <a:rPr lang="es-MX" sz="32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2ndo Parcial</a:t>
                      </a:r>
                      <a:endParaRPr lang="en-US" sz="32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35%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9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2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Proyecto Final</a:t>
                      </a:r>
                      <a:endParaRPr lang="en-US" sz="32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B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12%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B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8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2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Examen Final</a:t>
                      </a:r>
                      <a:endParaRPr lang="en-US" sz="32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28%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703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</a:t>
              </a:r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ontent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26631" y="-3309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D3DD04-F3D5-4B31-8571-4408F9BF09EE}"/>
              </a:ext>
            </a:extLst>
          </p:cNvPr>
          <p:cNvGrpSpPr/>
          <p:nvPr/>
        </p:nvGrpSpPr>
        <p:grpSpPr>
          <a:xfrm>
            <a:off x="1554355" y="2693695"/>
            <a:ext cx="1556562" cy="1534710"/>
            <a:chOff x="1445415" y="710845"/>
            <a:chExt cx="2240280" cy="2446391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1528420" y="710845"/>
              <a:ext cx="548640" cy="54864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FDD2279-4DA5-41BE-BF9E-78D8445C4D13}"/>
                </a:ext>
              </a:extLst>
            </p:cNvPr>
            <p:cNvSpPr/>
            <p:nvPr/>
          </p:nvSpPr>
          <p:spPr>
            <a:xfrm>
              <a:off x="1445415" y="916956"/>
              <a:ext cx="2240280" cy="224028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 err="1">
                  <a:latin typeface="Tw Cen MT" panose="020B0602020104020603" pitchFamily="34" charset="0"/>
                </a:rPr>
                <a:t>Intro</a:t>
              </a:r>
              <a:r>
                <a:rPr lang="es-MX" sz="2000" dirty="0">
                  <a:latin typeface="Tw Cen MT" panose="020B0602020104020603" pitchFamily="34" charset="0"/>
                </a:rPr>
                <a:t> al software</a:t>
              </a:r>
              <a:endParaRPr lang="en-US" sz="20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34770BA-8447-47A1-B8AD-C1E207DE54AB}"/>
              </a:ext>
            </a:extLst>
          </p:cNvPr>
          <p:cNvGrpSpPr/>
          <p:nvPr/>
        </p:nvGrpSpPr>
        <p:grpSpPr>
          <a:xfrm>
            <a:off x="4448469" y="112097"/>
            <a:ext cx="1934973" cy="2096469"/>
            <a:chOff x="4236816" y="649289"/>
            <a:chExt cx="1934973" cy="2096469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E94FE12-97E2-4293-ADB7-B552AD42FEED}"/>
                </a:ext>
              </a:extLst>
            </p:cNvPr>
            <p:cNvSpPr/>
            <p:nvPr/>
          </p:nvSpPr>
          <p:spPr>
            <a:xfrm>
              <a:off x="4236816" y="649289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>
                  <a:latin typeface="Tw Cen MT" panose="020B0602020104020603" pitchFamily="34" charset="0"/>
                </a:rPr>
                <a:t>2</a:t>
              </a:r>
              <a:endParaRPr lang="en-US" sz="2400" b="1" dirty="0">
                <a:latin typeface="Tw Cen MT" panose="020B0602020104020603" pitchFamily="34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4CE5F3E-64DF-4C1A-AA60-46D256E4E116}"/>
                </a:ext>
              </a:extLst>
            </p:cNvPr>
            <p:cNvSpPr/>
            <p:nvPr/>
          </p:nvSpPr>
          <p:spPr>
            <a:xfrm>
              <a:off x="4246654" y="916958"/>
              <a:ext cx="1925135" cy="18288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atin typeface="Tw Cen MT" panose="020B0602020104020603" pitchFamily="34" charset="0"/>
                </a:rPr>
                <a:t>Algoritmos y diagramas de flujo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57722CD-B3C9-4F11-9DFC-5458363AEDB9}"/>
              </a:ext>
            </a:extLst>
          </p:cNvPr>
          <p:cNvGrpSpPr/>
          <p:nvPr/>
        </p:nvGrpSpPr>
        <p:grpSpPr>
          <a:xfrm>
            <a:off x="7674496" y="4420481"/>
            <a:ext cx="2286000" cy="2286000"/>
            <a:chOff x="7048735" y="649289"/>
            <a:chExt cx="1902343" cy="209646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463464D-EF57-44B6-AD17-591AFC8B1499}"/>
                </a:ext>
              </a:extLst>
            </p:cNvPr>
            <p:cNvGrpSpPr/>
            <p:nvPr/>
          </p:nvGrpSpPr>
          <p:grpSpPr>
            <a:xfrm>
              <a:off x="7048735" y="649289"/>
              <a:ext cx="662608" cy="523220"/>
              <a:chOff x="668600" y="2123782"/>
              <a:chExt cx="662608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8AE2C16F-7A58-4E03-AD80-A419312D1A66}"/>
                  </a:ext>
                </a:extLst>
              </p:cNvPr>
              <p:cNvSpPr/>
              <p:nvPr/>
            </p:nvSpPr>
            <p:spPr>
              <a:xfrm>
                <a:off x="732304" y="2123782"/>
                <a:ext cx="523220" cy="52322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BFF607F-9157-41A4-A295-35DEA3A95EF6}"/>
                  </a:ext>
                </a:extLst>
              </p:cNvPr>
              <p:cNvSpPr txBox="1"/>
              <p:nvPr/>
            </p:nvSpPr>
            <p:spPr>
              <a:xfrm>
                <a:off x="668600" y="2154559"/>
                <a:ext cx="6626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3</a:t>
                </a:r>
              </a:p>
            </p:txBody>
          </p:sp>
        </p:grp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034F7C2-A9EB-4C64-8CE3-8528829EBB29}"/>
                </a:ext>
              </a:extLst>
            </p:cNvPr>
            <p:cNvSpPr/>
            <p:nvPr/>
          </p:nvSpPr>
          <p:spPr>
            <a:xfrm>
              <a:off x="7122278" y="916958"/>
              <a:ext cx="1828800" cy="18288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latin typeface="Tw Cen MT" panose="020B0602020104020603" pitchFamily="34" charset="0"/>
                </a:rPr>
                <a:t>Arreglos</a:t>
              </a:r>
              <a:r>
                <a:rPr lang="en-US" sz="2400" dirty="0">
                  <a:latin typeface="Tw Cen MT" panose="020B0602020104020603" pitchFamily="34" charset="0"/>
                </a:rPr>
                <a:t> y </a:t>
              </a:r>
              <a:r>
                <a:rPr lang="en-US" sz="2400" dirty="0" err="1">
                  <a:latin typeface="Tw Cen MT" panose="020B0602020104020603" pitchFamily="34" charset="0"/>
                </a:rPr>
                <a:t>métodos</a:t>
              </a:r>
              <a:endParaRPr lang="en-US" sz="24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4918903-40AF-4264-A9B9-7515B3B2AFC0}"/>
              </a:ext>
            </a:extLst>
          </p:cNvPr>
          <p:cNvGrpSpPr/>
          <p:nvPr/>
        </p:nvGrpSpPr>
        <p:grpSpPr>
          <a:xfrm>
            <a:off x="1509896" y="114915"/>
            <a:ext cx="2240280" cy="2446391"/>
            <a:chOff x="1445415" y="710845"/>
            <a:chExt cx="2240280" cy="2446391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2628835-7EA4-4AF5-A3C9-FC98D32592F6}"/>
                </a:ext>
              </a:extLst>
            </p:cNvPr>
            <p:cNvSpPr/>
            <p:nvPr/>
          </p:nvSpPr>
          <p:spPr>
            <a:xfrm>
              <a:off x="1528420" y="710845"/>
              <a:ext cx="548640" cy="54864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B4AA73E-E55F-486C-BD4E-93CDA73C1EFE}"/>
                </a:ext>
              </a:extLst>
            </p:cNvPr>
            <p:cNvSpPr/>
            <p:nvPr/>
          </p:nvSpPr>
          <p:spPr>
            <a:xfrm>
              <a:off x="1445415" y="916956"/>
              <a:ext cx="2240280" cy="224028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Tw Cen MT" panose="020B0602020104020603" pitchFamily="34" charset="0"/>
                </a:rPr>
                <a:t>Componentes</a:t>
              </a:r>
              <a:r>
                <a:rPr lang="en-US" sz="2000" dirty="0">
                  <a:latin typeface="Tw Cen MT" panose="020B0602020104020603" pitchFamily="34" charset="0"/>
                </a:rPr>
                <a:t> de una </a:t>
              </a:r>
              <a:r>
                <a:rPr lang="en-US" sz="2000" dirty="0" err="1">
                  <a:latin typeface="Tw Cen MT" panose="020B0602020104020603" pitchFamily="34" charset="0"/>
                </a:rPr>
                <a:t>Computadora</a:t>
              </a:r>
              <a:endParaRPr lang="en-US" sz="20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B661297-AE63-4A6B-B952-EA4307A8BBB6}"/>
              </a:ext>
            </a:extLst>
          </p:cNvPr>
          <p:cNvGrpSpPr/>
          <p:nvPr/>
        </p:nvGrpSpPr>
        <p:grpSpPr>
          <a:xfrm>
            <a:off x="3485387" y="2132360"/>
            <a:ext cx="2286000" cy="2387444"/>
            <a:chOff x="1434721" y="710845"/>
            <a:chExt cx="2429639" cy="3083034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D641F51-1DE2-40BB-A729-0935D57129F1}"/>
                </a:ext>
              </a:extLst>
            </p:cNvPr>
            <p:cNvSpPr/>
            <p:nvPr/>
          </p:nvSpPr>
          <p:spPr>
            <a:xfrm>
              <a:off x="1528420" y="710845"/>
              <a:ext cx="548640" cy="54864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5B3283F-0EBF-4A74-8F2A-80D058163F04}"/>
                </a:ext>
              </a:extLst>
            </p:cNvPr>
            <p:cNvSpPr/>
            <p:nvPr/>
          </p:nvSpPr>
          <p:spPr>
            <a:xfrm>
              <a:off x="1434721" y="841845"/>
              <a:ext cx="2429639" cy="295203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atin typeface="Tw Cen MT" panose="020B0602020104020603" pitchFamily="34" charset="0"/>
                </a:rPr>
                <a:t>Representación de información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35A4986-1102-482A-8EFF-F42507AE1DA0}"/>
              </a:ext>
            </a:extLst>
          </p:cNvPr>
          <p:cNvGrpSpPr/>
          <p:nvPr/>
        </p:nvGrpSpPr>
        <p:grpSpPr>
          <a:xfrm>
            <a:off x="2041377" y="4621248"/>
            <a:ext cx="2162077" cy="2011680"/>
            <a:chOff x="1434721" y="710845"/>
            <a:chExt cx="2468880" cy="2599882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D45B7A1-298B-4847-B24D-B86049412085}"/>
                </a:ext>
              </a:extLst>
            </p:cNvPr>
            <p:cNvSpPr/>
            <p:nvPr/>
          </p:nvSpPr>
          <p:spPr>
            <a:xfrm>
              <a:off x="1528420" y="710845"/>
              <a:ext cx="548640" cy="54864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1E05F29-1FC2-421A-B3DC-2355322DD58E}"/>
                </a:ext>
              </a:extLst>
            </p:cNvPr>
            <p:cNvSpPr/>
            <p:nvPr/>
          </p:nvSpPr>
          <p:spPr>
            <a:xfrm>
              <a:off x="1434721" y="841847"/>
              <a:ext cx="2468880" cy="246888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>
                  <a:latin typeface="Tw Cen MT" panose="020B0602020104020603" pitchFamily="34" charset="0"/>
                </a:rPr>
                <a:t>Operadores </a:t>
              </a:r>
              <a:r>
                <a:rPr lang="es-MX" sz="2000" dirty="0" err="1">
                  <a:latin typeface="Tw Cen MT" panose="020B0602020104020603" pitchFamily="34" charset="0"/>
                </a:rPr>
                <a:t>boleanos</a:t>
              </a:r>
              <a:endParaRPr lang="en-US" sz="20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574040B-DB53-4503-96B7-19A8D51DAC04}"/>
              </a:ext>
            </a:extLst>
          </p:cNvPr>
          <p:cNvGrpSpPr/>
          <p:nvPr/>
        </p:nvGrpSpPr>
        <p:grpSpPr>
          <a:xfrm>
            <a:off x="5205141" y="4539767"/>
            <a:ext cx="1934973" cy="2096469"/>
            <a:chOff x="4236816" y="649289"/>
            <a:chExt cx="1934973" cy="2096469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0C69C35-9CFA-4EDC-B31E-A053626D310E}"/>
                </a:ext>
              </a:extLst>
            </p:cNvPr>
            <p:cNvSpPr/>
            <p:nvPr/>
          </p:nvSpPr>
          <p:spPr>
            <a:xfrm>
              <a:off x="4236816" y="649289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>
                  <a:latin typeface="Tw Cen MT" panose="020B0602020104020603" pitchFamily="34" charset="0"/>
                </a:rPr>
                <a:t>2</a:t>
              </a:r>
              <a:endParaRPr lang="en-US" sz="2400" b="1" dirty="0">
                <a:latin typeface="Tw Cen MT" panose="020B0602020104020603" pitchFamily="34" charset="0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A1F3CD72-247F-427F-BDC4-DBCD5C27DF6E}"/>
                </a:ext>
              </a:extLst>
            </p:cNvPr>
            <p:cNvSpPr/>
            <p:nvPr/>
          </p:nvSpPr>
          <p:spPr>
            <a:xfrm>
              <a:off x="4246654" y="916958"/>
              <a:ext cx="1925135" cy="18288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900" dirty="0">
                  <a:latin typeface="Tw Cen MT" panose="020B0602020104020603" pitchFamily="34" charset="0"/>
                </a:rPr>
                <a:t>Introducción a Java</a:t>
              </a:r>
              <a:endParaRPr lang="en-US" sz="19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86BF922-1B4E-4F3E-B58E-C090D8A5423E}"/>
              </a:ext>
            </a:extLst>
          </p:cNvPr>
          <p:cNvGrpSpPr/>
          <p:nvPr/>
        </p:nvGrpSpPr>
        <p:grpSpPr>
          <a:xfrm>
            <a:off x="6685516" y="1567999"/>
            <a:ext cx="2468880" cy="2595574"/>
            <a:chOff x="4246653" y="790264"/>
            <a:chExt cx="2468880" cy="2595574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01769F0-C1BE-46BA-AC58-6AEE28E89ADD}"/>
                </a:ext>
              </a:extLst>
            </p:cNvPr>
            <p:cNvSpPr/>
            <p:nvPr/>
          </p:nvSpPr>
          <p:spPr>
            <a:xfrm>
              <a:off x="4317166" y="790264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>
                  <a:latin typeface="Tw Cen MT" panose="020B0602020104020603" pitchFamily="34" charset="0"/>
                </a:rPr>
                <a:t>2</a:t>
              </a:r>
              <a:endParaRPr lang="en-US" sz="2400" b="1" dirty="0">
                <a:latin typeface="Tw Cen MT" panose="020B0602020104020603" pitchFamily="34" charset="0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4DA8233-378E-4FCE-8864-0DC40615BFA3}"/>
                </a:ext>
              </a:extLst>
            </p:cNvPr>
            <p:cNvSpPr/>
            <p:nvPr/>
          </p:nvSpPr>
          <p:spPr>
            <a:xfrm>
              <a:off x="4246653" y="916958"/>
              <a:ext cx="2468880" cy="246888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Operadores</a:t>
              </a:r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condiciones</a:t>
              </a:r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 y </a:t>
              </a:r>
              <a:r>
                <a:rPr lang="en-US" sz="24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ciclos</a:t>
              </a:r>
              <a:endParaRPr lang="en-US" sz="24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</a:t>
              </a:r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3526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491362" y="4440267"/>
            <a:ext cx="3577368" cy="796806"/>
            <a:chOff x="764723" y="4698436"/>
            <a:chExt cx="3393281" cy="796806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272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Miércoles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24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Noviembre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Último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día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clases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A41C946-F1AE-46B2-87CC-2818FB576A3E}"/>
              </a:ext>
            </a:extLst>
          </p:cNvPr>
          <p:cNvGrpSpPr/>
          <p:nvPr/>
        </p:nvGrpSpPr>
        <p:grpSpPr>
          <a:xfrm>
            <a:off x="1486038" y="1648775"/>
            <a:ext cx="3170095" cy="662056"/>
            <a:chOff x="1486038" y="1566411"/>
            <a:chExt cx="3170095" cy="662056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2256958" y="1680197"/>
              <a:ext cx="239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Lunes 15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Noviembre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1486038" y="1566411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6" name="Graphic 65" descr="Fireworks">
              <a:extLst>
                <a:ext uri="{FF2B5EF4-FFF2-40B4-BE49-F238E27FC236}">
                  <a16:creationId xmlns:a16="http://schemas.microsoft.com/office/drawing/2014/main" id="{A3A47933-74C0-44D3-BCE8-F7FC8A2A2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32541" y="1616327"/>
              <a:ext cx="550369" cy="550369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D39A5-0813-4EB9-B4FC-EA74CC754048}"/>
              </a:ext>
            </a:extLst>
          </p:cNvPr>
          <p:cNvGrpSpPr/>
          <p:nvPr/>
        </p:nvGrpSpPr>
        <p:grpSpPr>
          <a:xfrm>
            <a:off x="1483599" y="731635"/>
            <a:ext cx="3698784" cy="662056"/>
            <a:chOff x="1483599" y="731635"/>
            <a:chExt cx="3698784" cy="662056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2215542" y="872069"/>
              <a:ext cx="2966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Jueves 16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Septiembre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7D96E21-AF16-4017-877B-3BD3E8B7AAAD}"/>
                </a:ext>
              </a:extLst>
            </p:cNvPr>
            <p:cNvSpPr/>
            <p:nvPr/>
          </p:nvSpPr>
          <p:spPr>
            <a:xfrm>
              <a:off x="1483599" y="73163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0" name="Graphic 89" descr="Fireworks">
              <a:extLst>
                <a:ext uri="{FF2B5EF4-FFF2-40B4-BE49-F238E27FC236}">
                  <a16:creationId xmlns:a16="http://schemas.microsoft.com/office/drawing/2014/main" id="{FD6BC9F0-A150-4931-94E5-0C950FDB9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30102" y="781551"/>
              <a:ext cx="550369" cy="550369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19C9ED9-0522-420A-9C09-A9DD891EC53A}"/>
              </a:ext>
            </a:extLst>
          </p:cNvPr>
          <p:cNvGrpSpPr/>
          <p:nvPr/>
        </p:nvGrpSpPr>
        <p:grpSpPr>
          <a:xfrm>
            <a:off x="1491362" y="5415682"/>
            <a:ext cx="3577368" cy="796806"/>
            <a:chOff x="764723" y="4698436"/>
            <a:chExt cx="3393281" cy="796806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AEA6A80-22FE-4448-8EDE-6FC03FACF6A9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CF19A48-D563-46FB-912B-B5CB56FD8A2E}"/>
                </a:ext>
              </a:extLst>
            </p:cNvPr>
            <p:cNvSpPr txBox="1"/>
            <p:nvPr/>
          </p:nvSpPr>
          <p:spPr>
            <a:xfrm>
              <a:off x="1435200" y="4698436"/>
              <a:ext cx="272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Martes 7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diciembre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Último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día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examenes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70BEBA29-B2E2-41BE-B198-315E03DAE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031E6A7-3B99-4849-966F-85B28EC8AE73}"/>
              </a:ext>
            </a:extLst>
          </p:cNvPr>
          <p:cNvGrpSpPr/>
          <p:nvPr/>
        </p:nvGrpSpPr>
        <p:grpSpPr>
          <a:xfrm>
            <a:off x="1491362" y="2489439"/>
            <a:ext cx="3577368" cy="796806"/>
            <a:chOff x="764723" y="4698436"/>
            <a:chExt cx="3393281" cy="796806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CEDF96D-84B9-0E48-8420-C88537CEF486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FD0D5AF-53A7-5343-9CA9-3D3979FD6CD8}"/>
                </a:ext>
              </a:extLst>
            </p:cNvPr>
            <p:cNvSpPr txBox="1"/>
            <p:nvPr/>
          </p:nvSpPr>
          <p:spPr>
            <a:xfrm>
              <a:off x="1435200" y="4698436"/>
              <a:ext cx="272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Examen 1er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Parcial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15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Septiembre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E8967FD-1294-694A-A154-A2A9D7FB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38868AB-BFDF-764C-818D-41DA17D04368}"/>
              </a:ext>
            </a:extLst>
          </p:cNvPr>
          <p:cNvGrpSpPr/>
          <p:nvPr/>
        </p:nvGrpSpPr>
        <p:grpSpPr>
          <a:xfrm>
            <a:off x="1491362" y="3464853"/>
            <a:ext cx="3577368" cy="796806"/>
            <a:chOff x="764723" y="4698436"/>
            <a:chExt cx="3393281" cy="796806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A72BC59-E2F8-B043-B92C-EE8BF9656CAC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5E95D72-1439-FA4E-9BC9-460AEB564EF5}"/>
                </a:ext>
              </a:extLst>
            </p:cNvPr>
            <p:cNvSpPr txBox="1"/>
            <p:nvPr/>
          </p:nvSpPr>
          <p:spPr>
            <a:xfrm>
              <a:off x="1435200" y="4698436"/>
              <a:ext cx="272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Examen 2ndo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Parcial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27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Octubre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8E54A520-82F1-9D4D-B27E-59DE4F748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06B4E3-2ED1-44B5-BC7E-5BB0BEB325AF}"/>
              </a:ext>
            </a:extLst>
          </p:cNvPr>
          <p:cNvGrpSpPr/>
          <p:nvPr/>
        </p:nvGrpSpPr>
        <p:grpSpPr>
          <a:xfrm>
            <a:off x="2732882" y="3256840"/>
            <a:ext cx="2336800" cy="2512268"/>
            <a:chOff x="313715" y="1912773"/>
            <a:chExt cx="2336800" cy="251226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313715" y="3963376"/>
              <a:ext cx="233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omardil@tec.mx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4BCF60-284B-4512-A374-E284A563EFB1}"/>
                </a:ext>
              </a:extLst>
            </p:cNvPr>
            <p:cNvSpPr/>
            <p:nvPr/>
          </p:nvSpPr>
          <p:spPr>
            <a:xfrm>
              <a:off x="582246" y="1912773"/>
              <a:ext cx="1802532" cy="1802532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Graphic 2" descr="Envelope">
              <a:extLst>
                <a:ext uri="{FF2B5EF4-FFF2-40B4-BE49-F238E27FC236}">
                  <a16:creationId xmlns:a16="http://schemas.microsoft.com/office/drawing/2014/main" id="{FB1259B1-20F9-4460-AD71-D159F99E1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6312" y="2356838"/>
              <a:ext cx="914400" cy="9144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7B8658-C532-4D41-B1CE-53CE5C68D7D8}"/>
              </a:ext>
            </a:extLst>
          </p:cNvPr>
          <p:cNvGrpSpPr/>
          <p:nvPr/>
        </p:nvGrpSpPr>
        <p:grpSpPr>
          <a:xfrm>
            <a:off x="5408416" y="3236905"/>
            <a:ext cx="2964180" cy="2553103"/>
            <a:chOff x="2941320" y="1875469"/>
            <a:chExt cx="2964180" cy="255310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2941320" y="3966907"/>
              <a:ext cx="2964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github.com/</a:t>
              </a:r>
              <a:r>
                <a:rPr lang="en-US" sz="2400" b="1" dirty="0" err="1">
                  <a:solidFill>
                    <a:srgbClr val="EF3078"/>
                  </a:solidFill>
                  <a:latin typeface="Tw Cen MT" panose="020B0602020104020603" pitchFamily="34" charset="0"/>
                </a:rPr>
                <a:t>OMardil</a:t>
              </a:r>
              <a:endParaRPr lang="en-US" sz="24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59DD56-9161-4A22-8660-0AAFD5155B24}"/>
                </a:ext>
              </a:extLst>
            </p:cNvPr>
            <p:cNvSpPr/>
            <p:nvPr/>
          </p:nvSpPr>
          <p:spPr>
            <a:xfrm>
              <a:off x="3439718" y="1875469"/>
              <a:ext cx="1802532" cy="1802532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3D354C26-FBB5-4FC7-8F90-381698785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09933" y="2245113"/>
              <a:ext cx="1051561" cy="105156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E4D1B4-503D-4AB1-AB4A-A5A1526487AF}"/>
              </a:ext>
            </a:extLst>
          </p:cNvPr>
          <p:cNvGrpSpPr/>
          <p:nvPr/>
        </p:nvGrpSpPr>
        <p:grpSpPr>
          <a:xfrm>
            <a:off x="274204" y="3235941"/>
            <a:ext cx="2336800" cy="2928064"/>
            <a:chOff x="5820657" y="1870166"/>
            <a:chExt cx="2336800" cy="292806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E099269-0EAE-4B86-8680-2EBFBBC1E20F}"/>
                </a:ext>
              </a:extLst>
            </p:cNvPr>
            <p:cNvSpPr txBox="1"/>
            <p:nvPr/>
          </p:nvSpPr>
          <p:spPr>
            <a:xfrm>
              <a:off x="5820657" y="3967233"/>
              <a:ext cx="233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92D050"/>
                  </a:solidFill>
                  <a:latin typeface="Tw Cen MT" panose="020B0602020104020603" pitchFamily="34" charset="0"/>
                </a:rPr>
                <a:t>asesorías</a:t>
              </a:r>
              <a:r>
                <a:rPr lang="en-US" sz="2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 con previa </a:t>
              </a:r>
              <a:r>
                <a:rPr lang="en-US" sz="2400" b="1" dirty="0" err="1">
                  <a:solidFill>
                    <a:srgbClr val="92D050"/>
                  </a:solidFill>
                  <a:latin typeface="Tw Cen MT" panose="020B0602020104020603" pitchFamily="34" charset="0"/>
                </a:rPr>
                <a:t>cita</a:t>
              </a:r>
              <a:endParaRPr lang="en-US" sz="2400" b="1" dirty="0">
                <a:solidFill>
                  <a:srgbClr val="92D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5CE8035-C83D-4A65-995A-127E48DFEE06}"/>
                </a:ext>
              </a:extLst>
            </p:cNvPr>
            <p:cNvSpPr/>
            <p:nvPr/>
          </p:nvSpPr>
          <p:spPr>
            <a:xfrm>
              <a:off x="6036030" y="1870166"/>
              <a:ext cx="1813790" cy="181379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Graphic 81" descr="Classroom">
              <a:extLst>
                <a:ext uri="{FF2B5EF4-FFF2-40B4-BE49-F238E27FC236}">
                  <a16:creationId xmlns:a16="http://schemas.microsoft.com/office/drawing/2014/main" id="{58251F3B-A209-4642-A8C7-A33807478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86385" y="2312357"/>
              <a:ext cx="914400" cy="9144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244CF2-6962-43F4-B80E-37CC8FEC5184}"/>
              </a:ext>
            </a:extLst>
          </p:cNvPr>
          <p:cNvGrpSpPr/>
          <p:nvPr/>
        </p:nvGrpSpPr>
        <p:grpSpPr>
          <a:xfrm>
            <a:off x="152255" y="748978"/>
            <a:ext cx="2940613" cy="1683976"/>
            <a:chOff x="1697722" y="670878"/>
            <a:chExt cx="2940613" cy="1683976"/>
          </a:xfrm>
        </p:grpSpPr>
        <p:pic>
          <p:nvPicPr>
            <p:cNvPr id="5" name="Picture 4" descr="A picture containing game&#10;&#10;Description automatically generated">
              <a:extLst>
                <a:ext uri="{FF2B5EF4-FFF2-40B4-BE49-F238E27FC236}">
                  <a16:creationId xmlns:a16="http://schemas.microsoft.com/office/drawing/2014/main" id="{56F6F21C-80F9-484F-81C9-8E9C7512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901" b="96429" l="4643" r="95714">
                          <a14:foregroundMark x1="9643" y1="51863" x2="5952" y2="59783"/>
                          <a14:foregroundMark x1="5952" y1="59783" x2="6905" y2="67857"/>
                          <a14:foregroundMark x1="6905" y1="67857" x2="13690" y2="82919"/>
                          <a14:foregroundMark x1="13690" y1="82919" x2="18571" y2="88043"/>
                          <a14:foregroundMark x1="18571" y1="88043" x2="19405" y2="79503"/>
                          <a14:foregroundMark x1="19405" y1="79503" x2="12262" y2="77795"/>
                          <a14:foregroundMark x1="12262" y1="77795" x2="9167" y2="70031"/>
                          <a14:foregroundMark x1="9167" y1="70031" x2="9762" y2="61801"/>
                          <a14:foregroundMark x1="6190" y1="62733" x2="4643" y2="70963"/>
                          <a14:foregroundMark x1="4643" y1="70963" x2="4762" y2="69876"/>
                          <a14:foregroundMark x1="27381" y1="11491" x2="33571" y2="8385"/>
                          <a14:foregroundMark x1="33571" y1="8385" x2="27619" y2="9938"/>
                          <a14:foregroundMark x1="27619" y1="9938" x2="33095" y2="8385"/>
                          <a14:foregroundMark x1="69881" y1="9627" x2="71071" y2="11801"/>
                          <a14:foregroundMark x1="92381" y1="68012" x2="93929" y2="75776"/>
                          <a14:foregroundMark x1="93929" y1="75776" x2="93214" y2="56056"/>
                          <a14:foregroundMark x1="93214" y1="56056" x2="92024" y2="75466"/>
                          <a14:foregroundMark x1="92024" y1="75466" x2="87262" y2="81832"/>
                          <a14:foregroundMark x1="87262" y1="81832" x2="79524" y2="86646"/>
                          <a14:foregroundMark x1="79524" y1="86646" x2="85833" y2="83851"/>
                          <a14:foregroundMark x1="85833" y1="83851" x2="78690" y2="86957"/>
                          <a14:foregroundMark x1="78690" y1="86957" x2="75595" y2="90217"/>
                          <a14:foregroundMark x1="20000" y1="89441" x2="26667" y2="92081"/>
                          <a14:foregroundMark x1="26667" y1="92081" x2="19643" y2="90994"/>
                          <a14:foregroundMark x1="19643" y1="90994" x2="23194" y2="92965"/>
                          <a14:foregroundMark x1="25538" y1="94099" x2="25714" y2="94099"/>
                          <a14:foregroundMark x1="80833" y1="91615" x2="74881" y2="93789"/>
                          <a14:foregroundMark x1="74881" y1="93789" x2="74048" y2="94876"/>
                          <a14:foregroundMark x1="94405" y1="75311" x2="94167" y2="57143"/>
                          <a14:foregroundMark x1="94167" y1="57143" x2="95952" y2="72516"/>
                          <a14:foregroundMark x1="68571" y1="10248" x2="63214" y2="5901"/>
                          <a14:foregroundMark x1="63214" y1="5901" x2="67143" y2="6988"/>
                          <a14:foregroundMark x1="26149" y1="95270" x2="26310" y2="95186"/>
                          <a14:foregroundMark x1="24791" y1="95979" x2="25149" y2="95792"/>
                          <a14:backgroundMark x1="24048" y1="96118" x2="23690" y2="96584"/>
                          <a14:backgroundMark x1="24762" y1="96584" x2="24286" y2="96118"/>
                          <a14:backgroundMark x1="25000" y1="96584" x2="24048" y2="95652"/>
                          <a14:backgroundMark x1="25357" y1="96584" x2="25714" y2="95497"/>
                          <a14:backgroundMark x1="26429" y1="95807" x2="25238" y2="959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619" y="670878"/>
              <a:ext cx="1533780" cy="117589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9B730C2-DB3D-4D64-9B0F-F4B4AD8A72F2}"/>
                </a:ext>
              </a:extLst>
            </p:cNvPr>
            <p:cNvSpPr/>
            <p:nvPr/>
          </p:nvSpPr>
          <p:spPr>
            <a:xfrm>
              <a:off x="1697722" y="1985522"/>
              <a:ext cx="29406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7188D8"/>
                  </a:solidFill>
                  <a:latin typeface="Tw Cen MT" panose="020B0602020104020603" pitchFamily="34" charset="0"/>
                </a:rPr>
                <a:t>https://discord.gg/QRy9DZje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C8035E-3611-4B80-B093-8EF71033FDC9}"/>
              </a:ext>
            </a:extLst>
          </p:cNvPr>
          <p:cNvGrpSpPr/>
          <p:nvPr/>
        </p:nvGrpSpPr>
        <p:grpSpPr>
          <a:xfrm>
            <a:off x="3045149" y="748978"/>
            <a:ext cx="2313711" cy="1648352"/>
            <a:chOff x="4015909" y="870635"/>
            <a:chExt cx="2313711" cy="1648352"/>
          </a:xfrm>
        </p:grpSpPr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410DB51F-CB13-4333-BA1D-F4FB954BE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8354" y="870635"/>
              <a:ext cx="1174780" cy="117478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6FF006-9188-4D4A-8819-D14710DFC3FC}"/>
                </a:ext>
              </a:extLst>
            </p:cNvPr>
            <p:cNvSpPr/>
            <p:nvPr/>
          </p:nvSpPr>
          <p:spPr>
            <a:xfrm>
              <a:off x="4015909" y="2149655"/>
              <a:ext cx="23137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242525"/>
                  </a:solidFill>
                  <a:latin typeface="Tw Cen MT" panose="020B0602020104020603" pitchFamily="34" charset="0"/>
                </a:rPr>
                <a:t>experiencia21.tec.mx/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776422-88CC-4BEC-852B-9499571E9F0D}"/>
              </a:ext>
            </a:extLst>
          </p:cNvPr>
          <p:cNvGrpSpPr/>
          <p:nvPr/>
        </p:nvGrpSpPr>
        <p:grpSpPr>
          <a:xfrm>
            <a:off x="5772938" y="677262"/>
            <a:ext cx="1850186" cy="1839469"/>
            <a:chOff x="5810466" y="665478"/>
            <a:chExt cx="1850186" cy="1839469"/>
          </a:xfrm>
        </p:grpSpPr>
        <p:pic>
          <p:nvPicPr>
            <p:cNvPr id="65" name="Picture 64" descr="A close up of a sign&#10;&#10;Description automatically generated">
              <a:extLst>
                <a:ext uri="{FF2B5EF4-FFF2-40B4-BE49-F238E27FC236}">
                  <a16:creationId xmlns:a16="http://schemas.microsoft.com/office/drawing/2014/main" id="{D2C2155D-B989-4097-96FD-A22207197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7" t="7417" r="7804" b="5524"/>
            <a:stretch>
              <a:fillRect/>
            </a:stretch>
          </p:blipFill>
          <p:spPr>
            <a:xfrm>
              <a:off x="6095999" y="665478"/>
              <a:ext cx="1398143" cy="1398143"/>
            </a:xfrm>
            <a:custGeom>
              <a:avLst/>
              <a:gdLst>
                <a:gd name="connsiteX0" fmla="*/ 685800 w 1371600"/>
                <a:gd name="connsiteY0" fmla="*/ 0 h 1371600"/>
                <a:gd name="connsiteX1" fmla="*/ 1371600 w 1371600"/>
                <a:gd name="connsiteY1" fmla="*/ 685800 h 1371600"/>
                <a:gd name="connsiteX2" fmla="*/ 685800 w 1371600"/>
                <a:gd name="connsiteY2" fmla="*/ 1371600 h 1371600"/>
                <a:gd name="connsiteX3" fmla="*/ 0 w 1371600"/>
                <a:gd name="connsiteY3" fmla="*/ 685800 h 1371600"/>
                <a:gd name="connsiteX4" fmla="*/ 685800 w 1371600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371600">
                  <a:moveTo>
                    <a:pt x="685800" y="0"/>
                  </a:moveTo>
                  <a:cubicBezTo>
                    <a:pt x="1064557" y="0"/>
                    <a:pt x="1371600" y="307043"/>
                    <a:pt x="1371600" y="685800"/>
                  </a:cubicBezTo>
                  <a:cubicBezTo>
                    <a:pt x="1371600" y="1064557"/>
                    <a:pt x="1064557" y="1371600"/>
                    <a:pt x="685800" y="1371600"/>
                  </a:cubicBezTo>
                  <a:cubicBezTo>
                    <a:pt x="307043" y="1371600"/>
                    <a:pt x="0" y="1064557"/>
                    <a:pt x="0" y="685800"/>
                  </a:cubicBezTo>
                  <a:cubicBezTo>
                    <a:pt x="0" y="307043"/>
                    <a:pt x="307043" y="0"/>
                    <a:pt x="685800" y="0"/>
                  </a:cubicBezTo>
                  <a:close/>
                </a:path>
              </a:pathLst>
            </a:cu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30AF6A0-1A4F-48F6-AAAD-7FAE002F71D8}"/>
                </a:ext>
              </a:extLst>
            </p:cNvPr>
            <p:cNvSpPr/>
            <p:nvPr/>
          </p:nvSpPr>
          <p:spPr>
            <a:xfrm>
              <a:off x="5810466" y="2135615"/>
              <a:ext cx="18501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4088FD"/>
                  </a:solidFill>
                  <a:latin typeface="Tw Cen MT" panose="020B0602020104020603" pitchFamily="34" charset="0"/>
                </a:rPr>
                <a:t>ID: 975 765 5185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E3E8E8B-73EE-4937-9674-46FC2EE9E6EC}">
  <we:reference id="wa104051163" version="1.2.0.3" store="en-US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328</Words>
  <Application>Microsoft Office PowerPoint</Application>
  <PresentationFormat>Widescreen</PresentationFormat>
  <Paragraphs>137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Omar Acosta</dc:creator>
  <cp:lastModifiedBy>Omar Eduardo Acosta Ramos</cp:lastModifiedBy>
  <cp:revision>107</cp:revision>
  <dcterms:created xsi:type="dcterms:W3CDTF">2017-01-05T13:17:27Z</dcterms:created>
  <dcterms:modified xsi:type="dcterms:W3CDTF">2021-08-09T00:14:45Z</dcterms:modified>
</cp:coreProperties>
</file>