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70" r:id="rId7"/>
    <p:sldId id="301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4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4" r:id="rId36"/>
    <p:sldId id="299" r:id="rId37"/>
    <p:sldId id="300" r:id="rId38"/>
    <p:sldId id="293" r:id="rId39"/>
    <p:sldId id="295" r:id="rId40"/>
    <p:sldId id="296" r:id="rId41"/>
    <p:sldId id="297" r:id="rId42"/>
    <p:sldId id="298" r:id="rId43"/>
    <p:sldId id="302" r:id="rId44"/>
  </p:sldIdLst>
  <p:sldSz cx="12192000" cy="6858000"/>
  <p:notesSz cx="6858000" cy="9144000"/>
  <p:embeddedFontLst>
    <p:embeddedFont>
      <p:font typeface="Ubuntu" panose="020B0504030602030204" pitchFamily="34" charset="0"/>
      <p:regular r:id="rId45"/>
      <p:bold r:id="rId46"/>
      <p:italic r:id="rId47"/>
      <p:boldItalic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34A28F-E6BB-45EC-B2EE-373A2576B7FC}">
          <p14:sldIdLst>
            <p14:sldId id="256"/>
          </p14:sldIdLst>
        </p14:section>
        <p14:section name="Que es un algoritmo" id="{8DCD806F-F2FF-412C-BD92-911DF8FC675C}">
          <p14:sldIdLst>
            <p14:sldId id="257"/>
            <p14:sldId id="258"/>
            <p14:sldId id="259"/>
            <p14:sldId id="264"/>
            <p14:sldId id="270"/>
            <p14:sldId id="301"/>
            <p14:sldId id="265"/>
            <p14:sldId id="266"/>
            <p14:sldId id="267"/>
            <p14:sldId id="268"/>
            <p14:sldId id="269"/>
            <p14:sldId id="271"/>
          </p14:sldIdLst>
        </p14:section>
        <p14:section name="Diagramas de Flujo" id="{E47CF99C-60AC-44E2-8112-042888FECFF1}">
          <p14:sldIdLst>
            <p14:sldId id="272"/>
            <p14:sldId id="274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4"/>
            <p14:sldId id="299"/>
            <p14:sldId id="300"/>
            <p14:sldId id="293"/>
          </p14:sldIdLst>
        </p14:section>
        <p14:section name="Pseudocódigo" id="{A98AEEBB-A461-43BA-9BB8-6CDEB89F307A}">
          <p14:sldIdLst>
            <p14:sldId id="295"/>
            <p14:sldId id="296"/>
            <p14:sldId id="297"/>
            <p14:sldId id="298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77" d="100"/>
          <a:sy n="77" d="100"/>
        </p:scale>
        <p:origin x="662" y="6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84DC-5166-472C-8C7E-AD46FA2ED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79675"/>
          </a:xfrm>
        </p:spPr>
        <p:txBody>
          <a:bodyPr anchor="ctr"/>
          <a:lstStyle>
            <a:lvl1pPr algn="ctr">
              <a:defRPr sz="6000">
                <a:solidFill>
                  <a:schemeClr val="accent2"/>
                </a:solidFill>
                <a:latin typeface="Ubuntu" panose="020B05040306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A867C-CC05-4739-B58E-0D32700F0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Ubuntu" panose="020B05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03EB4-8ECF-4B05-86EA-3AE6D225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fld id="{A8CFC892-7674-4263-9B21-5444F469832B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B5FAE-3A9C-4B15-BFDF-1151B576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43301-35D8-4BFE-BAE1-D6FD5565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fld id="{BB5BAFE0-F8AD-462E-ACDF-7B05B42CBC9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04F755-AA2F-4A42-8ABD-99A697F37AF1}"/>
              </a:ext>
            </a:extLst>
          </p:cNvPr>
          <p:cNvGrpSpPr/>
          <p:nvPr userDrawn="1"/>
        </p:nvGrpSpPr>
        <p:grpSpPr>
          <a:xfrm>
            <a:off x="626165" y="321986"/>
            <a:ext cx="4552125" cy="3280051"/>
            <a:chOff x="626165" y="321986"/>
            <a:chExt cx="4552125" cy="3280051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72883C-14C1-4C25-9FD3-00A1AF3C7D55}"/>
                </a:ext>
              </a:extLst>
            </p:cNvPr>
            <p:cNvSpPr/>
            <p:nvPr/>
          </p:nvSpPr>
          <p:spPr>
            <a:xfrm rot="5400000">
              <a:off x="2719665" y="-1771512"/>
              <a:ext cx="365125" cy="4552124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DF9F05-AE38-40A0-9457-D9AB6A567D39}"/>
                </a:ext>
              </a:extLst>
            </p:cNvPr>
            <p:cNvSpPr/>
            <p:nvPr/>
          </p:nvSpPr>
          <p:spPr>
            <a:xfrm rot="10800000">
              <a:off x="626165" y="321986"/>
              <a:ext cx="457200" cy="3280051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DF84B9-2C4E-4523-A806-EFF0200F340B}"/>
              </a:ext>
            </a:extLst>
          </p:cNvPr>
          <p:cNvGrpSpPr/>
          <p:nvPr userDrawn="1"/>
        </p:nvGrpSpPr>
        <p:grpSpPr>
          <a:xfrm>
            <a:off x="7013712" y="2882210"/>
            <a:ext cx="4552124" cy="3280051"/>
            <a:chOff x="7013712" y="2882210"/>
            <a:chExt cx="4552124" cy="3280051"/>
          </a:xfrm>
          <a:solidFill>
            <a:schemeClr val="accent1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CA6EE6-9C6E-444C-9AEE-0FABB869D273}"/>
                </a:ext>
              </a:extLst>
            </p:cNvPr>
            <p:cNvSpPr/>
            <p:nvPr/>
          </p:nvSpPr>
          <p:spPr>
            <a:xfrm rot="16200000">
              <a:off x="9107211" y="3703635"/>
              <a:ext cx="365125" cy="4552124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886A1E-08F4-4ED2-B816-A0C497C26937}"/>
                </a:ext>
              </a:extLst>
            </p:cNvPr>
            <p:cNvSpPr/>
            <p:nvPr/>
          </p:nvSpPr>
          <p:spPr>
            <a:xfrm>
              <a:off x="11108636" y="2882210"/>
              <a:ext cx="457200" cy="3280051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600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7062-789E-4021-8EFD-A2773CC1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7F66-1F72-4DE8-9D94-4ECE062C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34E51-4847-4458-A07F-36632D76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C892-7674-4263-9B21-5444F469832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89FF2-5E8F-4D8B-8874-98AFA562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6CE6A-D986-45B1-817C-7016F0B7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AFE0-F8AD-462E-ACDF-7B05B42CB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9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7F88-D5C2-4CF8-825F-2284391C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449"/>
            <a:ext cx="11095382" cy="3581233"/>
          </a:xfrm>
        </p:spPr>
        <p:txBody>
          <a:bodyPr>
            <a:noAutofit/>
          </a:bodyPr>
          <a:lstStyle>
            <a:lvl1pPr algn="ctr"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38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6618-9911-44F8-BA35-1BA350D6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958"/>
            <a:ext cx="5435009" cy="9541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C8E75-46A0-49A5-A941-6E55AB831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328738"/>
            <a:ext cx="5435600" cy="52308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A6984AD-6AC0-4A99-87ED-54B93282F6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38913" y="203200"/>
            <a:ext cx="5049837" cy="6356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5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ED620-C6AD-4298-8E1C-69EFB24D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0A7BD-D57A-4FD8-9686-06B6849FE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158115"/>
            <a:ext cx="11095381" cy="5018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98352-82AA-42F7-8122-B7F29C510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fld id="{A8CFC892-7674-4263-9B21-5444F469832B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2E9B-14AD-4190-A5EB-E67444464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46F64-175C-4C77-8D33-778ABE06C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fld id="{BB5BAFE0-F8AD-462E-ACDF-7B05B42CBC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C0BADA-EF97-4C8E-AFBD-4DB2A7F97B45}"/>
              </a:ext>
            </a:extLst>
          </p:cNvPr>
          <p:cNvSpPr/>
          <p:nvPr/>
        </p:nvSpPr>
        <p:spPr>
          <a:xfrm>
            <a:off x="237151" y="0"/>
            <a:ext cx="368903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8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2"/>
          </a:solidFill>
          <a:latin typeface="Ubuntu" panose="020B050403060203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4YLK_F-3uTA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0386-C35F-4A4C-8A03-3BDAF2EF2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655762"/>
          </a:xfrm>
        </p:spPr>
        <p:txBody>
          <a:bodyPr>
            <a:normAutofit/>
          </a:bodyPr>
          <a:lstStyle/>
          <a:p>
            <a:r>
              <a:rPr lang="es-MX" sz="9600" dirty="0">
                <a:solidFill>
                  <a:schemeClr val="accent2"/>
                </a:solidFill>
                <a:latin typeface="Ubuntu" panose="020B0504030602030204" pitchFamily="34" charset="0"/>
              </a:rPr>
              <a:t>Módulo 3</a:t>
            </a:r>
            <a:endParaRPr lang="en-US" sz="9600" dirty="0">
              <a:solidFill>
                <a:schemeClr val="accent2"/>
              </a:solidFill>
              <a:latin typeface="Ubuntu" panose="020B0504030602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9DB60-56FA-4FFA-9518-6BE4FF728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839686"/>
          </a:xfrm>
        </p:spPr>
        <p:txBody>
          <a:bodyPr>
            <a:normAutofit/>
          </a:bodyPr>
          <a:lstStyle/>
          <a:p>
            <a:r>
              <a:rPr lang="es-MX" sz="5000" b="1" dirty="0">
                <a:solidFill>
                  <a:schemeClr val="accent2"/>
                </a:solidFill>
              </a:rPr>
              <a:t>Algoritmos y Diagramas de Flujo</a:t>
            </a:r>
            <a:endParaRPr lang="en-US" sz="5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64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6FCB-25E6-482A-B57D-42C7CF74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Diseño de algoritmos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A62DC-6504-480F-95F2-41A42B88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8114"/>
            <a:ext cx="11095381" cy="5329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600" dirty="0"/>
              <a:t>La computadora no debe entender el algoritmo, mientras pueda ejecutarlo. </a:t>
            </a:r>
          </a:p>
          <a:p>
            <a:pPr marL="0" indent="0">
              <a:buNone/>
            </a:pPr>
            <a:endParaRPr lang="es-MX" sz="3600" dirty="0"/>
          </a:p>
          <a:p>
            <a:pPr marL="0" indent="0">
              <a:buNone/>
            </a:pPr>
            <a:r>
              <a:rPr lang="es-MX" sz="3600" dirty="0"/>
              <a:t>Un buen </a:t>
            </a:r>
            <a:r>
              <a:rPr lang="es-MX" sz="3600" b="1" dirty="0">
                <a:solidFill>
                  <a:schemeClr val="accent1"/>
                </a:solidFill>
              </a:rPr>
              <a:t>programador</a:t>
            </a:r>
            <a:r>
              <a:rPr lang="es-MX" sz="3600" dirty="0">
                <a:solidFill>
                  <a:schemeClr val="accent1"/>
                </a:solidFill>
              </a:rPr>
              <a:t> </a:t>
            </a:r>
            <a:r>
              <a:rPr lang="es-MX" sz="3600" dirty="0"/>
              <a:t>debe dominar todos los aspectos y detalles del algoritmo para poderlo programar.</a:t>
            </a:r>
            <a:endParaRPr lang="en-US" sz="3600" dirty="0"/>
          </a:p>
          <a:p>
            <a:pPr marL="0" indent="0">
              <a:buNone/>
            </a:pPr>
            <a:endParaRPr lang="es-MX" sz="3600" dirty="0"/>
          </a:p>
          <a:p>
            <a:pPr marL="0" indent="0">
              <a:buNone/>
            </a:pPr>
            <a:r>
              <a:rPr lang="es-MX" sz="3600" dirty="0"/>
              <a:t>El trabajo de un programador es </a:t>
            </a:r>
            <a:r>
              <a:rPr lang="es-MX" sz="3600" b="1" dirty="0">
                <a:solidFill>
                  <a:schemeClr val="accent1"/>
                </a:solidFill>
              </a:rPr>
              <a:t>convertir las instrucciones de un algoritmo en código.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99781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reativo">
            <a:extLst>
              <a:ext uri="{FF2B5EF4-FFF2-40B4-BE49-F238E27FC236}">
                <a16:creationId xmlns:a16="http://schemas.microsoft.com/office/drawing/2014/main" id="{22536C4F-6F7F-4804-923F-95A1D4625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9" t="9941" r="14999" b="14454"/>
          <a:stretch/>
        </p:blipFill>
        <p:spPr bwMode="auto">
          <a:xfrm flipH="1">
            <a:off x="751116" y="1360713"/>
            <a:ext cx="4996541" cy="437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D4EDFB4-267B-47D0-B6F9-542BD156FA16}"/>
              </a:ext>
            </a:extLst>
          </p:cNvPr>
          <p:cNvSpPr txBox="1">
            <a:spLocks/>
          </p:cNvSpPr>
          <p:nvPr/>
        </p:nvSpPr>
        <p:spPr>
          <a:xfrm>
            <a:off x="5889170" y="192537"/>
            <a:ext cx="6302829" cy="32364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MX" sz="5400" i="1" dirty="0"/>
              <a:t>Diseñar un algoritmo es trabajo altamente creativo</a:t>
            </a:r>
            <a:endParaRPr lang="en-US" sz="54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4C4BA6-34AC-4EF9-8375-5FA141498484}"/>
              </a:ext>
            </a:extLst>
          </p:cNvPr>
          <p:cNvSpPr txBox="1">
            <a:spLocks/>
          </p:cNvSpPr>
          <p:nvPr/>
        </p:nvSpPr>
        <p:spPr>
          <a:xfrm>
            <a:off x="5638799" y="3429000"/>
            <a:ext cx="6444343" cy="32364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en-US" sz="5400" i="1" dirty="0">
              <a:solidFill>
                <a:schemeClr val="accent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9C04B33-709A-4588-A750-17794F1A21F9}"/>
              </a:ext>
            </a:extLst>
          </p:cNvPr>
          <p:cNvSpPr txBox="1">
            <a:spLocks/>
          </p:cNvSpPr>
          <p:nvPr/>
        </p:nvSpPr>
        <p:spPr>
          <a:xfrm>
            <a:off x="5834741" y="4078737"/>
            <a:ext cx="6302829" cy="27792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MX" sz="4800" i="1" dirty="0">
                <a:solidFill>
                  <a:schemeClr val="accent1"/>
                </a:solidFill>
              </a:rPr>
              <a:t>¡Es detallar algo complicado de una forma lógica y sencilla!</a:t>
            </a:r>
            <a:endParaRPr lang="en-US" sz="48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95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4FE91-7894-478F-905F-B59546B20B31}"/>
              </a:ext>
            </a:extLst>
          </p:cNvPr>
          <p:cNvSpPr txBox="1">
            <a:spLocks/>
          </p:cNvSpPr>
          <p:nvPr/>
        </p:nvSpPr>
        <p:spPr>
          <a:xfrm>
            <a:off x="1034142" y="91315"/>
            <a:ext cx="7587344" cy="67666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000" dirty="0"/>
              <a:t>¿Cuánta harina? </a:t>
            </a:r>
          </a:p>
          <a:p>
            <a:r>
              <a:rPr lang="es-MX" sz="3000" dirty="0"/>
              <a:t>¿Cuántos huevos? </a:t>
            </a:r>
          </a:p>
          <a:p>
            <a:r>
              <a:rPr lang="es-MX" sz="3000" dirty="0"/>
              <a:t>¿Cuánta leche?</a:t>
            </a:r>
          </a:p>
          <a:p>
            <a:r>
              <a:rPr lang="es-MX" sz="3000" dirty="0"/>
              <a:t>¿En qué recipiente?</a:t>
            </a:r>
          </a:p>
          <a:p>
            <a:r>
              <a:rPr lang="es-MX" sz="3000" dirty="0"/>
              <a:t>¿Cuánto tiempo hay que batir la mezcla? ¿Cómo? ¿En qué sentido?</a:t>
            </a:r>
          </a:p>
          <a:p>
            <a:r>
              <a:rPr lang="es-MX" sz="3000" dirty="0"/>
              <a:t>¿Cómo prendo el sartén?</a:t>
            </a:r>
          </a:p>
          <a:p>
            <a:r>
              <a:rPr lang="es-MX" sz="3000" dirty="0"/>
              <a:t>¿A qué temperatura caliento el sartén?</a:t>
            </a:r>
          </a:p>
          <a:p>
            <a:r>
              <a:rPr lang="es-MX" sz="3000" dirty="0"/>
              <a:t>¿Dónde está el sartén?</a:t>
            </a:r>
          </a:p>
          <a:p>
            <a:r>
              <a:rPr lang="es-MX" sz="3000" dirty="0"/>
              <a:t>¿Cómo vierto la mezcla? ¿Por cuánto tiempo?</a:t>
            </a:r>
          </a:p>
          <a:p>
            <a:r>
              <a:rPr lang="es-MX" sz="3000" dirty="0"/>
              <a:t>¿De qué tamaño es el </a:t>
            </a:r>
            <a:r>
              <a:rPr lang="es-MX" sz="3000" dirty="0" err="1"/>
              <a:t>hot</a:t>
            </a:r>
            <a:r>
              <a:rPr lang="es-MX" sz="3000" dirty="0"/>
              <a:t> cake?</a:t>
            </a:r>
          </a:p>
          <a:p>
            <a:r>
              <a:rPr lang="es-MX" sz="3000" dirty="0"/>
              <a:t>¿En dónde lo sirvo?</a:t>
            </a:r>
          </a:p>
        </p:txBody>
      </p:sp>
      <p:pic>
        <p:nvPicPr>
          <p:cNvPr id="6" name="Picture 10" descr="Image result for pancakes recipe">
            <a:extLst>
              <a:ext uri="{FF2B5EF4-FFF2-40B4-BE49-F238E27FC236}">
                <a16:creationId xmlns:a16="http://schemas.microsoft.com/office/drawing/2014/main" id="{EA407AB6-CE35-4A4C-B9DF-9B31FAA8F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825" y="674004"/>
            <a:ext cx="3734204" cy="560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25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C3DA-BBF8-4AEC-B67F-346557D5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195943"/>
            <a:ext cx="11604171" cy="2732314"/>
          </a:xfrm>
        </p:spPr>
        <p:txBody>
          <a:bodyPr/>
          <a:lstStyle/>
          <a:p>
            <a:r>
              <a:rPr lang="es-MX" sz="6600" dirty="0"/>
              <a:t>¿Cómo podemos representar un algoritmo computacional?</a:t>
            </a:r>
            <a:endParaRPr lang="en-US" sz="6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835520-EE68-4C55-A108-0C7889ED62AF}"/>
              </a:ext>
            </a:extLst>
          </p:cNvPr>
          <p:cNvSpPr txBox="1">
            <a:spLocks/>
          </p:cNvSpPr>
          <p:nvPr/>
        </p:nvSpPr>
        <p:spPr>
          <a:xfrm>
            <a:off x="947056" y="3929744"/>
            <a:ext cx="4855030" cy="181791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sz="4400" dirty="0">
                <a:solidFill>
                  <a:schemeClr val="bg1"/>
                </a:solidFill>
              </a:rPr>
              <a:t>Diagrama de flujo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1B7BEE-6ACA-4913-A053-9EFC906304C6}"/>
              </a:ext>
            </a:extLst>
          </p:cNvPr>
          <p:cNvSpPr txBox="1">
            <a:spLocks/>
          </p:cNvSpPr>
          <p:nvPr/>
        </p:nvSpPr>
        <p:spPr>
          <a:xfrm>
            <a:off x="6999513" y="3929744"/>
            <a:ext cx="4855030" cy="181791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sz="4400" dirty="0">
                <a:solidFill>
                  <a:schemeClr val="bg1"/>
                </a:solidFill>
              </a:rPr>
              <a:t>Pseudocódigo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F1E58-F97B-4242-BB16-C2847E54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Diagramas de Flujo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73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2.wp.com/padcandy.com/wp-content/uploads/2013/11/cb55_full_view.jpg">
            <a:extLst>
              <a:ext uri="{FF2B5EF4-FFF2-40B4-BE49-F238E27FC236}">
                <a16:creationId xmlns:a16="http://schemas.microsoft.com/office/drawing/2014/main" id="{4E90AC53-D4A8-4367-B537-621D0CEBF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0"/>
            <a:ext cx="7971064" cy="688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516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B5C2-5D1E-487E-8F16-0D6CA4F0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Flujo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6B9E9-DBA5-4F63-8DDC-86DE75577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Es una representación gráfica de un algoritmo. Utiliza figuras para representar acciones, decisiones y caminos. Todos los diagramas deben tener: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>
                <a:solidFill>
                  <a:schemeClr val="accent1"/>
                </a:solidFill>
              </a:rPr>
              <a:t>Un punto de inicio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>
                <a:solidFill>
                  <a:schemeClr val="accent1"/>
                </a:solidFill>
              </a:rPr>
              <a:t>Un punto fin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>
                <a:solidFill>
                  <a:schemeClr val="accent1"/>
                </a:solidFill>
              </a:rPr>
              <a:t>Sencillo de entender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s-MX" b="1" dirty="0">
                <a:solidFill>
                  <a:schemeClr val="accent2"/>
                </a:solidFill>
              </a:rPr>
              <a:t>La dirección en la que se ejecuta el diagrama del flujo está indicado por el sentido de los conectores, a través de una flecha </a:t>
            </a:r>
            <a:r>
              <a:rPr lang="es-MX" b="1" dirty="0">
                <a:solidFill>
                  <a:schemeClr val="accent2"/>
                </a:solidFill>
                <a:sym typeface="Wingdings" panose="05000000000000000000" pitchFamily="2" charset="2"/>
              </a:rPr>
              <a:t>.</a:t>
            </a:r>
            <a:endParaRPr lang="es-MX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0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" t="3491" r="72906" b="65715"/>
          <a:stretch/>
        </p:blipFill>
        <p:spPr>
          <a:xfrm>
            <a:off x="7039034" y="1621971"/>
            <a:ext cx="4720976" cy="429985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Inicio / Fin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838200" y="1158114"/>
            <a:ext cx="5943600" cy="549592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200" dirty="0"/>
              <a:t>Señalizan el principio y final de un diagrama de flujo.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i="1" dirty="0" err="1"/>
              <a:t>Sólo</a:t>
            </a:r>
            <a:r>
              <a:rPr lang="en-US" sz="3200" b="1" i="1" dirty="0"/>
              <a:t> </a:t>
            </a:r>
            <a:r>
              <a:rPr lang="en-US" sz="3200" b="1" i="1" dirty="0" err="1"/>
              <a:t>puede</a:t>
            </a:r>
            <a:r>
              <a:rPr lang="en-US" sz="3200" b="1" i="1" dirty="0"/>
              <a:t> </a:t>
            </a:r>
            <a:r>
              <a:rPr lang="en-US" sz="3200" b="1" i="1" dirty="0" err="1"/>
              <a:t>existir</a:t>
            </a:r>
            <a:r>
              <a:rPr lang="en-US" sz="3200" b="1" i="1" dirty="0"/>
              <a:t> </a:t>
            </a:r>
            <a:r>
              <a:rPr lang="en-US" sz="3200" b="1" i="1" dirty="0" err="1"/>
              <a:t>uno</a:t>
            </a:r>
            <a:r>
              <a:rPr lang="en-US" sz="3200" b="1" i="1" dirty="0"/>
              <a:t> de </a:t>
            </a:r>
            <a:r>
              <a:rPr lang="en-US" sz="3200" b="1" i="1" dirty="0" err="1"/>
              <a:t>cada</a:t>
            </a:r>
            <a:r>
              <a:rPr lang="en-US" sz="3200" b="1" i="1" dirty="0"/>
              <a:t> </a:t>
            </a:r>
            <a:r>
              <a:rPr lang="en-US" sz="3200" b="1" i="1" dirty="0" err="1"/>
              <a:t>uno</a:t>
            </a:r>
            <a:r>
              <a:rPr lang="en-US" sz="3200" b="1" i="1" dirty="0"/>
              <a:t> de </a:t>
            </a:r>
            <a:r>
              <a:rPr lang="en-US" sz="3200" b="1" i="1" dirty="0" err="1"/>
              <a:t>estos</a:t>
            </a:r>
            <a:r>
              <a:rPr lang="en-US" sz="3200" b="1" i="1" dirty="0"/>
              <a:t> </a:t>
            </a:r>
            <a:r>
              <a:rPr lang="en-US" sz="3200" b="1" i="1" dirty="0" err="1"/>
              <a:t>bloques</a:t>
            </a:r>
            <a:r>
              <a:rPr lang="en-US" sz="3200" b="1" i="1" dirty="0"/>
              <a:t> por </a:t>
            </a:r>
            <a:r>
              <a:rPr lang="en-US" sz="3200" b="1" i="1" dirty="0" err="1"/>
              <a:t>diagrama</a:t>
            </a:r>
            <a:r>
              <a:rPr lang="en-US" sz="3200" b="1" i="1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accent2"/>
                </a:solidFill>
              </a:rPr>
              <a:t>Se </a:t>
            </a:r>
            <a:r>
              <a:rPr lang="en-US" sz="3200" b="1" dirty="0" err="1">
                <a:solidFill>
                  <a:schemeClr val="accent2"/>
                </a:solidFill>
              </a:rPr>
              <a:t>utiliza</a:t>
            </a:r>
            <a:r>
              <a:rPr lang="en-US" sz="3200" b="1" dirty="0">
                <a:solidFill>
                  <a:schemeClr val="accent2"/>
                </a:solidFill>
              </a:rPr>
              <a:t> una </a:t>
            </a:r>
            <a:r>
              <a:rPr lang="en-US" sz="3200" b="1" dirty="0" err="1">
                <a:solidFill>
                  <a:schemeClr val="accent2"/>
                </a:solidFill>
              </a:rPr>
              <a:t>óvalo</a:t>
            </a:r>
            <a:r>
              <a:rPr lang="en-US" sz="3200" b="1" dirty="0">
                <a:solidFill>
                  <a:schemeClr val="accent2"/>
                </a:solidFill>
              </a:rPr>
              <a:t> o </a:t>
            </a:r>
            <a:r>
              <a:rPr lang="en-US" sz="3200" b="1" dirty="0" err="1">
                <a:solidFill>
                  <a:schemeClr val="accent2"/>
                </a:solidFill>
              </a:rPr>
              <a:t>círculo</a:t>
            </a:r>
            <a:r>
              <a:rPr lang="en-US" sz="3200" b="1" dirty="0">
                <a:solidFill>
                  <a:schemeClr val="accent2"/>
                </a:solidFill>
              </a:rPr>
              <a:t> para </a:t>
            </a:r>
            <a:r>
              <a:rPr lang="en-US" sz="3200" b="1" dirty="0" err="1">
                <a:solidFill>
                  <a:schemeClr val="accent2"/>
                </a:solidFill>
              </a:rPr>
              <a:t>representar</a:t>
            </a:r>
            <a:r>
              <a:rPr lang="en-US" sz="3200" b="1" dirty="0">
                <a:solidFill>
                  <a:schemeClr val="accent2"/>
                </a:solidFill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</a:rPr>
              <a:t>esta</a:t>
            </a:r>
            <a:r>
              <a:rPr lang="en-US" sz="3200" b="1" dirty="0">
                <a:solidFill>
                  <a:schemeClr val="accent2"/>
                </a:solidFill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</a:rPr>
              <a:t>acción</a:t>
            </a:r>
            <a:endParaRPr lang="en-US" sz="3200" dirty="0">
              <a:solidFill>
                <a:schemeClr val="accent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65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" t="39099" r="78036" b="44061"/>
          <a:stretch/>
        </p:blipFill>
        <p:spPr>
          <a:xfrm>
            <a:off x="7620001" y="3684143"/>
            <a:ext cx="3832957" cy="22812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Proceso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0114015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Indica algún cálculo, operación, o procedimiento. Esto puede ser expresado en una expresión matemática o frase.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utiliza un rectángulo para indicar esta acción.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 err="1">
                <a:solidFill>
                  <a:schemeClr val="accent1"/>
                </a:solidFill>
              </a:rPr>
              <a:t>Dias</a:t>
            </a:r>
            <a:r>
              <a:rPr lang="es-MX" sz="3000" b="1" dirty="0">
                <a:solidFill>
                  <a:schemeClr val="accent1"/>
                </a:solidFill>
              </a:rPr>
              <a:t> = años * 365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Metros = centímetros / 100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Calcular total a pagar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527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" t="58201" r="78183" b="24959"/>
          <a:stretch/>
        </p:blipFill>
        <p:spPr>
          <a:xfrm>
            <a:off x="7620001" y="3684143"/>
            <a:ext cx="4169228" cy="22812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Entrada de Datos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1194540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Indica que se recibe alguna información de alguna fuente externa. Esto puede ser un teclado, un mouse, algún sensor, reloj, etc. Debe mencionarse el dato que será leído.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utiliza una figura combinación entre rectángulo y rombo.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Leer temperatura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Leer cantidad de años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2869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83A4-FD68-4C26-A962-2856D4CD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8000" dirty="0">
                <a:solidFill>
                  <a:schemeClr val="accent2"/>
                </a:solidFill>
              </a:rPr>
              <a:t>¿Qué es un algoritmo?</a:t>
            </a:r>
            <a:endParaRPr lang="en-US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043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" t="79251" r="78140" b="3909"/>
          <a:stretch/>
        </p:blipFill>
        <p:spPr>
          <a:xfrm>
            <a:off x="7620001" y="3684143"/>
            <a:ext cx="4169228" cy="22812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Salida de Datos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1194540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Indica que se enviará o desplegará alguna información a algún dispositivo de salida. Esto puede ser una pantalla, alguna consola, algún foco, etc. Debe mencionarse el dato al que se le dará salida.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utiliza un rectángulo con ondas en la base inferior.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 err="1">
                <a:solidFill>
                  <a:schemeClr val="accent1"/>
                </a:solidFill>
              </a:rPr>
              <a:t>Print</a:t>
            </a:r>
            <a:r>
              <a:rPr lang="es-MX" sz="3000" b="1" dirty="0">
                <a:solidFill>
                  <a:schemeClr val="accent1"/>
                </a:solidFill>
              </a:rPr>
              <a:t> hora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“La temperatura es: “ + temperatura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Output 4 * 20.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5563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Decisión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1194540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Este bloque indica la bifurcación de un camino en dos dependiendo de una condición </a:t>
            </a:r>
            <a:r>
              <a:rPr lang="es-MX" sz="3000" dirty="0" err="1"/>
              <a:t>boleana</a:t>
            </a:r>
            <a:r>
              <a:rPr lang="es-MX" sz="3000" dirty="0"/>
              <a:t>. Sirve para ejecutar caminos condicionalmente. Dentro del bloque, deberá haber alguna expresión verdadera o falsa.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representa a través de un rombo.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IF </a:t>
            </a:r>
            <a:r>
              <a:rPr lang="es-MX" sz="3000" b="1" dirty="0" err="1">
                <a:solidFill>
                  <a:schemeClr val="accent1"/>
                </a:solidFill>
              </a:rPr>
              <a:t>dia</a:t>
            </a:r>
            <a:r>
              <a:rPr lang="es-MX" sz="3000" b="1" dirty="0">
                <a:solidFill>
                  <a:schemeClr val="accent1"/>
                </a:solidFill>
              </a:rPr>
              <a:t> == lunes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Saldo en cuenta bancaria mayor que cero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Luz está encendida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1E1FDA-E9AE-47AC-ADDF-7610F8C7C947}"/>
              </a:ext>
            </a:extLst>
          </p:cNvPr>
          <p:cNvGrpSpPr/>
          <p:nvPr/>
        </p:nvGrpSpPr>
        <p:grpSpPr>
          <a:xfrm>
            <a:off x="8765840" y="2203146"/>
            <a:ext cx="3624942" cy="4818141"/>
            <a:chOff x="8308640" y="1234317"/>
            <a:chExt cx="3624942" cy="48181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CFFFB7D-D046-499A-B965-8AF11CBA01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49" t="17913" r="27730" b="51683"/>
            <a:stretch/>
          </p:blipFill>
          <p:spPr>
            <a:xfrm>
              <a:off x="8308640" y="1933871"/>
              <a:ext cx="3624942" cy="4118587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30F79A4-9EF2-4B19-8824-7581DC80B04D}"/>
                </a:ext>
              </a:extLst>
            </p:cNvPr>
            <p:cNvCxnSpPr/>
            <p:nvPr/>
          </p:nvCxnSpPr>
          <p:spPr>
            <a:xfrm>
              <a:off x="9655631" y="1234317"/>
              <a:ext cx="0" cy="10952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924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60B0-53F5-47AD-955A-8544DB34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F6585-7A17-4EDC-924F-BE89485BD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Calcular la nómina de un trabajador que trabaja por horas.</a:t>
            </a:r>
          </a:p>
          <a:p>
            <a:pPr marL="0" indent="0">
              <a:buNone/>
            </a:pPr>
            <a:r>
              <a:rPr lang="es-MX" b="1" dirty="0">
                <a:sym typeface="Wingdings" panose="05000000000000000000" pitchFamily="2" charset="2"/>
              </a:rPr>
              <a:t>Entradas: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s-MX" b="1" dirty="0">
                <a:solidFill>
                  <a:schemeClr val="accent1"/>
                </a:solidFill>
                <a:sym typeface="Wingdings" panose="05000000000000000000" pitchFamily="2" charset="2"/>
              </a:rPr>
              <a:t>Sueldo por hora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chemeClr val="accent1"/>
                </a:solidFill>
              </a:rPr>
              <a:t>Horas </a:t>
            </a:r>
            <a:r>
              <a:rPr lang="en-US" b="1" dirty="0" err="1">
                <a:solidFill>
                  <a:schemeClr val="accent1"/>
                </a:solidFill>
              </a:rPr>
              <a:t>trabajadas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err="1"/>
              <a:t>Salidas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 Monto a </a:t>
            </a:r>
            <a:r>
              <a:rPr lang="en-US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pagar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Image result for work">
            <a:extLst>
              <a:ext uri="{FF2B5EF4-FFF2-40B4-BE49-F238E27FC236}">
                <a16:creationId xmlns:a16="http://schemas.microsoft.com/office/drawing/2014/main" id="{977DB59E-C6B4-4357-B8B0-54437E436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13"/>
          <a:stretch/>
        </p:blipFill>
        <p:spPr bwMode="auto">
          <a:xfrm>
            <a:off x="5783766" y="1158115"/>
            <a:ext cx="6125736" cy="510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33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AB11658-2238-4176-B4A4-7857C67A047C}"/>
              </a:ext>
            </a:extLst>
          </p:cNvPr>
          <p:cNvSpPr txBox="1">
            <a:spLocks/>
          </p:cNvSpPr>
          <p:nvPr/>
        </p:nvSpPr>
        <p:spPr>
          <a:xfrm>
            <a:off x="1536330" y="2310039"/>
            <a:ext cx="3917413" cy="223792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dirty="0"/>
              <a:t>Comenzamos con el bloque de inicio.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ECD148-8ED6-4102-8582-41D5130F24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563"/>
          <a:stretch/>
        </p:blipFill>
        <p:spPr>
          <a:xfrm>
            <a:off x="6961044" y="-158622"/>
            <a:ext cx="3021156" cy="96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20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72CF587-52D3-4346-910D-C74884A4C67A}"/>
              </a:ext>
            </a:extLst>
          </p:cNvPr>
          <p:cNvSpPr txBox="1">
            <a:spLocks/>
          </p:cNvSpPr>
          <p:nvPr/>
        </p:nvSpPr>
        <p:spPr>
          <a:xfrm>
            <a:off x="1328057" y="2310039"/>
            <a:ext cx="4876799" cy="223792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Leemos la cantidad de horas trabajadas.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accent2"/>
                </a:solidFill>
              </a:rPr>
              <a:t>Estas pueden ser: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accent2"/>
                </a:solidFill>
              </a:rPr>
              <a:t> 8, 10, 20, 40.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A333AF-4B90-420D-B205-37EBCF9800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785"/>
          <a:stretch/>
        </p:blipFill>
        <p:spPr>
          <a:xfrm>
            <a:off x="6961044" y="-158622"/>
            <a:ext cx="3021156" cy="209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03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58"/>
          <a:stretch/>
        </p:blipFill>
        <p:spPr>
          <a:xfrm>
            <a:off x="6961044" y="-158623"/>
            <a:ext cx="3021156" cy="3217509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8759D7F-EE49-4E0F-9BD7-0E4D3AFA5C8D}"/>
              </a:ext>
            </a:extLst>
          </p:cNvPr>
          <p:cNvSpPr txBox="1">
            <a:spLocks/>
          </p:cNvSpPr>
          <p:nvPr/>
        </p:nvSpPr>
        <p:spPr>
          <a:xfrm>
            <a:off x="1328057" y="908051"/>
            <a:ext cx="4876799" cy="45456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Leemos el sueldo por cada hora laborada.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accent2"/>
                </a:solidFill>
              </a:rPr>
              <a:t>Este puede ser:</a:t>
            </a:r>
          </a:p>
          <a:p>
            <a:r>
              <a:rPr lang="es-MX" b="1" dirty="0">
                <a:solidFill>
                  <a:schemeClr val="accent2"/>
                </a:solidFill>
              </a:rPr>
              <a:t>50</a:t>
            </a:r>
          </a:p>
          <a:p>
            <a:r>
              <a:rPr lang="es-MX" b="1" dirty="0">
                <a:solidFill>
                  <a:schemeClr val="accent2"/>
                </a:solidFill>
              </a:rPr>
              <a:t>65.50</a:t>
            </a:r>
          </a:p>
          <a:p>
            <a:r>
              <a:rPr lang="es-MX" b="1" dirty="0">
                <a:solidFill>
                  <a:schemeClr val="accent2"/>
                </a:solidFill>
              </a:rPr>
              <a:t>100</a:t>
            </a:r>
          </a:p>
          <a:p>
            <a:r>
              <a:rPr lang="es-MX" b="1" dirty="0">
                <a:solidFill>
                  <a:schemeClr val="accent2"/>
                </a:solidFill>
              </a:rPr>
              <a:t>1000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85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79"/>
          <a:stretch/>
        </p:blipFill>
        <p:spPr>
          <a:xfrm>
            <a:off x="6961044" y="-158623"/>
            <a:ext cx="3021156" cy="4349623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0266685-4CF2-4857-B444-8AFE9EA20742}"/>
              </a:ext>
            </a:extLst>
          </p:cNvPr>
          <p:cNvSpPr txBox="1">
            <a:spLocks/>
          </p:cNvSpPr>
          <p:nvPr/>
        </p:nvSpPr>
        <p:spPr>
          <a:xfrm>
            <a:off x="1219201" y="2656114"/>
            <a:ext cx="4876799" cy="216625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Calculamos el monto a pagar en un </a:t>
            </a:r>
            <a:r>
              <a:rPr lang="es-MX" b="1" dirty="0">
                <a:solidFill>
                  <a:schemeClr val="accent2"/>
                </a:solidFill>
              </a:rPr>
              <a:t>bloque de proceso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3240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580221-ED9B-4406-9095-14073FBDD86B}"/>
              </a:ext>
            </a:extLst>
          </p:cNvPr>
          <p:cNvGrpSpPr/>
          <p:nvPr/>
        </p:nvGrpSpPr>
        <p:grpSpPr>
          <a:xfrm>
            <a:off x="6961044" y="-158623"/>
            <a:ext cx="3021156" cy="6000623"/>
            <a:chOff x="6961044" y="-158623"/>
            <a:chExt cx="3021156" cy="60006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EFBEFB1-F83E-49A4-AEA5-C08453FC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88"/>
            <a:stretch/>
          </p:blipFill>
          <p:spPr>
            <a:xfrm>
              <a:off x="6961044" y="-158623"/>
              <a:ext cx="3021156" cy="588450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0D88089-6C15-4CDC-8D8D-CE6A3D76AF57}"/>
                </a:ext>
              </a:extLst>
            </p:cNvPr>
            <p:cNvSpPr/>
            <p:nvPr/>
          </p:nvSpPr>
          <p:spPr>
            <a:xfrm>
              <a:off x="8462433" y="5621867"/>
              <a:ext cx="220134" cy="2201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79EAFB6-9BAE-4FFF-8AF5-67540559092D}"/>
              </a:ext>
            </a:extLst>
          </p:cNvPr>
          <p:cNvSpPr txBox="1">
            <a:spLocks/>
          </p:cNvSpPr>
          <p:nvPr/>
        </p:nvSpPr>
        <p:spPr>
          <a:xfrm>
            <a:off x="1317171" y="2235087"/>
            <a:ext cx="5562600" cy="21845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Imprimimos el resultado del cálculo con un </a:t>
            </a:r>
            <a:r>
              <a:rPr lang="es-MX" b="1" dirty="0">
                <a:solidFill>
                  <a:schemeClr val="accent2"/>
                </a:solidFill>
              </a:rPr>
              <a:t>bloque de salida</a:t>
            </a:r>
            <a:r>
              <a:rPr lang="es-MX" dirty="0"/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671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1"/>
          <a:stretch/>
        </p:blipFill>
        <p:spPr>
          <a:xfrm>
            <a:off x="6961044" y="-158623"/>
            <a:ext cx="3021156" cy="682068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FF825E2-1991-42F9-83CB-2E00745C8502}"/>
              </a:ext>
            </a:extLst>
          </p:cNvPr>
          <p:cNvSpPr txBox="1">
            <a:spLocks/>
          </p:cNvSpPr>
          <p:nvPr/>
        </p:nvSpPr>
        <p:spPr>
          <a:xfrm>
            <a:off x="1328057" y="908051"/>
            <a:ext cx="4876799" cy="45456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Terminamos con un bloque de </a:t>
            </a:r>
            <a:r>
              <a:rPr lang="es-MX" b="1" dirty="0">
                <a:solidFill>
                  <a:schemeClr val="accent2"/>
                </a:solidFill>
              </a:rPr>
              <a:t>Fin</a:t>
            </a:r>
            <a:r>
              <a:rPr lang="es-MX" dirty="0"/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287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1"/>
          <a:stretch/>
        </p:blipFill>
        <p:spPr>
          <a:xfrm>
            <a:off x="1293215" y="-75796"/>
            <a:ext cx="3021156" cy="682068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7FA52-8BB9-447A-BA37-D8AAA93EC821}"/>
              </a:ext>
            </a:extLst>
          </p:cNvPr>
          <p:cNvSpPr txBox="1"/>
          <p:nvPr/>
        </p:nvSpPr>
        <p:spPr>
          <a:xfrm>
            <a:off x="6703277" y="1002832"/>
            <a:ext cx="3016395" cy="92333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Ingresamos</a:t>
            </a:r>
            <a:r>
              <a:rPr lang="en-US" b="1" dirty="0">
                <a:solidFill>
                  <a:schemeClr val="accent2"/>
                </a:solidFill>
              </a:rPr>
              <a:t> 40 horas </a:t>
            </a:r>
            <a:r>
              <a:rPr lang="en-US" b="1" dirty="0" err="1">
                <a:solidFill>
                  <a:schemeClr val="accent2"/>
                </a:solidFill>
              </a:rPr>
              <a:t>trabajadas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en</a:t>
            </a:r>
            <a:r>
              <a:rPr lang="en-US" b="1" dirty="0">
                <a:solidFill>
                  <a:schemeClr val="accent2"/>
                </a:solidFill>
              </a:rPr>
              <a:t> la </a:t>
            </a:r>
            <a:r>
              <a:rPr lang="en-US" b="1" dirty="0" err="1">
                <a:solidFill>
                  <a:schemeClr val="accent2"/>
                </a:solidFill>
              </a:rPr>
              <a:t>semana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utilizando</a:t>
            </a:r>
            <a:r>
              <a:rPr lang="en-US" b="1" dirty="0">
                <a:solidFill>
                  <a:schemeClr val="accent2"/>
                </a:solidFill>
              </a:rPr>
              <a:t> el </a:t>
            </a:r>
            <a:r>
              <a:rPr lang="en-US" b="1" dirty="0" err="1">
                <a:solidFill>
                  <a:schemeClr val="accent2"/>
                </a:solidFill>
              </a:rPr>
              <a:t>teclado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983F4-2D6D-4A46-AA2D-2854D04334FB}"/>
              </a:ext>
            </a:extLst>
          </p:cNvPr>
          <p:cNvSpPr txBox="1"/>
          <p:nvPr/>
        </p:nvSpPr>
        <p:spPr>
          <a:xfrm>
            <a:off x="6512616" y="2338659"/>
            <a:ext cx="3397718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Ingresamos</a:t>
            </a:r>
            <a:r>
              <a:rPr lang="en-US" b="1" dirty="0">
                <a:solidFill>
                  <a:schemeClr val="accent2"/>
                </a:solidFill>
              </a:rPr>
              <a:t> un </a:t>
            </a:r>
            <a:r>
              <a:rPr lang="en-US" b="1" dirty="0" err="1">
                <a:solidFill>
                  <a:schemeClr val="accent2"/>
                </a:solidFill>
              </a:rPr>
              <a:t>sueldo</a:t>
            </a:r>
            <a:r>
              <a:rPr lang="en-US" b="1" dirty="0">
                <a:solidFill>
                  <a:schemeClr val="accent2"/>
                </a:solidFill>
              </a:rPr>
              <a:t> de 150 </a:t>
            </a:r>
            <a:r>
              <a:rPr lang="en-US" b="1" dirty="0" err="1">
                <a:solidFill>
                  <a:schemeClr val="accent2"/>
                </a:solidFill>
              </a:rPr>
              <a:t>utilizando</a:t>
            </a:r>
            <a:r>
              <a:rPr lang="en-US" b="1" dirty="0">
                <a:solidFill>
                  <a:schemeClr val="accent2"/>
                </a:solidFill>
              </a:rPr>
              <a:t> el </a:t>
            </a:r>
            <a:r>
              <a:rPr lang="en-US" b="1" dirty="0" err="1">
                <a:solidFill>
                  <a:schemeClr val="accent2"/>
                </a:solidFill>
              </a:rPr>
              <a:t>teclado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935FFB-CB8A-4A77-BCF2-2CA59E2DBEC0}"/>
              </a:ext>
            </a:extLst>
          </p:cNvPr>
          <p:cNvSpPr txBox="1"/>
          <p:nvPr/>
        </p:nvSpPr>
        <p:spPr>
          <a:xfrm>
            <a:off x="6512616" y="3463850"/>
            <a:ext cx="3911544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Monto_a_pagar</a:t>
            </a:r>
            <a:r>
              <a:rPr lang="en-US" b="1" dirty="0">
                <a:solidFill>
                  <a:schemeClr val="accent2"/>
                </a:solidFill>
              </a:rPr>
              <a:t> = 40 x 150</a:t>
            </a:r>
          </a:p>
          <a:p>
            <a:pPr algn="ctr"/>
            <a:r>
              <a:rPr lang="en-US" b="1" dirty="0" err="1">
                <a:solidFill>
                  <a:schemeClr val="accent2"/>
                </a:solidFill>
              </a:rPr>
              <a:t>Monto_a_pagar</a:t>
            </a:r>
            <a:r>
              <a:rPr lang="en-US" b="1" dirty="0">
                <a:solidFill>
                  <a:schemeClr val="accent2"/>
                </a:solidFill>
              </a:rPr>
              <a:t> = 6000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C3BA6A-8AF2-4ACD-9B48-D002371FCFCC}"/>
              </a:ext>
            </a:extLst>
          </p:cNvPr>
          <p:cNvSpPr txBox="1"/>
          <p:nvPr/>
        </p:nvSpPr>
        <p:spPr>
          <a:xfrm>
            <a:off x="7157508" y="4796104"/>
            <a:ext cx="2477380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En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consola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aparece</a:t>
            </a:r>
            <a:r>
              <a:rPr lang="en-US" b="1">
                <a:solidFill>
                  <a:schemeClr val="accent2"/>
                </a:solidFill>
              </a:rPr>
              <a:t> 6000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C190D7-2E65-481C-BD55-F03B3FA7D486}"/>
              </a:ext>
            </a:extLst>
          </p:cNvPr>
          <p:cNvSpPr/>
          <p:nvPr/>
        </p:nvSpPr>
        <p:spPr>
          <a:xfrm>
            <a:off x="626228" y="882775"/>
            <a:ext cx="3570973" cy="1163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007DE-80F7-4367-9418-3759C711820B}"/>
              </a:ext>
            </a:extLst>
          </p:cNvPr>
          <p:cNvSpPr/>
          <p:nvPr/>
        </p:nvSpPr>
        <p:spPr>
          <a:xfrm>
            <a:off x="626227" y="2046221"/>
            <a:ext cx="3570973" cy="1231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9395F9-F56E-4D5C-87EF-01C6D42C255A}"/>
              </a:ext>
            </a:extLst>
          </p:cNvPr>
          <p:cNvSpPr/>
          <p:nvPr/>
        </p:nvSpPr>
        <p:spPr>
          <a:xfrm>
            <a:off x="626227" y="3269153"/>
            <a:ext cx="3570973" cy="1035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8A0154-B798-4A6A-A1CF-446D3DD0A277}"/>
              </a:ext>
            </a:extLst>
          </p:cNvPr>
          <p:cNvSpPr/>
          <p:nvPr/>
        </p:nvSpPr>
        <p:spPr>
          <a:xfrm>
            <a:off x="626230" y="4304879"/>
            <a:ext cx="3570973" cy="149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8A9E8C-CF80-41F6-8950-70378DE3D886}"/>
              </a:ext>
            </a:extLst>
          </p:cNvPr>
          <p:cNvSpPr/>
          <p:nvPr/>
        </p:nvSpPr>
        <p:spPr>
          <a:xfrm>
            <a:off x="626227" y="5802377"/>
            <a:ext cx="3570973" cy="942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8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3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youtube">
            <a:extLst>
              <a:ext uri="{FF2B5EF4-FFF2-40B4-BE49-F238E27FC236}">
                <a16:creationId xmlns:a16="http://schemas.microsoft.com/office/drawing/2014/main" id="{E6A166EC-FC8F-4645-A0A8-CBBB33982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4" t="24453" r="14325" b="23608"/>
          <a:stretch/>
        </p:blipFill>
        <p:spPr bwMode="auto">
          <a:xfrm>
            <a:off x="966869" y="306977"/>
            <a:ext cx="3953848" cy="17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cdn.vox-cdn.com/thumbor/Pkmq1nm3skO0-j693JTMd7RL0Zk=/0x0:2012x1341/1200x800/filters:focal(0x0:2012x1341)/cdn.vox-cdn.com/uploads/chorus_image/image/47070706/google2.0.0.jpg">
            <a:extLst>
              <a:ext uri="{FF2B5EF4-FFF2-40B4-BE49-F238E27FC236}">
                <a16:creationId xmlns:a16="http://schemas.microsoft.com/office/drawing/2014/main" id="{5668E6C7-2E0A-4D58-9B7D-179D8F0E5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13" y="2007109"/>
            <a:ext cx="3717036" cy="247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stock trading">
            <a:extLst>
              <a:ext uri="{FF2B5EF4-FFF2-40B4-BE49-F238E27FC236}">
                <a16:creationId xmlns:a16="http://schemas.microsoft.com/office/drawing/2014/main" id="{E5A19778-37F1-4A57-940B-AF5A5B0AE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252" y="306977"/>
            <a:ext cx="3914716" cy="293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amazon">
            <a:extLst>
              <a:ext uri="{FF2B5EF4-FFF2-40B4-BE49-F238E27FC236}">
                <a16:creationId xmlns:a16="http://schemas.microsoft.com/office/drawing/2014/main" id="{73CAF2A4-0997-4A30-B86E-1B0E86462C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7" b="16333"/>
          <a:stretch/>
        </p:blipFill>
        <p:spPr bwMode="auto">
          <a:xfrm>
            <a:off x="7567782" y="4797845"/>
            <a:ext cx="3987186" cy="150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Image result for google maps">
            <a:extLst>
              <a:ext uri="{FF2B5EF4-FFF2-40B4-BE49-F238E27FC236}">
                <a16:creationId xmlns:a16="http://schemas.microsoft.com/office/drawing/2014/main" id="{47411084-E1A4-4BE2-B4D5-DB55815F9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83" y="4694818"/>
            <a:ext cx="1856205" cy="185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ómo funciona el algoritmo de TikTok | Luces y sombras de las marcas">
            <a:extLst>
              <a:ext uri="{FF2B5EF4-FFF2-40B4-BE49-F238E27FC236}">
                <a16:creationId xmlns:a16="http://schemas.microsoft.com/office/drawing/2014/main" id="{77F03A30-0C69-44A6-AE8F-B05C45EBF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43" y="4652918"/>
            <a:ext cx="1796144" cy="17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91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60B0-53F5-47AD-955A-8544DB34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F6585-7A17-4EDC-924F-BE89485BD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328738"/>
            <a:ext cx="5435600" cy="402290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Calcular la nómina de un trabajador que trabaja por horas.</a:t>
            </a:r>
          </a:p>
          <a:p>
            <a:pPr marL="0" indent="0">
              <a:buNone/>
            </a:pPr>
            <a:r>
              <a:rPr lang="es-MX" b="1" dirty="0">
                <a:sym typeface="Wingdings" panose="05000000000000000000" pitchFamily="2" charset="2"/>
              </a:rPr>
              <a:t>Entradas: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s-MX" b="1" dirty="0">
                <a:solidFill>
                  <a:schemeClr val="accent1"/>
                </a:solidFill>
                <a:sym typeface="Wingdings" panose="05000000000000000000" pitchFamily="2" charset="2"/>
              </a:rPr>
              <a:t>Sueldo por hora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chemeClr val="accent1"/>
                </a:solidFill>
              </a:rPr>
              <a:t>Horas </a:t>
            </a:r>
            <a:r>
              <a:rPr lang="en-US" b="1" dirty="0" err="1">
                <a:solidFill>
                  <a:schemeClr val="accent1"/>
                </a:solidFill>
              </a:rPr>
              <a:t>trabajadas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err="1"/>
              <a:t>Salidas</a:t>
            </a:r>
            <a:r>
              <a:rPr lang="en-US" b="1" dirty="0"/>
              <a:t>:</a:t>
            </a:r>
          </a:p>
          <a:p>
            <a:pPr>
              <a:buFont typeface="Wingdings" panose="05000000000000000000" pitchFamily="2" charset="2"/>
              <a:buChar char="ß"/>
            </a:pP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Monto a </a:t>
            </a:r>
            <a:r>
              <a:rPr lang="en-US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pagar</a:t>
            </a:r>
            <a:endParaRPr lang="en-US" b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ß"/>
            </a:pPr>
            <a:endParaRPr lang="en-US" b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Image result for work">
            <a:extLst>
              <a:ext uri="{FF2B5EF4-FFF2-40B4-BE49-F238E27FC236}">
                <a16:creationId xmlns:a16="http://schemas.microsoft.com/office/drawing/2014/main" id="{977DB59E-C6B4-4357-B8B0-54437E436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13"/>
          <a:stretch/>
        </p:blipFill>
        <p:spPr bwMode="auto">
          <a:xfrm>
            <a:off x="6699184" y="513222"/>
            <a:ext cx="4854184" cy="404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0D42890-5119-457B-83D5-00A43570D7D7}"/>
              </a:ext>
            </a:extLst>
          </p:cNvPr>
          <p:cNvSpPr txBox="1">
            <a:spLocks/>
          </p:cNvSpPr>
          <p:nvPr/>
        </p:nvSpPr>
        <p:spPr>
          <a:xfrm>
            <a:off x="961724" y="5272363"/>
            <a:ext cx="10591644" cy="1381679"/>
          </a:xfrm>
          <a:prstGeom prst="rect">
            <a:avLst/>
          </a:prstGeom>
          <a:solidFill>
            <a:schemeClr val="accent2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¡NUEVA REGLA!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Si la persona </a:t>
            </a:r>
            <a:r>
              <a:rPr lang="en-US" b="1" dirty="0" err="1">
                <a:solidFill>
                  <a:schemeClr val="bg1"/>
                </a:solidFill>
              </a:rPr>
              <a:t>trabaja</a:t>
            </a:r>
            <a:r>
              <a:rPr lang="en-US" b="1" dirty="0">
                <a:solidFill>
                  <a:schemeClr val="bg1"/>
                </a:solidFill>
              </a:rPr>
              <a:t> mas de 40 horas, </a:t>
            </a:r>
            <a:r>
              <a:rPr lang="en-US" b="1" dirty="0" err="1">
                <a:solidFill>
                  <a:schemeClr val="bg1"/>
                </a:solidFill>
              </a:rPr>
              <a:t>ganar</a:t>
            </a:r>
            <a:r>
              <a:rPr lang="es-MX" b="1" dirty="0">
                <a:solidFill>
                  <a:schemeClr val="bg1"/>
                </a:solidFill>
              </a:rPr>
              <a:t>á un bono de 100 pesos.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04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E96C4-176D-4E93-862B-BFBC40AE2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328738"/>
            <a:ext cx="6534752" cy="523081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MX" dirty="0"/>
              <a:t>Recibimos de consola </a:t>
            </a:r>
            <a:r>
              <a:rPr lang="es-MX" b="1" i="1" dirty="0" err="1"/>
              <a:t>horas_trabajadas</a:t>
            </a:r>
            <a:r>
              <a:rPr lang="es-MX" dirty="0"/>
              <a:t> y </a:t>
            </a:r>
            <a:r>
              <a:rPr lang="es-MX" b="1" i="1" dirty="0" err="1"/>
              <a:t>sueldo_por_hora</a:t>
            </a:r>
            <a:r>
              <a:rPr lang="es-MX" dirty="0"/>
              <a:t>.</a:t>
            </a:r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0AC83E-2D07-4BBF-9378-EA9DFCEBC2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45"/>
          <a:stretch/>
        </p:blipFill>
        <p:spPr>
          <a:xfrm>
            <a:off x="7443479" y="-193007"/>
            <a:ext cx="4636169" cy="24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24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E96C4-176D-4E93-862B-BFBC40AE2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23512"/>
            <a:ext cx="5435600" cy="6136038"/>
          </a:xfrm>
        </p:spPr>
        <p:txBody>
          <a:bodyPr anchor="ctr"/>
          <a:lstStyle/>
          <a:p>
            <a:pPr marL="0" indent="0">
              <a:buNone/>
            </a:pPr>
            <a:r>
              <a:rPr lang="es-MX" dirty="0"/>
              <a:t>Haremos dos caminos:</a:t>
            </a:r>
          </a:p>
          <a:p>
            <a:pPr marL="514350" indent="-514350">
              <a:buAutoNum type="arabicPeriod"/>
            </a:pPr>
            <a:r>
              <a:rPr lang="es-MX" b="1" dirty="0">
                <a:solidFill>
                  <a:schemeClr val="accent2"/>
                </a:solidFill>
              </a:rPr>
              <a:t>Cuando la persona haya trabajado mas de 40 horas</a:t>
            </a:r>
          </a:p>
          <a:p>
            <a:pPr marL="514350" indent="-514350">
              <a:buAutoNum type="arabicPeriod"/>
            </a:pPr>
            <a:r>
              <a:rPr lang="es-MX" b="1" dirty="0">
                <a:solidFill>
                  <a:schemeClr val="accent2"/>
                </a:solidFill>
              </a:rPr>
              <a:t>Cuando la persona haya trabajado menos de 40 horas</a:t>
            </a:r>
          </a:p>
          <a:p>
            <a:pPr marL="0" indent="0">
              <a:buNone/>
            </a:pPr>
            <a:r>
              <a:rPr lang="es-MX" dirty="0"/>
              <a:t>Ejemplos</a:t>
            </a:r>
          </a:p>
          <a:p>
            <a:r>
              <a:rPr lang="es-MX" b="1" dirty="0">
                <a:solidFill>
                  <a:schemeClr val="accent1"/>
                </a:solidFill>
              </a:rPr>
              <a:t>30 horas = falso</a:t>
            </a:r>
          </a:p>
          <a:p>
            <a:r>
              <a:rPr lang="es-MX" b="1" dirty="0">
                <a:solidFill>
                  <a:schemeClr val="accent1"/>
                </a:solidFill>
              </a:rPr>
              <a:t>100 horas = verdadero</a:t>
            </a:r>
          </a:p>
          <a:p>
            <a:r>
              <a:rPr lang="es-MX" b="1" dirty="0">
                <a:solidFill>
                  <a:schemeClr val="accent1"/>
                </a:solidFill>
              </a:rPr>
              <a:t>0 horas = falso</a:t>
            </a:r>
          </a:p>
          <a:p>
            <a:r>
              <a:rPr lang="es-MX" b="1" dirty="0">
                <a:solidFill>
                  <a:schemeClr val="accent1"/>
                </a:solidFill>
              </a:rPr>
              <a:t>40 horas = falso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0AC83E-2D07-4BBF-9378-EA9DFCEBC2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2327"/>
          <a:stretch/>
        </p:blipFill>
        <p:spPr>
          <a:xfrm>
            <a:off x="7443479" y="-193007"/>
            <a:ext cx="4636169" cy="417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0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87E2B90-892B-4896-8B1E-E415356FD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23512"/>
            <a:ext cx="5435600" cy="61360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MX" dirty="0"/>
              <a:t>Cada camino realiza el cálculo correspondiente.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83F530-25FE-4789-A55E-978ABF1673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66"/>
          <a:stretch/>
        </p:blipFill>
        <p:spPr>
          <a:xfrm>
            <a:off x="7369094" y="0"/>
            <a:ext cx="4420134" cy="458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7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6987F60-AC81-45DD-9B40-AB5F4FD56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23512"/>
            <a:ext cx="5435600" cy="61360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MX" dirty="0"/>
              <a:t>Se imprime el valor de </a:t>
            </a:r>
            <a:r>
              <a:rPr lang="es-MX" b="1" i="1" dirty="0" err="1"/>
              <a:t>Monto_a_Pagar</a:t>
            </a:r>
            <a:r>
              <a:rPr lang="es-MX" b="1" i="1" dirty="0"/>
              <a:t> </a:t>
            </a:r>
            <a:r>
              <a:rPr lang="es-MX" dirty="0"/>
              <a:t>y terminamos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E50344-418C-462D-8AD3-42E1DF071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695" y="0"/>
            <a:ext cx="4420134" cy="671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89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9B05-3634-415F-A9C1-28985362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97F2C9-7A48-4632-8F99-8396B248DC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940940"/>
              </p:ext>
            </p:extLst>
          </p:nvPr>
        </p:nvGraphicFramePr>
        <p:xfrm>
          <a:off x="838544" y="1028247"/>
          <a:ext cx="11095038" cy="570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914">
                  <a:extLst>
                    <a:ext uri="{9D8B030D-6E8A-4147-A177-3AD203B41FA5}">
                      <a16:colId xmlns:a16="http://schemas.microsoft.com/office/drawing/2014/main" val="4063866005"/>
                    </a:ext>
                  </a:extLst>
                </a:gridCol>
                <a:gridCol w="6458857">
                  <a:extLst>
                    <a:ext uri="{9D8B030D-6E8A-4147-A177-3AD203B41FA5}">
                      <a16:colId xmlns:a16="http://schemas.microsoft.com/office/drawing/2014/main" val="575318174"/>
                    </a:ext>
                  </a:extLst>
                </a:gridCol>
                <a:gridCol w="2818267">
                  <a:extLst>
                    <a:ext uri="{9D8B030D-6E8A-4147-A177-3AD203B41FA5}">
                      <a16:colId xmlns:a16="http://schemas.microsoft.com/office/drawing/2014/main" val="2602218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¿</a:t>
                      </a:r>
                      <a:r>
                        <a:rPr lang="en-US" dirty="0" err="1"/>
                        <a:t>Qué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puede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almacenar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Ejemplos</a:t>
                      </a:r>
                      <a:r>
                        <a:rPr lang="en-US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10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Números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enteros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positivos</a:t>
                      </a:r>
                      <a:r>
                        <a:rPr lang="en-US" sz="2000" dirty="0"/>
                        <a:t> o </a:t>
                      </a:r>
                      <a:r>
                        <a:rPr lang="en-US" sz="2000" dirty="0" err="1"/>
                        <a:t>negativos</a:t>
                      </a:r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  <a:p>
                      <a:r>
                        <a:rPr lang="en-US" sz="2000" dirty="0"/>
                        <a:t>-4</a:t>
                      </a:r>
                    </a:p>
                    <a:p>
                      <a:r>
                        <a:rPr lang="en-US" sz="2000" dirty="0"/>
                        <a:t>543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2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Números</a:t>
                      </a:r>
                      <a:r>
                        <a:rPr lang="en-US" sz="2000" dirty="0"/>
                        <a:t> de punto </a:t>
                      </a:r>
                      <a:r>
                        <a:rPr lang="en-US" sz="2000" dirty="0" err="1"/>
                        <a:t>flotante</a:t>
                      </a:r>
                      <a:r>
                        <a:rPr lang="en-US" sz="2000" dirty="0"/>
                        <a:t>. </a:t>
                      </a:r>
                      <a:r>
                        <a:rPr lang="en-US" sz="2000" dirty="0" err="1"/>
                        <a:t>Cualquier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número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positivo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negativo</a:t>
                      </a:r>
                      <a:r>
                        <a:rPr lang="en-US" sz="2000" dirty="0"/>
                        <a:t>, y con </a:t>
                      </a:r>
                      <a:r>
                        <a:rPr lang="en-US" sz="2000" dirty="0" err="1"/>
                        <a:t>algún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componente</a:t>
                      </a:r>
                      <a:r>
                        <a:rPr lang="en-US" sz="2000" dirty="0"/>
                        <a:t> decimal.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10.0</a:t>
                      </a:r>
                    </a:p>
                    <a:p>
                      <a:r>
                        <a:rPr lang="en-US" sz="2000" dirty="0"/>
                        <a:t>-4.58</a:t>
                      </a:r>
                    </a:p>
                    <a:p>
                      <a:r>
                        <a:rPr lang="en-US" sz="2000" dirty="0"/>
                        <a:t>0.000056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17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Caracteres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individuales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codificación</a:t>
                      </a:r>
                      <a:r>
                        <a:rPr lang="en-US" sz="2000" dirty="0"/>
                        <a:t> ASCII. Los </a:t>
                      </a:r>
                      <a:r>
                        <a:rPr lang="en-US" sz="2000" dirty="0" err="1"/>
                        <a:t>caracteres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deben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estar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rodeados</a:t>
                      </a:r>
                      <a:r>
                        <a:rPr lang="en-US" sz="2000" dirty="0"/>
                        <a:t> por </a:t>
                      </a:r>
                      <a:r>
                        <a:rPr lang="en-US" sz="2000" dirty="0" err="1"/>
                        <a:t>comillas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sencillas</a:t>
                      </a:r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‘a’</a:t>
                      </a:r>
                    </a:p>
                    <a:p>
                      <a:r>
                        <a:rPr lang="en-US" sz="2000" dirty="0"/>
                        <a:t>‘Z’</a:t>
                      </a:r>
                    </a:p>
                    <a:p>
                      <a:r>
                        <a:rPr lang="en-US" sz="2000" dirty="0"/>
                        <a:t>‘!’</a:t>
                      </a:r>
                    </a:p>
                    <a:p>
                      <a:r>
                        <a:rPr lang="en-US" sz="2000" dirty="0"/>
                        <a:t>‘9’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092584"/>
                  </a:ext>
                </a:extLst>
              </a:tr>
              <a:tr h="366576">
                <a:tc>
                  <a:txBody>
                    <a:bodyPr/>
                    <a:lstStyle/>
                    <a:p>
                      <a:r>
                        <a:rPr lang="en-US" sz="3000" b="1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Un string debe </a:t>
                      </a:r>
                      <a:r>
                        <a:rPr lang="en-US" sz="2000" dirty="0" err="1"/>
                        <a:t>estar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encapsulado</a:t>
                      </a:r>
                      <a:r>
                        <a:rPr lang="en-US" sz="2000" dirty="0"/>
                        <a:t> por </a:t>
                      </a:r>
                      <a:r>
                        <a:rPr lang="en-US" sz="2000" dirty="0" err="1"/>
                        <a:t>comillas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dobles</a:t>
                      </a:r>
                      <a:r>
                        <a:rPr lang="en-US" sz="2000" dirty="0"/>
                        <a:t> (quotes).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“Hola Mundo!”</a:t>
                      </a:r>
                    </a:p>
                    <a:p>
                      <a:r>
                        <a:rPr lang="en-US" sz="2000" dirty="0"/>
                        <a:t>“Hay 126.74 </a:t>
                      </a:r>
                      <a:r>
                        <a:rPr lang="en-US" sz="2000" dirty="0" err="1"/>
                        <a:t>millones</a:t>
                      </a:r>
                      <a:r>
                        <a:rPr lang="en-US" sz="2000" dirty="0"/>
                        <a:t> de habitants </a:t>
                      </a:r>
                      <a:r>
                        <a:rPr lang="en-US" sz="2000" dirty="0" err="1"/>
                        <a:t>en</a:t>
                      </a:r>
                      <a:r>
                        <a:rPr lang="en-US" sz="2000" dirty="0"/>
                        <a:t> México”.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2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 err="1"/>
                        <a:t>boolean</a:t>
                      </a:r>
                      <a:endParaRPr lang="en-US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Sirve</a:t>
                      </a:r>
                      <a:r>
                        <a:rPr lang="en-US" sz="2000" dirty="0"/>
                        <a:t> para </a:t>
                      </a:r>
                      <a:r>
                        <a:rPr lang="en-US" sz="2000" dirty="0" err="1"/>
                        <a:t>guardar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valores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binarios</a:t>
                      </a:r>
                      <a:r>
                        <a:rPr lang="en-US" sz="2000" dirty="0"/>
                        <a:t>: </a:t>
                      </a:r>
                      <a:r>
                        <a:rPr lang="en-US" sz="2000" dirty="0" err="1"/>
                        <a:t>verdadero</a:t>
                      </a:r>
                      <a:r>
                        <a:rPr lang="en-US" sz="2000" dirty="0"/>
                        <a:t> o </a:t>
                      </a:r>
                      <a:r>
                        <a:rPr lang="en-US" sz="2000" dirty="0" err="1"/>
                        <a:t>falso</a:t>
                      </a:r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true</a:t>
                      </a:r>
                    </a:p>
                    <a:p>
                      <a:r>
                        <a:rPr lang="en-US" sz="20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1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013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9B05-3634-415F-A9C1-28985362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Operadores lógicos y relacionales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97F2C9-7A48-4632-8F99-8396B248DC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947077"/>
              </p:ext>
            </p:extLst>
          </p:nvPr>
        </p:nvGraphicFramePr>
        <p:xfrm>
          <a:off x="838544" y="1028247"/>
          <a:ext cx="11095038" cy="552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914">
                  <a:extLst>
                    <a:ext uri="{9D8B030D-6E8A-4147-A177-3AD203B41FA5}">
                      <a16:colId xmlns:a16="http://schemas.microsoft.com/office/drawing/2014/main" val="4063866005"/>
                    </a:ext>
                  </a:extLst>
                </a:gridCol>
                <a:gridCol w="4175038">
                  <a:extLst>
                    <a:ext uri="{9D8B030D-6E8A-4147-A177-3AD203B41FA5}">
                      <a16:colId xmlns:a16="http://schemas.microsoft.com/office/drawing/2014/main" val="575318174"/>
                    </a:ext>
                  </a:extLst>
                </a:gridCol>
                <a:gridCol w="5102086">
                  <a:extLst>
                    <a:ext uri="{9D8B030D-6E8A-4147-A177-3AD203B41FA5}">
                      <a16:colId xmlns:a16="http://schemas.microsoft.com/office/drawing/2014/main" val="2602218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O</a:t>
                      </a:r>
                      <a:r>
                        <a:rPr lang="en-US" dirty="0" err="1"/>
                        <a:t>perador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¿Para qué sirve?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10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=</a:t>
                      </a:r>
                      <a:r>
                        <a:rPr lang="en-US" sz="2800" b="1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Igual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mes == 12</a:t>
                      </a:r>
                    </a:p>
                    <a:p>
                      <a:r>
                        <a:rPr lang="es-MX" sz="1800" dirty="0"/>
                        <a:t>letra  == ‘c’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2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!</a:t>
                      </a:r>
                      <a:r>
                        <a:rPr lang="en-US" sz="2800" b="1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Es diferente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mes</a:t>
                      </a:r>
                      <a:r>
                        <a:rPr lang="en-US" sz="1800" dirty="0"/>
                        <a:t> != 12</a:t>
                      </a:r>
                    </a:p>
                    <a:p>
                      <a:r>
                        <a:rPr lang="en-US" sz="1800" dirty="0" err="1"/>
                        <a:t>letra</a:t>
                      </a:r>
                      <a:r>
                        <a:rPr lang="en-US" sz="1800" dirty="0"/>
                        <a:t> != ‘c’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17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Mayor o igual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Saldo</a:t>
                      </a:r>
                      <a:r>
                        <a:rPr lang="en-US" sz="1800" dirty="0"/>
                        <a:t> &gt;=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092584"/>
                  </a:ext>
                </a:extLst>
              </a:tr>
              <a:tr h="366576">
                <a:tc>
                  <a:txBody>
                    <a:bodyPr/>
                    <a:lstStyle/>
                    <a:p>
                      <a:r>
                        <a:rPr lang="en-US" sz="2800" b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Mayor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Saldo </a:t>
                      </a:r>
                      <a:r>
                        <a:rPr lang="en-US" sz="1800" dirty="0"/>
                        <a:t>&gt;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2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Menor o igual a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Saldo </a:t>
                      </a:r>
                      <a:r>
                        <a:rPr lang="en-US" sz="1800" dirty="0"/>
                        <a:t>&lt;= 0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1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Menor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Saldo </a:t>
                      </a:r>
                      <a:r>
                        <a:rPr lang="en-US" sz="1800" dirty="0"/>
                        <a:t>&lt; 1000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48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&amp;&amp;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AND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mes</a:t>
                      </a:r>
                      <a:r>
                        <a:rPr lang="en-US" sz="1800" dirty="0"/>
                        <a:t> &gt;= 1 ) &amp;&amp; ( </a:t>
                      </a:r>
                      <a:r>
                        <a:rPr lang="en-US" sz="1800" dirty="0" err="1"/>
                        <a:t>mes</a:t>
                      </a:r>
                      <a:r>
                        <a:rPr lang="en-US" sz="1800" dirty="0"/>
                        <a:t> &lt;= 12 )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47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|| 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 </a:t>
                      </a:r>
                      <a:r>
                        <a:rPr lang="en-US" sz="1800" dirty="0" err="1"/>
                        <a:t>letra</a:t>
                      </a:r>
                      <a:r>
                        <a:rPr lang="en-US" sz="1800" dirty="0"/>
                        <a:t> == ‘c’ ) </a:t>
                      </a:r>
                      <a:r>
                        <a:rPr lang="es-MX" sz="1800" dirty="0"/>
                        <a:t>|| ( letra == ‘a’ 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33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!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NOT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!(mes == 12)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25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412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85A4-726D-4820-B359-2BF9A84F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"/>
            <a:ext cx="11095382" cy="859536"/>
          </a:xfrm>
        </p:spPr>
        <p:txBody>
          <a:bodyPr/>
          <a:lstStyle/>
          <a:p>
            <a:r>
              <a:rPr lang="es-MX" sz="6000" dirty="0"/>
              <a:t>Ejercicio</a:t>
            </a:r>
            <a:endParaRPr lang="en-US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EC25D-A60E-481E-AF09-CEF46C215B37}"/>
              </a:ext>
            </a:extLst>
          </p:cNvPr>
          <p:cNvSpPr txBox="1">
            <a:spLocks/>
          </p:cNvSpPr>
          <p:nvPr/>
        </p:nvSpPr>
        <p:spPr>
          <a:xfrm>
            <a:off x="838199" y="859538"/>
            <a:ext cx="10964477" cy="992314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Realiza un diagrama de flujo que permita calcular el costo de tu bebida en Starbucks. 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B264D24-862A-4EC9-BC22-89CB9B579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580675"/>
              </p:ext>
            </p:extLst>
          </p:nvPr>
        </p:nvGraphicFramePr>
        <p:xfrm>
          <a:off x="1471065" y="1921406"/>
          <a:ext cx="8127999" cy="212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94709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640362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17453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Capuccino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Frappuccino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93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Costo 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$50.00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$70.00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9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Agrandar la bebida (</a:t>
                      </a:r>
                      <a:r>
                        <a:rPr lang="es-MX" dirty="0" err="1"/>
                        <a:t>Venti</a:t>
                      </a:r>
                      <a:r>
                        <a:rPr lang="es-MX" dirty="0"/>
                        <a:t>)?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+ 20%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+ 25%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Con crema batida?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$10.00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$10.00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438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Con popote de galleta?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$20.00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728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634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0798-2429-43F8-85CA-D59994F3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Flowgorithm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825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ABAD-046D-4291-BFA9-805BC6C3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Pseudocódigo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2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70A9-3E7E-4FE2-9E61-11425DE9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B203-1319-4298-9EB5-ADC418D95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115"/>
            <a:ext cx="10359572" cy="5018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000" dirty="0"/>
              <a:t>Un algoritmo es una serie de pasos que definen las instrucciones para realizar algún proceso. Un algoritmo debe ser: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Preciso: </a:t>
            </a:r>
            <a:r>
              <a:rPr lang="es-MX" sz="3000" dirty="0"/>
              <a:t>Debe seguir un orden establecido.</a:t>
            </a:r>
            <a:br>
              <a:rPr lang="es-MX" sz="3000" dirty="0"/>
            </a:br>
            <a:endParaRPr lang="es-MX" sz="3000" b="1" dirty="0">
              <a:solidFill>
                <a:schemeClr val="accent1"/>
              </a:solidFill>
            </a:endParaRPr>
          </a:p>
          <a:p>
            <a:r>
              <a:rPr lang="es-MX" sz="3000" b="1" dirty="0">
                <a:solidFill>
                  <a:schemeClr val="accent1"/>
                </a:solidFill>
              </a:rPr>
              <a:t>Definido: </a:t>
            </a:r>
            <a:r>
              <a:rPr lang="es-MX" sz="3000" dirty="0"/>
              <a:t>Los resultados son predecibles, dos ejecuciones del mismo algoritmo deben generar el mismo resultado.</a:t>
            </a:r>
            <a:br>
              <a:rPr lang="es-MX" sz="3000" dirty="0"/>
            </a:br>
            <a:endParaRPr lang="es-MX" sz="3000" b="1" dirty="0">
              <a:solidFill>
                <a:schemeClr val="accent1"/>
              </a:solidFill>
            </a:endParaRPr>
          </a:p>
          <a:p>
            <a:r>
              <a:rPr lang="es-MX" sz="3000" b="1" dirty="0">
                <a:solidFill>
                  <a:schemeClr val="accent1"/>
                </a:solidFill>
              </a:rPr>
              <a:t>Finito: </a:t>
            </a:r>
            <a:r>
              <a:rPr lang="es-MX" sz="3000" dirty="0"/>
              <a:t>Debe tener un número determinado de pasos, y terminar en un tiempo finito.</a:t>
            </a:r>
            <a:endParaRPr lang="en-US" sz="3000" b="1" dirty="0">
              <a:solidFill>
                <a:schemeClr val="accent1"/>
              </a:solidFill>
            </a:endParaRPr>
          </a:p>
        </p:txBody>
      </p:sp>
      <p:pic>
        <p:nvPicPr>
          <p:cNvPr id="5" name="Graphic 4" descr="Bullseye">
            <a:extLst>
              <a:ext uri="{FF2B5EF4-FFF2-40B4-BE49-F238E27FC236}">
                <a16:creationId xmlns:a16="http://schemas.microsoft.com/office/drawing/2014/main" id="{A73C6F5F-7112-4ABC-AF33-9025F0A9F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7028" y="4328886"/>
            <a:ext cx="838200" cy="838200"/>
          </a:xfrm>
          <a:prstGeom prst="rect">
            <a:avLst/>
          </a:prstGeom>
        </p:spPr>
      </p:pic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6C279821-9AA5-4EC3-9BFA-141E716C2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5891" y="5802226"/>
            <a:ext cx="749474" cy="749474"/>
          </a:xfrm>
          <a:prstGeom prst="rect">
            <a:avLst/>
          </a:prstGeom>
        </p:spPr>
      </p:pic>
      <p:pic>
        <p:nvPicPr>
          <p:cNvPr id="9" name="Graphic 8" descr="Screwdriver">
            <a:extLst>
              <a:ext uri="{FF2B5EF4-FFF2-40B4-BE49-F238E27FC236}">
                <a16:creationId xmlns:a16="http://schemas.microsoft.com/office/drawing/2014/main" id="{111F9D2C-2FD6-4C66-BFA9-DE05A4C62B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39194" y="2469500"/>
            <a:ext cx="673780" cy="6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9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97B5-4DAA-4350-84A2-D2ECF9AD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Pseudocódigo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FF62F-B660-4422-A583-29A719C1B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El pseudocódigo es una descripción de alto nivel de un algoritmo. Utiliza ciertas convenciones de la programación, pero la intención es que sea </a:t>
            </a:r>
            <a:r>
              <a:rPr lang="es-MX" b="1" dirty="0">
                <a:solidFill>
                  <a:schemeClr val="accent1"/>
                </a:solidFill>
              </a:rPr>
              <a:t>entendible para los humanos.</a:t>
            </a:r>
            <a:endParaRPr lang="es-MX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El pseudocódigo generalmente se utiliza para:</a:t>
            </a:r>
          </a:p>
          <a:p>
            <a:r>
              <a:rPr lang="es-MX" b="1" dirty="0">
                <a:solidFill>
                  <a:schemeClr val="accent1"/>
                </a:solidFill>
              </a:rPr>
              <a:t>Describir cómo</a:t>
            </a:r>
            <a:r>
              <a:rPr lang="es-MX" dirty="0">
                <a:solidFill>
                  <a:schemeClr val="accent1"/>
                </a:solidFill>
              </a:rPr>
              <a:t> </a:t>
            </a:r>
            <a:r>
              <a:rPr lang="es-MX" b="1" dirty="0">
                <a:solidFill>
                  <a:schemeClr val="accent1"/>
                </a:solidFill>
              </a:rPr>
              <a:t>funciona</a:t>
            </a:r>
            <a:r>
              <a:rPr lang="es-MX" dirty="0"/>
              <a:t> un algoritmo. </a:t>
            </a:r>
            <a:br>
              <a:rPr lang="es-MX" dirty="0"/>
            </a:br>
            <a:endParaRPr lang="es-MX" dirty="0"/>
          </a:p>
          <a:p>
            <a:r>
              <a:rPr lang="es-MX" dirty="0"/>
              <a:t>Explicar un proceso computacional a </a:t>
            </a:r>
            <a:r>
              <a:rPr lang="es-MX" b="1" dirty="0">
                <a:solidFill>
                  <a:schemeClr val="accent1"/>
                </a:solidFill>
              </a:rPr>
              <a:t>gente no técnica</a:t>
            </a:r>
            <a:r>
              <a:rPr lang="es-MX" dirty="0"/>
              <a:t>.</a:t>
            </a:r>
            <a:br>
              <a:rPr lang="es-MX" dirty="0"/>
            </a:br>
            <a:endParaRPr lang="es-MX" dirty="0"/>
          </a:p>
          <a:p>
            <a:r>
              <a:rPr lang="es-MX" dirty="0"/>
              <a:t>Diseñar </a:t>
            </a:r>
            <a:r>
              <a:rPr lang="es-MX" b="1" dirty="0">
                <a:solidFill>
                  <a:schemeClr val="accent1"/>
                </a:solidFill>
              </a:rPr>
              <a:t>código en grupo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 descr="Checklist RTL">
            <a:extLst>
              <a:ext uri="{FF2B5EF4-FFF2-40B4-BE49-F238E27FC236}">
                <a16:creationId xmlns:a16="http://schemas.microsoft.com/office/drawing/2014/main" id="{7621C025-4BD5-4BC8-A323-4F1C6AEDD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6017" y="3429000"/>
            <a:ext cx="914400" cy="914400"/>
          </a:xfrm>
          <a:prstGeom prst="rect">
            <a:avLst/>
          </a:prstGeom>
        </p:spPr>
      </p:pic>
      <p:pic>
        <p:nvPicPr>
          <p:cNvPr id="7" name="Graphic 6" descr="Group brainstorm">
            <a:extLst>
              <a:ext uri="{FF2B5EF4-FFF2-40B4-BE49-F238E27FC236}">
                <a16:creationId xmlns:a16="http://schemas.microsoft.com/office/drawing/2014/main" id="{8A98F84C-6D5D-459B-8E7B-B56E5187CB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51613" y="5067631"/>
            <a:ext cx="914400" cy="914400"/>
          </a:xfrm>
          <a:prstGeom prst="rect">
            <a:avLst/>
          </a:prstGeom>
        </p:spPr>
      </p:pic>
      <p:pic>
        <p:nvPicPr>
          <p:cNvPr id="9" name="Graphic 8" descr="Graduation cap">
            <a:extLst>
              <a:ext uri="{FF2B5EF4-FFF2-40B4-BE49-F238E27FC236}">
                <a16:creationId xmlns:a16="http://schemas.microsoft.com/office/drawing/2014/main" id="{86B2C2FA-CA6F-4E93-B838-5AB37E2CAE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07793" y="41532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1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5E3D4-EE19-4065-9790-F736E9A3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Lenguaje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9A09A-7A36-4B29-8C75-0A3A53CE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Utilizamos lenguaje lógico y algunas convenciones de programación, pero omitimos detalles que compliquen el código.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Podemos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frases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:</a:t>
            </a:r>
          </a:p>
          <a:p>
            <a:r>
              <a:rPr lang="en-US" dirty="0" err="1"/>
              <a:t>Sumar</a:t>
            </a:r>
            <a:r>
              <a:rPr lang="en-US" dirty="0"/>
              <a:t> 1 a </a:t>
            </a:r>
            <a:r>
              <a:rPr lang="en-US" i="1" dirty="0"/>
              <a:t>variable</a:t>
            </a:r>
          </a:p>
          <a:p>
            <a:r>
              <a:rPr lang="en-US" dirty="0" err="1"/>
              <a:t>Multiplicar</a:t>
            </a:r>
            <a:r>
              <a:rPr lang="en-US" dirty="0"/>
              <a:t> </a:t>
            </a:r>
            <a:r>
              <a:rPr lang="en-US" dirty="0" err="1"/>
              <a:t>saldo</a:t>
            </a:r>
            <a:r>
              <a:rPr lang="en-US" dirty="0"/>
              <a:t> * 10</a:t>
            </a:r>
          </a:p>
          <a:p>
            <a:r>
              <a:rPr lang="en-US" dirty="0"/>
              <a:t>(IF) Si la luz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encendida</a:t>
            </a:r>
            <a:r>
              <a:rPr lang="en-US" dirty="0"/>
              <a:t>, </a:t>
            </a:r>
            <a:r>
              <a:rPr lang="en-US" dirty="0" err="1"/>
              <a:t>entonces</a:t>
            </a:r>
            <a:r>
              <a:rPr lang="en-US" dirty="0"/>
              <a:t>…</a:t>
            </a:r>
          </a:p>
          <a:p>
            <a:r>
              <a:rPr lang="en-US" dirty="0"/>
              <a:t>(ELSE) De lo </a:t>
            </a:r>
            <a:r>
              <a:rPr lang="en-US" dirty="0" err="1"/>
              <a:t>contrario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547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86A6-C393-4041-9012-351BA9C0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Vaso de Agua	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E9CC8-9A27-42CC-BEDE-6158817CD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328738"/>
            <a:ext cx="5940287" cy="5230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El contenido de un vaso de agua lo vamos a representar a través de su volumen en mililitros.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Es decir, un vaso con 0 mililitros está vacío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Diseña</a:t>
            </a:r>
            <a:r>
              <a:rPr lang="en-US" dirty="0"/>
              <a:t> un </a:t>
            </a:r>
            <a:r>
              <a:rPr lang="en-US" dirty="0" err="1"/>
              <a:t>algoritmo</a:t>
            </a:r>
            <a:r>
              <a:rPr lang="en-US" dirty="0"/>
              <a:t> que </a:t>
            </a:r>
            <a:r>
              <a:rPr lang="en-US" dirty="0" err="1"/>
              <a:t>solicite</a:t>
            </a:r>
            <a:r>
              <a:rPr lang="en-US" dirty="0"/>
              <a:t> el </a:t>
            </a:r>
            <a:r>
              <a:rPr lang="en-US" dirty="0" err="1"/>
              <a:t>tamaño</a:t>
            </a:r>
            <a:r>
              <a:rPr lang="en-US" dirty="0"/>
              <a:t> del </a:t>
            </a:r>
            <a:r>
              <a:rPr lang="en-US" dirty="0" err="1"/>
              <a:t>vaso</a:t>
            </a:r>
            <a:r>
              <a:rPr lang="en-US" dirty="0"/>
              <a:t> y lo </a:t>
            </a:r>
            <a:r>
              <a:rPr lang="en-US" dirty="0" err="1"/>
              <a:t>llene</a:t>
            </a:r>
            <a:r>
              <a:rPr lang="en-US" dirty="0"/>
              <a:t> de </a:t>
            </a:r>
            <a:r>
              <a:rPr lang="en-US" dirty="0" err="1"/>
              <a:t>agua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accent1"/>
                </a:solidFill>
              </a:rPr>
              <a:t>Represéntalo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en</a:t>
            </a:r>
            <a:r>
              <a:rPr lang="en-US" b="1" dirty="0">
                <a:solidFill>
                  <a:schemeClr val="accent1"/>
                </a:solidFill>
              </a:rPr>
              <a:t> pseudo</a:t>
            </a:r>
            <a:r>
              <a:rPr lang="es-MX" b="1" dirty="0">
                <a:solidFill>
                  <a:schemeClr val="accent1"/>
                </a:solidFill>
              </a:rPr>
              <a:t>código</a:t>
            </a:r>
            <a:endParaRPr lang="en-US" dirty="0"/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381A6577-6AF7-47A8-928B-023F65A2E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206" y="1158115"/>
            <a:ext cx="4830189" cy="4830189"/>
          </a:xfrm>
          <a:prstGeom prst="rect">
            <a:avLst/>
          </a:prstGeom>
        </p:spPr>
      </p:pic>
      <p:pic>
        <p:nvPicPr>
          <p:cNvPr id="20" name="Picture 19" descr="A close up of a screen&#10;&#10;Description automatically generated">
            <a:extLst>
              <a:ext uri="{FF2B5EF4-FFF2-40B4-BE49-F238E27FC236}">
                <a16:creationId xmlns:a16="http://schemas.microsoft.com/office/drawing/2014/main" id="{5FB62EDD-23CA-4B15-992F-A118ABCFD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40" y="1156849"/>
            <a:ext cx="4831455" cy="4831455"/>
          </a:xfrm>
          <a:prstGeom prst="rect">
            <a:avLst/>
          </a:prstGeom>
        </p:spPr>
      </p:pic>
      <p:pic>
        <p:nvPicPr>
          <p:cNvPr id="22" name="Picture 21" descr="A close up of a screen&#10;&#10;Description automatically generated">
            <a:extLst>
              <a:ext uri="{FF2B5EF4-FFF2-40B4-BE49-F238E27FC236}">
                <a16:creationId xmlns:a16="http://schemas.microsoft.com/office/drawing/2014/main" id="{1D8A9EE8-F280-4F64-86C3-CB09959A6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40" y="1156849"/>
            <a:ext cx="4831455" cy="4831455"/>
          </a:xfrm>
          <a:prstGeom prst="rect">
            <a:avLst/>
          </a:prstGeom>
        </p:spPr>
      </p:pic>
      <p:pic>
        <p:nvPicPr>
          <p:cNvPr id="24" name="Picture 23" descr="A picture containing object&#10;&#10;Description automatically generated">
            <a:extLst>
              <a:ext uri="{FF2B5EF4-FFF2-40B4-BE49-F238E27FC236}">
                <a16:creationId xmlns:a16="http://schemas.microsoft.com/office/drawing/2014/main" id="{61F6A7AB-A985-4D60-B31D-45990A444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40" y="1156849"/>
            <a:ext cx="4831455" cy="4831455"/>
          </a:xfrm>
          <a:prstGeom prst="rect">
            <a:avLst/>
          </a:prstGeom>
        </p:spPr>
      </p:pic>
      <p:pic>
        <p:nvPicPr>
          <p:cNvPr id="26" name="Picture 25" descr="A picture containing object&#10;&#10;Description automatically generated">
            <a:extLst>
              <a:ext uri="{FF2B5EF4-FFF2-40B4-BE49-F238E27FC236}">
                <a16:creationId xmlns:a16="http://schemas.microsoft.com/office/drawing/2014/main" id="{3872CEAF-46B7-4F9A-B4F1-FD7C621034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349" y="1156848"/>
            <a:ext cx="4831455" cy="483145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FA9A1A2-90E7-4D38-A534-B2D5A9B141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58" y="1158114"/>
            <a:ext cx="4830189" cy="483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6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2FD4A-2711-43A8-A31F-F17D5C78F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SET </a:t>
            </a:r>
            <a:r>
              <a:rPr lang="en-US" dirty="0" err="1"/>
              <a:t>volumen_vaso</a:t>
            </a:r>
            <a:r>
              <a:rPr lang="en-US" dirty="0"/>
              <a:t> TO 0</a:t>
            </a:r>
          </a:p>
          <a:p>
            <a:pPr marL="0" indent="0">
              <a:buNone/>
            </a:pPr>
            <a:r>
              <a:rPr lang="en-US" dirty="0"/>
              <a:t>OUTPUT “Escribe el </a:t>
            </a:r>
            <a:r>
              <a:rPr lang="en-US" dirty="0" err="1"/>
              <a:t>tamaño</a:t>
            </a:r>
            <a:r>
              <a:rPr lang="en-US" dirty="0"/>
              <a:t> del </a:t>
            </a:r>
            <a:r>
              <a:rPr lang="en-US" dirty="0" err="1"/>
              <a:t>vaso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mililitros</a:t>
            </a:r>
            <a:r>
              <a:rPr lang="en-US" dirty="0"/>
              <a:t> (ml)”</a:t>
            </a:r>
          </a:p>
          <a:p>
            <a:pPr marL="0" indent="0">
              <a:buNone/>
            </a:pPr>
            <a:r>
              <a:rPr lang="en-US" dirty="0"/>
              <a:t>READ </a:t>
            </a:r>
            <a:r>
              <a:rPr lang="en-US" dirty="0" err="1"/>
              <a:t>tamano_vaso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REPEAT </a:t>
            </a:r>
            <a:r>
              <a:rPr lang="en-US" dirty="0" err="1"/>
              <a:t>tamano_vaso</a:t>
            </a:r>
            <a:r>
              <a:rPr lang="en-US" dirty="0"/>
              <a:t> TIMES</a:t>
            </a:r>
          </a:p>
          <a:p>
            <a:pPr marL="0" indent="0">
              <a:buNone/>
            </a:pPr>
            <a:r>
              <a:rPr lang="en-US" dirty="0"/>
              <a:t>	ADD 1 to </a:t>
            </a:r>
            <a:r>
              <a:rPr lang="en-US" dirty="0" err="1"/>
              <a:t>volumen_vaso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 REPEAT</a:t>
            </a:r>
          </a:p>
          <a:p>
            <a:pPr marL="0" indent="0">
              <a:buNone/>
            </a:pPr>
            <a:r>
              <a:rPr lang="en-US" dirty="0"/>
              <a:t>OUTPUT “El </a:t>
            </a:r>
            <a:r>
              <a:rPr lang="en-US" dirty="0" err="1"/>
              <a:t>vaso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: “ + </a:t>
            </a:r>
            <a:r>
              <a:rPr lang="en-US" dirty="0" err="1"/>
              <a:t>volumen_vaso</a:t>
            </a:r>
            <a:r>
              <a:rPr lang="en-US" dirty="0"/>
              <a:t> + “</a:t>
            </a:r>
            <a:r>
              <a:rPr lang="en-US" dirty="0" err="1"/>
              <a:t>mililitros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422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windsor knot">
            <a:extLst>
              <a:ext uri="{FF2B5EF4-FFF2-40B4-BE49-F238E27FC236}">
                <a16:creationId xmlns:a16="http://schemas.microsoft.com/office/drawing/2014/main" id="{35BE85C4-36BB-4F0F-A7F1-B99F22C6B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778" y="148582"/>
            <a:ext cx="8006443" cy="656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87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52CB2C8-1D8F-4303-B119-CF779468E66C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Robot </a:t>
            </a:r>
            <a:r>
              <a:rPr lang="es-MX" dirty="0" err="1"/>
              <a:t>makes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Perfect</a:t>
            </a:r>
            <a:r>
              <a:rPr lang="es-MX" dirty="0"/>
              <a:t> Burger?</a:t>
            </a:r>
            <a:endParaRPr lang="en-US" dirty="0"/>
          </a:p>
        </p:txBody>
      </p:sp>
      <p:pic>
        <p:nvPicPr>
          <p:cNvPr id="4" name="Online Media 3" title="Restaurant's Robot Makes The Perfect Burger">
            <a:hlinkClick r:id="" action="ppaction://media"/>
            <a:extLst>
              <a:ext uri="{FF2B5EF4-FFF2-40B4-BE49-F238E27FC236}">
                <a16:creationId xmlns:a16="http://schemas.microsoft.com/office/drawing/2014/main" id="{4864C10B-820B-4A52-835E-0D5ADEBF95E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52171" y="1158115"/>
            <a:ext cx="9205686" cy="520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2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2E5D-8672-4E50-A242-70119F05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¿La Creator V1 Burger Maker sabe </a:t>
            </a:r>
            <a:r>
              <a:rPr lang="en-US" dirty="0" err="1"/>
              <a:t>cocinar</a:t>
            </a:r>
            <a:r>
              <a:rPr lang="en-US" dirty="0"/>
              <a:t>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932CA4-75A9-46AD-AE5A-EE753EB863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67732"/>
            <a:ext cx="7527132" cy="501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25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8" name="Picture 10" descr="Image result for pancakes recipe">
            <a:extLst>
              <a:ext uri="{FF2B5EF4-FFF2-40B4-BE49-F238E27FC236}">
                <a16:creationId xmlns:a16="http://schemas.microsoft.com/office/drawing/2014/main" id="{5494F31D-1204-4867-9E51-AD6E71E56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4" y="1642533"/>
            <a:ext cx="3364090" cy="504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4F58D5-28E0-454D-BE8C-3E1C8AE7A827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Algoritmo para preparar </a:t>
            </a:r>
            <a:r>
              <a:rPr lang="es-MX" dirty="0" err="1"/>
              <a:t>hot</a:t>
            </a:r>
            <a:r>
              <a:rPr lang="es-MX" dirty="0"/>
              <a:t> </a:t>
            </a:r>
            <a:r>
              <a:rPr lang="es-MX" dirty="0" err="1"/>
              <a:t>cakes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EAB470-7D0B-4390-835C-9833B8910AAF}"/>
              </a:ext>
            </a:extLst>
          </p:cNvPr>
          <p:cNvSpPr txBox="1">
            <a:spLocks/>
          </p:cNvSpPr>
          <p:nvPr/>
        </p:nvSpPr>
        <p:spPr>
          <a:xfrm>
            <a:off x="4920342" y="1517343"/>
            <a:ext cx="6730209" cy="50188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Mezclar harina, huevos, leche en un recipiente.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Batir hasta generar una mezcla uniforme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Calentar sartén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Verter mezcla en sartén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err="1"/>
              <a:t>Voltear</a:t>
            </a:r>
            <a:r>
              <a:rPr lang="en-US" sz="3000" b="1" dirty="0"/>
              <a:t> el hot cake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err="1"/>
              <a:t>Servir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96441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A74C-798E-4906-BE85-E29E0C09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8" y="246964"/>
            <a:ext cx="11549742" cy="2768379"/>
          </a:xfrm>
        </p:spPr>
        <p:txBody>
          <a:bodyPr/>
          <a:lstStyle/>
          <a:p>
            <a:r>
              <a:rPr lang="es-MX" sz="5400" i="1" dirty="0"/>
              <a:t>Al seguir un algoritmo al pie de la letra, el ejecutor no necesita conocer el por qué algo funciona.</a:t>
            </a:r>
            <a:endParaRPr lang="en-US" sz="5400" i="1" dirty="0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F6ED17CD-63D3-470C-B9A5-1701C8C22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7686" y="3292930"/>
            <a:ext cx="3058886" cy="3058886"/>
          </a:xfrm>
          <a:prstGeom prst="rect">
            <a:avLst/>
          </a:prstGeom>
        </p:spPr>
      </p:pic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B0D0A2E8-2489-4B8E-8874-BF3DAC2F6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9567" y="4241667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98AA29C8-09EF-4669-99AA-55885A20D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40729">
            <a:off x="8135905" y="5894616"/>
            <a:ext cx="914400" cy="914400"/>
          </a:xfrm>
          <a:prstGeom prst="rect">
            <a:avLst/>
          </a:prstGeom>
        </p:spPr>
      </p:pic>
      <p:pic>
        <p:nvPicPr>
          <p:cNvPr id="15" name="Graphic 14" descr="Line arrow Straight">
            <a:extLst>
              <a:ext uri="{FF2B5EF4-FFF2-40B4-BE49-F238E27FC236}">
                <a16:creationId xmlns:a16="http://schemas.microsoft.com/office/drawing/2014/main" id="{E9AEA2B0-EBB6-4077-8B2E-9C8867A46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633339" y="4241666"/>
            <a:ext cx="914400" cy="914400"/>
          </a:xfrm>
          <a:prstGeom prst="rect">
            <a:avLst/>
          </a:prstGeom>
        </p:spPr>
      </p:pic>
      <p:pic>
        <p:nvPicPr>
          <p:cNvPr id="16" name="Graphic 15" descr="Line arrow Straight">
            <a:extLst>
              <a:ext uri="{FF2B5EF4-FFF2-40B4-BE49-F238E27FC236}">
                <a16:creationId xmlns:a16="http://schemas.microsoft.com/office/drawing/2014/main" id="{6E03E2EF-D2B3-4217-9075-D28B60A60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440048">
            <a:off x="3819557" y="5757382"/>
            <a:ext cx="914400" cy="914400"/>
          </a:xfrm>
          <a:prstGeom prst="rect">
            <a:avLst/>
          </a:prstGeom>
        </p:spPr>
      </p:pic>
      <p:pic>
        <p:nvPicPr>
          <p:cNvPr id="17" name="Graphic 16" descr="Line arrow Straight">
            <a:extLst>
              <a:ext uri="{FF2B5EF4-FFF2-40B4-BE49-F238E27FC236}">
                <a16:creationId xmlns:a16="http://schemas.microsoft.com/office/drawing/2014/main" id="{27322301-CCB8-48F6-A692-089E00384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91940">
            <a:off x="8134751" y="2846617"/>
            <a:ext cx="914400" cy="914400"/>
          </a:xfrm>
          <a:prstGeom prst="rect">
            <a:avLst/>
          </a:prstGeom>
        </p:spPr>
      </p:pic>
      <p:pic>
        <p:nvPicPr>
          <p:cNvPr id="18" name="Graphic 17" descr="Line arrow Straight">
            <a:extLst>
              <a:ext uri="{FF2B5EF4-FFF2-40B4-BE49-F238E27FC236}">
                <a16:creationId xmlns:a16="http://schemas.microsoft.com/office/drawing/2014/main" id="{90A66CF1-65B5-4C77-8459-D84A7046C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088366">
            <a:off x="3768491" y="27489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5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EAR_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C00"/>
      </a:accent1>
      <a:accent2>
        <a:srgbClr val="01D4B4"/>
      </a:accent2>
      <a:accent3>
        <a:srgbClr val="BF692C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buntu font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EAR_theme" id="{3AB64634-B882-410D-B589-BB853D627579}" vid="{88887F0E-0C8F-4CDB-8262-8D8AA1611B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OEAR_theme</Template>
  <TotalTime>1173</TotalTime>
  <Words>1380</Words>
  <Application>Microsoft Office PowerPoint</Application>
  <PresentationFormat>Widescreen</PresentationFormat>
  <Paragraphs>242</Paragraphs>
  <Slides>43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Ubuntu</vt:lpstr>
      <vt:lpstr>Arial</vt:lpstr>
      <vt:lpstr>Wingdings</vt:lpstr>
      <vt:lpstr>OEAR_theme</vt:lpstr>
      <vt:lpstr>Módulo 3</vt:lpstr>
      <vt:lpstr>¿Qué es un algoritmo?</vt:lpstr>
      <vt:lpstr>PowerPoint Presentation</vt:lpstr>
      <vt:lpstr>Algoritmo</vt:lpstr>
      <vt:lpstr>PowerPoint Presentation</vt:lpstr>
      <vt:lpstr>PowerPoint Presentation</vt:lpstr>
      <vt:lpstr>¿La Creator V1 Burger Maker sabe cocinar?</vt:lpstr>
      <vt:lpstr>PowerPoint Presentation</vt:lpstr>
      <vt:lpstr>Al seguir un algoritmo al pie de la letra, el ejecutor no necesita conocer el por qué algo funciona.</vt:lpstr>
      <vt:lpstr>Diseño de algoritmos</vt:lpstr>
      <vt:lpstr>PowerPoint Presentation</vt:lpstr>
      <vt:lpstr>PowerPoint Presentation</vt:lpstr>
      <vt:lpstr>¿Cómo podemos representar un algoritmo computacional?</vt:lpstr>
      <vt:lpstr>Diagramas de Flujo</vt:lpstr>
      <vt:lpstr>PowerPoint Presentation</vt:lpstr>
      <vt:lpstr>Diagrama de Flujo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Ejemplo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Ejemplo</vt:lpstr>
      <vt:lpstr>PowerPoint Presentation</vt:lpstr>
      <vt:lpstr>PowerPoint Presentation</vt:lpstr>
      <vt:lpstr>PowerPoint Presentation</vt:lpstr>
      <vt:lpstr>PowerPoint Presentation</vt:lpstr>
      <vt:lpstr>Tipos de Variables</vt:lpstr>
      <vt:lpstr>Operadores lógicos y relacionales</vt:lpstr>
      <vt:lpstr>Ejercicio</vt:lpstr>
      <vt:lpstr>Ejercicio en Flowgorithm</vt:lpstr>
      <vt:lpstr>Pseudocódigo</vt:lpstr>
      <vt:lpstr>Pseudocódigo</vt:lpstr>
      <vt:lpstr>Lenguaje</vt:lpstr>
      <vt:lpstr>Vaso de Agua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Acosta Ramos, Omar</dc:creator>
  <cp:lastModifiedBy>Omar Eduardo Acosta Ramos</cp:lastModifiedBy>
  <cp:revision>201</cp:revision>
  <dcterms:created xsi:type="dcterms:W3CDTF">2019-09-18T16:31:11Z</dcterms:created>
  <dcterms:modified xsi:type="dcterms:W3CDTF">2022-09-05T13:07:03Z</dcterms:modified>
</cp:coreProperties>
</file>