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6" r:id="rId5"/>
    <p:sldId id="267" r:id="rId6"/>
    <p:sldId id="268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EEC0-7250-434D-9B66-E539EE38E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9ABB-FE36-4C64-A8A2-037175DFA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A44C-B1A0-4778-BFE6-E9F3B6EF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28FE-F853-4A86-A5B3-1652DE90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5BED-B0FB-4E87-89B3-3EB5B996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442F-34B1-4A4B-B81D-25AE7EB3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56E8C-48A5-477D-946B-34EC942F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9572-E091-4E62-9CB1-EEC08824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70B5-54BA-4E74-8F75-DF067E7B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9D25-2559-4E43-9AFA-E7B7A13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FD3BD-D0EC-4FA8-A245-49531A372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2FF63-7022-4907-A002-16DD6320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7F08-912D-43BD-9E2D-A026F19B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7F95-78AB-4F29-8382-575C79CB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F509-9522-4F73-A2AA-77893063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15E2-7716-4577-A287-0B36DAEF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599D-12B1-4FAF-AE7C-42B331B3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BC32-0E02-4732-A36B-797E1153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AA6F-3ED1-4BBC-9B2B-79E91B49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50D8-1DB4-4BAD-BF38-E9D040AB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C2C-95E2-406C-A778-DE957501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D1DD-3533-454F-80EF-FEFA0FC3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F70C-1235-4CB7-A822-4A7E449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5D6A-EED9-492A-95E7-2C96968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6374-C72F-489A-A41E-73CFCBF0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2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D14C-8F05-4F27-99B9-FE37CCDA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2EAF-C3BF-4FED-B7E9-63E1622F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4D84F-E1A2-4244-9E61-14279E9B9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43BC-4FE5-4959-8D20-65AC6656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2E9C-C5AD-44E6-B6B9-7D93E3E4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628A1-9556-4E07-A0C8-83CB8673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D192-1C90-4F41-A1F1-B744E1F1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BE1E4-0830-423D-BFAA-DE1438B0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6B174-09F2-4116-A0AF-7C810A76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0BF08-668A-4FA6-A3C2-733C30DEB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C2F61-AE35-4D89-A27D-6848FD8F4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4B47B-9B58-42AE-A339-13E08D29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1C18-262B-4B72-BC94-9DD82660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8EDFD-BBB7-42ED-8138-1611F76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4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1DA4-C279-4622-BC97-5ED1C8BF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A8350-A07E-4407-AE4C-8326C55C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50BC-CCF5-47B5-8A3B-B84632F3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D0E64-82A8-4562-B6D5-9B164855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96651-DE91-4AF7-BC13-42D888C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FEF6-07CC-4B83-A21F-CA1CCF04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4D493-14AE-46B4-9D8E-0BB049E1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954C-9354-44D4-82DE-4FE754A7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551F-80FE-4814-B999-9E5E2B1A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14E35-CD7C-4566-84DB-B15F8527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CCBE3-1A98-47AC-8E1E-72A785F7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9B073-7507-4BB4-B979-1766AB8A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29980-63BF-401D-8522-66E5AF19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432A-54EC-40B9-9A33-8A031E7C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28FB5-2B56-4DA6-8DA1-51AA2957F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148C7-D5B0-4FC2-B05D-30CBC98D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47ED-E8E2-41D9-99A5-D3914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EF13-CA7E-488F-BFC6-DDE9BFAA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29E72-B8D8-4FCD-BEA9-7DAE638D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FEC03-622F-47F9-8AC0-D9822EF0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50B4-8523-4E61-B116-DCDB7BF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BD2B-2349-4F1C-8417-8BCEA33D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F2A8-D39D-4656-9619-68CA396B1CA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DE77-BC45-44FC-A495-2AD08D08B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0419-6351-44F9-9D68-D362E1C7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5687-FC28-4741-9CB8-59B03796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7459-D46A-449E-BB08-A173611ED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Pregunta 1</a:t>
            </a:r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270A-B49E-4489-B964-3DC12C2DA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721"/>
              </a:rPr>
              <a:t>15 minutos</a:t>
            </a:r>
            <a:endParaRPr lang="en-US" dirty="0">
              <a:latin typeface="721"/>
            </a:endParaRPr>
          </a:p>
        </p:txBody>
      </p:sp>
    </p:spTree>
    <p:extLst>
      <p:ext uri="{BB962C8B-B14F-4D97-AF65-F5344CB8AC3E}">
        <p14:creationId xmlns:p14="http://schemas.microsoft.com/office/powerpoint/2010/main" val="415648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F707F8-A056-42DE-AD71-80B03A8C09FC}"/>
              </a:ext>
            </a:extLst>
          </p:cNvPr>
          <p:cNvGrpSpPr/>
          <p:nvPr/>
        </p:nvGrpSpPr>
        <p:grpSpPr>
          <a:xfrm>
            <a:off x="347132" y="335845"/>
            <a:ext cx="7272868" cy="3139321"/>
            <a:chOff x="237065" y="453116"/>
            <a:chExt cx="7272868" cy="31393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A44814-692A-4CC4-9E15-AF66C4C8B5C7}"/>
                </a:ext>
              </a:extLst>
            </p:cNvPr>
            <p:cNvSpPr/>
            <p:nvPr/>
          </p:nvSpPr>
          <p:spPr>
            <a:xfrm>
              <a:off x="829732" y="453116"/>
              <a:ext cx="6680201" cy="31393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Imprime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US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</a:t>
              </a:r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1: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03DC0E-5228-4762-A806-B75590ABD781}"/>
                </a:ext>
              </a:extLst>
            </p:cNvPr>
            <p:cNvSpPr/>
            <p:nvPr/>
          </p:nvSpPr>
          <p:spPr>
            <a:xfrm>
              <a:off x="237065" y="453116"/>
              <a:ext cx="592667" cy="31393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</a:t>
              </a:r>
              <a:b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</a:t>
              </a:r>
              <a:b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3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4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5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6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8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10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70EF92-67B9-4F0C-BDA3-FE5090B33157}"/>
              </a:ext>
            </a:extLst>
          </p:cNvPr>
          <p:cNvSpPr txBox="1"/>
          <p:nvPr/>
        </p:nvSpPr>
        <p:spPr>
          <a:xfrm>
            <a:off x="1320800" y="4055533"/>
            <a:ext cx="67648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Ejemplo de respuesta:</a:t>
            </a:r>
          </a:p>
          <a:p>
            <a:endParaRPr lang="es-MX" dirty="0"/>
          </a:p>
          <a:p>
            <a:r>
              <a:rPr lang="es-MX" sz="2400" dirty="0" err="1">
                <a:latin typeface="Consolas" panose="020B0609020204030204" pitchFamily="49" charset="0"/>
              </a:rPr>
              <a:t>Print</a:t>
            </a:r>
            <a:r>
              <a:rPr lang="es-MX" sz="2400" dirty="0">
                <a:latin typeface="Consolas" panose="020B0609020204030204" pitchFamily="49" charset="0"/>
              </a:rPr>
              <a:t>: “Step 1: 1”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a = 1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b = 10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c = 1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F08B19-AA10-4C52-8057-35C06FCD85E3}"/>
              </a:ext>
            </a:extLst>
          </p:cNvPr>
          <p:cNvSpPr/>
          <p:nvPr/>
        </p:nvSpPr>
        <p:spPr>
          <a:xfrm flipH="1">
            <a:off x="7048499" y="1981200"/>
            <a:ext cx="1418167" cy="431800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F707F8-A056-42DE-AD71-80B03A8C09FC}"/>
              </a:ext>
            </a:extLst>
          </p:cNvPr>
          <p:cNvGrpSpPr/>
          <p:nvPr/>
        </p:nvGrpSpPr>
        <p:grpSpPr>
          <a:xfrm>
            <a:off x="4004732" y="554716"/>
            <a:ext cx="7272868" cy="6186309"/>
            <a:chOff x="237065" y="453116"/>
            <a:chExt cx="7272868" cy="61863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A44814-692A-4CC4-9E15-AF66C4C8B5C7}"/>
                </a:ext>
              </a:extLst>
            </p:cNvPr>
            <p:cNvSpPr/>
            <p:nvPr/>
          </p:nvSpPr>
          <p:spPr>
            <a:xfrm>
              <a:off x="829732" y="453116"/>
              <a:ext cx="6680201" cy="61863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Imprime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lang="en-US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++ *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- ++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1: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(-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 % (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/++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2: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3: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/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*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System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lang="en-US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println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"Step 4: "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}</a:t>
              </a:r>
            </a:p>
            <a:p>
              <a:b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03DC0E-5228-4762-A806-B75590ABD781}"/>
                </a:ext>
              </a:extLst>
            </p:cNvPr>
            <p:cNvSpPr/>
            <p:nvPr/>
          </p:nvSpPr>
          <p:spPr>
            <a:xfrm>
              <a:off x="237065" y="453116"/>
              <a:ext cx="592667" cy="61863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</a:t>
              </a:r>
              <a:b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</a:t>
              </a:r>
              <a:b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3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4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5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6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8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10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11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12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13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14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15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16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17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18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19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20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21</a:t>
              </a:r>
            </a:p>
            <a:p>
              <a:r>
                <a:rPr lang="es-MX" dirty="0">
                  <a:solidFill>
                    <a:srgbClr val="D4D4D4"/>
                  </a:solidFill>
                  <a:latin typeface="Consolas" panose="020B0609020204030204" pitchFamily="49" charset="0"/>
                </a:rPr>
                <a:t>22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B78AFE-29ED-4A37-A2B1-7FB3B30FA55D}"/>
              </a:ext>
            </a:extLst>
          </p:cNvPr>
          <p:cNvSpPr txBox="1"/>
          <p:nvPr/>
        </p:nvSpPr>
        <p:spPr>
          <a:xfrm>
            <a:off x="279401" y="169334"/>
            <a:ext cx="3437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Qué imprime el siguiente programa?</a:t>
            </a:r>
          </a:p>
          <a:p>
            <a:endParaRPr lang="es-MX" sz="2400" b="1" dirty="0">
              <a:solidFill>
                <a:srgbClr val="FF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Adicionalmente, indica el valor de las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  <a:cs typeface="72" panose="020B0503030000000003" pitchFamily="34" charset="0"/>
              </a:rPr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  <a:cs typeface="72" panose="020B0503030000000003" pitchFamily="34" charset="0"/>
              </a:rPr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  <a:cs typeface="72" panose="020B0503030000000003" pitchFamily="34" charset="0"/>
              </a:rPr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72" panose="020B0503030000000003" pitchFamily="34" charset="0"/>
              </a:rPr>
              <a:t>result</a:t>
            </a:r>
            <a:endParaRPr lang="es-MX" sz="2400" b="1" dirty="0">
              <a:solidFill>
                <a:srgbClr val="FF0000"/>
              </a:solidFill>
              <a:latin typeface="Consolas" panose="020B0609020204030204" pitchFamily="49" charset="0"/>
              <a:cs typeface="72" panose="020B0503030000000003" pitchFamily="34" charset="0"/>
            </a:endParaRPr>
          </a:p>
          <a:p>
            <a:endParaRPr lang="es-MX" sz="2400" b="1" dirty="0">
              <a:solidFill>
                <a:srgbClr val="FF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Después de cada instrucción </a:t>
            </a:r>
            <a:r>
              <a:rPr lang="es-MX" sz="2400" b="1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println</a:t>
            </a:r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24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19099-151E-469C-BA51-346DA441C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1" y="3449748"/>
            <a:ext cx="1558636" cy="3117272"/>
          </a:xfrm>
          <a:prstGeom prst="rect">
            <a:avLst/>
          </a:prstGeom>
        </p:spPr>
      </p:pic>
      <p:sp>
        <p:nvSpPr>
          <p:cNvPr id="3" name="Rounded Rectangular Callout 6">
            <a:extLst>
              <a:ext uri="{FF2B5EF4-FFF2-40B4-BE49-F238E27FC236}">
                <a16:creationId xmlns:a16="http://schemas.microsoft.com/office/drawing/2014/main" id="{0FA763E6-E6B4-4F77-9ED0-267294D5AA5E}"/>
              </a:ext>
            </a:extLst>
          </p:cNvPr>
          <p:cNvSpPr/>
          <p:nvPr/>
        </p:nvSpPr>
        <p:spPr>
          <a:xfrm>
            <a:off x="3564917" y="2941967"/>
            <a:ext cx="2719789" cy="1015562"/>
          </a:xfrm>
          <a:prstGeom prst="wedgeRoundRectCallout">
            <a:avLst>
              <a:gd name="adj1" fmla="val -40596"/>
              <a:gd name="adj2" fmla="val 8192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6D707-269C-4FAF-8E20-16BF0D17F246}"/>
              </a:ext>
            </a:extLst>
          </p:cNvPr>
          <p:cNvSpPr/>
          <p:nvPr/>
        </p:nvSpPr>
        <p:spPr>
          <a:xfrm>
            <a:off x="262171" y="13759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Martha llega al banco con muchas </a:t>
            </a:r>
            <a:r>
              <a:rPr lang="es-MX" sz="28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monedas de 1 peso</a:t>
            </a: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, a pedir que se las cambien por billetes.</a:t>
            </a:r>
          </a:p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El banco únicamente tiene billetes 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$50</a:t>
            </a:r>
          </a:p>
          <a:p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10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13717C8A-05D6-4122-AC9F-8C06131B9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4"/>
          <a:stretch/>
        </p:blipFill>
        <p:spPr>
          <a:xfrm>
            <a:off x="3730618" y="3098107"/>
            <a:ext cx="588183" cy="614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7F80E3-5502-4BD4-9274-02822D1B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87" y="3156678"/>
            <a:ext cx="1020589" cy="4924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894D57-3213-434F-A59F-7C3AE2FFEF4D}"/>
              </a:ext>
            </a:extLst>
          </p:cNvPr>
          <p:cNvCxnSpPr/>
          <p:nvPr/>
        </p:nvCxnSpPr>
        <p:spPr>
          <a:xfrm>
            <a:off x="4548000" y="3242730"/>
            <a:ext cx="4085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EC0EC8-3245-44F9-9109-822C716EE1A2}"/>
              </a:ext>
            </a:extLst>
          </p:cNvPr>
          <p:cNvCxnSpPr/>
          <p:nvPr/>
        </p:nvCxnSpPr>
        <p:spPr>
          <a:xfrm>
            <a:off x="4548000" y="3456098"/>
            <a:ext cx="4085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E81C91-A4D1-4320-A26E-D2928085B618}"/>
              </a:ext>
            </a:extLst>
          </p:cNvPr>
          <p:cNvCxnSpPr/>
          <p:nvPr/>
        </p:nvCxnSpPr>
        <p:spPr>
          <a:xfrm>
            <a:off x="4548000" y="3649130"/>
            <a:ext cx="4085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E10B9-A9B8-4C5B-9052-80B583BF925D}"/>
              </a:ext>
            </a:extLst>
          </p:cNvPr>
          <p:cNvGrpSpPr/>
          <p:nvPr/>
        </p:nvGrpSpPr>
        <p:grpSpPr>
          <a:xfrm>
            <a:off x="6474067" y="0"/>
            <a:ext cx="3609734" cy="2046810"/>
            <a:chOff x="10995267" y="-331875"/>
            <a:chExt cx="4038600" cy="21844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87CD30-AA09-4AEC-9F2B-5234E63D6F73}"/>
                </a:ext>
              </a:extLst>
            </p:cNvPr>
            <p:cNvGrpSpPr/>
            <p:nvPr/>
          </p:nvGrpSpPr>
          <p:grpSpPr>
            <a:xfrm>
              <a:off x="10995267" y="-331875"/>
              <a:ext cx="4038600" cy="2184400"/>
              <a:chOff x="10995267" y="-331875"/>
              <a:chExt cx="4038600" cy="218440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43E15F19-62FB-4140-97DB-68A75CDEEA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14773"/>
              <a:stretch/>
            </p:blipFill>
            <p:spPr>
              <a:xfrm>
                <a:off x="10995267" y="-331875"/>
                <a:ext cx="4038600" cy="2184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56DE54-A1B1-42F7-B42C-F76051676916}"/>
                  </a:ext>
                </a:extLst>
              </p:cNvPr>
              <p:cNvSpPr txBox="1"/>
              <p:nvPr/>
            </p:nvSpPr>
            <p:spPr>
              <a:xfrm>
                <a:off x="11134277" y="-124847"/>
                <a:ext cx="3608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/>
                  <a:t>BILLETES DISPONIBLES</a:t>
                </a:r>
                <a:endParaRPr lang="en-US" b="1" dirty="0"/>
              </a:p>
            </p:txBody>
          </p:sp>
        </p:grpSp>
        <p:pic>
          <p:nvPicPr>
            <p:cNvPr id="16" name="Picture 15" descr="A close up of a newspaper&#10;&#10;Description automatically generated">
              <a:extLst>
                <a:ext uri="{FF2B5EF4-FFF2-40B4-BE49-F238E27FC236}">
                  <a16:creationId xmlns:a16="http://schemas.microsoft.com/office/drawing/2014/main" id="{3CFA1635-4E89-440E-BC5E-3FEB1AAC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22" y="355280"/>
              <a:ext cx="1350960" cy="603710"/>
            </a:xfrm>
            <a:prstGeom prst="rect">
              <a:avLst/>
            </a:prstGeom>
          </p:spPr>
        </p:pic>
        <p:pic>
          <p:nvPicPr>
            <p:cNvPr id="17" name="Picture 16" descr="Diagram&#10;&#10;Description automatically generated">
              <a:extLst>
                <a:ext uri="{FF2B5EF4-FFF2-40B4-BE49-F238E27FC236}">
                  <a16:creationId xmlns:a16="http://schemas.microsoft.com/office/drawing/2014/main" id="{0D859417-18FF-4433-A85B-79A678E7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22" y="1041296"/>
              <a:ext cx="1275444" cy="603710"/>
            </a:xfrm>
            <a:prstGeom prst="rect">
              <a:avLst/>
            </a:prstGeom>
          </p:spPr>
        </p:pic>
        <p:pic>
          <p:nvPicPr>
            <p:cNvPr id="18" name="Picture 17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2C49AB51-AEBB-41F8-A3BA-7DA439C7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9781" y="358515"/>
              <a:ext cx="1231742" cy="600475"/>
            </a:xfrm>
            <a:prstGeom prst="rect">
              <a:avLst/>
            </a:prstGeom>
          </p:spPr>
        </p:pic>
        <p:pic>
          <p:nvPicPr>
            <p:cNvPr id="19" name="Picture 1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A3AEDD4-E222-4231-8EE1-C9CD21808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9781" y="1068157"/>
              <a:ext cx="1150398" cy="59676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F5ACF-4DC5-4FB2-8DB1-76C036244C33}"/>
              </a:ext>
            </a:extLst>
          </p:cNvPr>
          <p:cNvGrpSpPr/>
          <p:nvPr/>
        </p:nvGrpSpPr>
        <p:grpSpPr>
          <a:xfrm>
            <a:off x="6344673" y="1924678"/>
            <a:ext cx="5715781" cy="4812625"/>
            <a:chOff x="6344673" y="443010"/>
            <a:chExt cx="5715781" cy="4812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040E14-4637-4CD3-8B94-99EE4C27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270" y="443010"/>
              <a:ext cx="1482652" cy="3380447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87B31A1-B5C2-4601-8E57-C588573F1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44673" y="1203602"/>
              <a:ext cx="5715781" cy="4052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06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19099-151E-469C-BA51-346DA441C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82" y="2560747"/>
            <a:ext cx="1204593" cy="24091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B6D707-269C-4FAF-8E20-16BF0D17F246}"/>
              </a:ext>
            </a:extLst>
          </p:cNvPr>
          <p:cNvSpPr/>
          <p:nvPr/>
        </p:nvSpPr>
        <p:spPr>
          <a:xfrm>
            <a:off x="262171" y="137590"/>
            <a:ext cx="609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Martha llega al banco con muchas </a:t>
            </a:r>
            <a:r>
              <a:rPr lang="es-MX" sz="28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monedas de 1 peso</a:t>
            </a: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, a pedir que se las cambien por billetes.</a:t>
            </a:r>
          </a:p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El banco únicamente tiene billetes 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$50</a:t>
            </a:r>
          </a:p>
          <a:p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3E77CB-1761-4CE7-AD58-E20A35A08521}"/>
              </a:ext>
            </a:extLst>
          </p:cNvPr>
          <p:cNvGrpSpPr/>
          <p:nvPr/>
        </p:nvGrpSpPr>
        <p:grpSpPr>
          <a:xfrm>
            <a:off x="4682519" y="2052966"/>
            <a:ext cx="2009842" cy="784878"/>
            <a:chOff x="3564917" y="2941967"/>
            <a:chExt cx="2719789" cy="1015562"/>
          </a:xfrm>
        </p:grpSpPr>
        <p:sp>
          <p:nvSpPr>
            <p:cNvPr id="3" name="Rounded Rectangular Callout 6">
              <a:extLst>
                <a:ext uri="{FF2B5EF4-FFF2-40B4-BE49-F238E27FC236}">
                  <a16:creationId xmlns:a16="http://schemas.microsoft.com/office/drawing/2014/main" id="{0FA763E6-E6B4-4F77-9ED0-267294D5AA5E}"/>
                </a:ext>
              </a:extLst>
            </p:cNvPr>
            <p:cNvSpPr/>
            <p:nvPr/>
          </p:nvSpPr>
          <p:spPr>
            <a:xfrm>
              <a:off x="3564917" y="2941967"/>
              <a:ext cx="2719789" cy="1015562"/>
            </a:xfrm>
            <a:prstGeom prst="wedgeRoundRectCallout">
              <a:avLst>
                <a:gd name="adj1" fmla="val -40596"/>
                <a:gd name="adj2" fmla="val 8192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  <p:pic>
          <p:nvPicPr>
            <p:cNvPr id="10" name="Picture 9" descr="A close up of a coin&#10;&#10;Description automatically generated">
              <a:extLst>
                <a:ext uri="{FF2B5EF4-FFF2-40B4-BE49-F238E27FC236}">
                  <a16:creationId xmlns:a16="http://schemas.microsoft.com/office/drawing/2014/main" id="{13717C8A-05D6-4122-AC9F-8C06131B9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64"/>
            <a:stretch/>
          </p:blipFill>
          <p:spPr>
            <a:xfrm>
              <a:off x="3730618" y="3098107"/>
              <a:ext cx="588183" cy="6143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F80E3-5502-4BD4-9274-02822D1B4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2687" y="3156678"/>
              <a:ext cx="1020589" cy="492452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894D57-3213-434F-A59F-7C3AE2FFEF4D}"/>
                </a:ext>
              </a:extLst>
            </p:cNvPr>
            <p:cNvCxnSpPr>
              <a:cxnSpLocks/>
            </p:cNvCxnSpPr>
            <p:nvPr/>
          </p:nvCxnSpPr>
          <p:spPr>
            <a:xfrm>
              <a:off x="4548000" y="3242730"/>
              <a:ext cx="4085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EC0EC8-3245-44F9-9109-822C716EE1A2}"/>
                </a:ext>
              </a:extLst>
            </p:cNvPr>
            <p:cNvCxnSpPr>
              <a:cxnSpLocks/>
            </p:cNvCxnSpPr>
            <p:nvPr/>
          </p:nvCxnSpPr>
          <p:spPr>
            <a:xfrm>
              <a:off x="4548000" y="3456098"/>
              <a:ext cx="4085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E81C91-A4D1-4320-A26E-D2928085B618}"/>
                </a:ext>
              </a:extLst>
            </p:cNvPr>
            <p:cNvCxnSpPr>
              <a:cxnSpLocks/>
            </p:cNvCxnSpPr>
            <p:nvPr/>
          </p:nvCxnSpPr>
          <p:spPr>
            <a:xfrm>
              <a:off x="4548000" y="3649130"/>
              <a:ext cx="4085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E10B9-A9B8-4C5B-9052-80B583BF925D}"/>
              </a:ext>
            </a:extLst>
          </p:cNvPr>
          <p:cNvGrpSpPr/>
          <p:nvPr/>
        </p:nvGrpSpPr>
        <p:grpSpPr>
          <a:xfrm>
            <a:off x="6524867" y="0"/>
            <a:ext cx="2923933" cy="1608667"/>
            <a:chOff x="10995267" y="-331875"/>
            <a:chExt cx="4038600" cy="21844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587CD30-AA09-4AEC-9F2B-5234E63D6F73}"/>
                </a:ext>
              </a:extLst>
            </p:cNvPr>
            <p:cNvGrpSpPr/>
            <p:nvPr/>
          </p:nvGrpSpPr>
          <p:grpSpPr>
            <a:xfrm>
              <a:off x="10995267" y="-331875"/>
              <a:ext cx="4038600" cy="2184400"/>
              <a:chOff x="10995267" y="-331875"/>
              <a:chExt cx="4038600" cy="218440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43E15F19-62FB-4140-97DB-68A75CDEEA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14773"/>
              <a:stretch/>
            </p:blipFill>
            <p:spPr>
              <a:xfrm>
                <a:off x="10995267" y="-331875"/>
                <a:ext cx="4038600" cy="2184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56DE54-A1B1-42F7-B42C-F76051676916}"/>
                  </a:ext>
                </a:extLst>
              </p:cNvPr>
              <p:cNvSpPr txBox="1"/>
              <p:nvPr/>
            </p:nvSpPr>
            <p:spPr>
              <a:xfrm>
                <a:off x="11134277" y="-124847"/>
                <a:ext cx="3608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/>
                  <a:t>BILLETES DISPONIBLES</a:t>
                </a:r>
                <a:endParaRPr lang="en-US" b="1" dirty="0"/>
              </a:p>
            </p:txBody>
          </p:sp>
        </p:grpSp>
        <p:pic>
          <p:nvPicPr>
            <p:cNvPr id="16" name="Picture 15" descr="A close up of a newspaper&#10;&#10;Description automatically generated">
              <a:extLst>
                <a:ext uri="{FF2B5EF4-FFF2-40B4-BE49-F238E27FC236}">
                  <a16:creationId xmlns:a16="http://schemas.microsoft.com/office/drawing/2014/main" id="{3CFA1635-4E89-440E-BC5E-3FEB1AAC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22" y="355280"/>
              <a:ext cx="1350960" cy="603710"/>
            </a:xfrm>
            <a:prstGeom prst="rect">
              <a:avLst/>
            </a:prstGeom>
          </p:spPr>
        </p:pic>
        <p:pic>
          <p:nvPicPr>
            <p:cNvPr id="17" name="Picture 16" descr="Diagram&#10;&#10;Description automatically generated">
              <a:extLst>
                <a:ext uri="{FF2B5EF4-FFF2-40B4-BE49-F238E27FC236}">
                  <a16:creationId xmlns:a16="http://schemas.microsoft.com/office/drawing/2014/main" id="{0D859417-18FF-4433-A85B-79A678E7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22" y="1041296"/>
              <a:ext cx="1275444" cy="603710"/>
            </a:xfrm>
            <a:prstGeom prst="rect">
              <a:avLst/>
            </a:prstGeom>
          </p:spPr>
        </p:pic>
        <p:pic>
          <p:nvPicPr>
            <p:cNvPr id="18" name="Picture 17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2C49AB51-AEBB-41F8-A3BA-7DA439C7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9781" y="358515"/>
              <a:ext cx="1231742" cy="600475"/>
            </a:xfrm>
            <a:prstGeom prst="rect">
              <a:avLst/>
            </a:prstGeom>
          </p:spPr>
        </p:pic>
        <p:pic>
          <p:nvPicPr>
            <p:cNvPr id="19" name="Picture 1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A3AEDD4-E222-4231-8EE1-C9CD21808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9781" y="1068157"/>
              <a:ext cx="1150398" cy="59676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F5ACF-4DC5-4FB2-8DB1-76C036244C33}"/>
              </a:ext>
            </a:extLst>
          </p:cNvPr>
          <p:cNvGrpSpPr/>
          <p:nvPr/>
        </p:nvGrpSpPr>
        <p:grpSpPr>
          <a:xfrm>
            <a:off x="7561255" y="1301364"/>
            <a:ext cx="4052394" cy="3281205"/>
            <a:chOff x="6344673" y="443010"/>
            <a:chExt cx="5715781" cy="4812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040E14-4637-4CD3-8B94-99EE4C27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270" y="443010"/>
              <a:ext cx="1482652" cy="3380447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87B31A1-B5C2-4601-8E57-C588573F1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44673" y="1203602"/>
              <a:ext cx="5715781" cy="4052033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12B22-5691-45A2-96E7-620FB2F34EF6}"/>
              </a:ext>
            </a:extLst>
          </p:cNvPr>
          <p:cNvSpPr/>
          <p:nvPr/>
        </p:nvSpPr>
        <p:spPr>
          <a:xfrm>
            <a:off x="262170" y="5500064"/>
            <a:ext cx="115742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Haz un programa de Java que permita realizar el cálculo que Martha necesita.</a:t>
            </a:r>
          </a:p>
          <a:p>
            <a:r>
              <a:rPr lang="es-MX" sz="2800" b="1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Hint</a:t>
            </a:r>
            <a:r>
              <a:rPr lang="es-MX" sz="28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: Pudiera servir el operador módulo (%)?</a:t>
            </a:r>
            <a:endParaRPr lang="en-US" sz="2800" b="1" dirty="0">
              <a:solidFill>
                <a:srgbClr val="FF0000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0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newspaper&#10;&#10;Description automatically generated">
            <a:extLst>
              <a:ext uri="{FF2B5EF4-FFF2-40B4-BE49-F238E27FC236}">
                <a16:creationId xmlns:a16="http://schemas.microsoft.com/office/drawing/2014/main" id="{525D12FC-9333-4912-AB86-1C1ECF489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9" y="583484"/>
            <a:ext cx="1575856" cy="716308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97D028-989F-4F51-980C-09FFB46A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84" y="583484"/>
            <a:ext cx="1487768" cy="716308"/>
          </a:xfrm>
          <a:prstGeom prst="rect">
            <a:avLst/>
          </a:prstGeom>
        </p:spPr>
      </p:pic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C35B64A-4FE6-494E-B9AF-7E3C097AF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35" y="559922"/>
            <a:ext cx="1436791" cy="712469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ABE4B3-2A2B-48DB-9C62-6873C88E3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91" y="559922"/>
            <a:ext cx="1341905" cy="708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03101-1E7F-498C-A88D-531D23AC9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1" y="2569522"/>
            <a:ext cx="1558636" cy="3117272"/>
          </a:xfrm>
          <a:prstGeom prst="rect">
            <a:avLst/>
          </a:prstGeom>
        </p:spPr>
      </p:pic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1A6A73D8-1157-4A28-82C3-8F5617917971}"/>
              </a:ext>
            </a:extLst>
          </p:cNvPr>
          <p:cNvSpPr/>
          <p:nvPr/>
        </p:nvSpPr>
        <p:spPr>
          <a:xfrm>
            <a:off x="2366039" y="2177083"/>
            <a:ext cx="2009842" cy="784878"/>
          </a:xfrm>
          <a:prstGeom prst="wedgeRoundRectCallout">
            <a:avLst>
              <a:gd name="adj1" fmla="val -40596"/>
              <a:gd name="adj2" fmla="val 8192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$2,100</a:t>
            </a:r>
            <a:endParaRPr lang="en-US" dirty="0">
              <a:solidFill>
                <a:schemeClr val="tx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newspaper&#10;&#10;Description automatically generated">
            <a:extLst>
              <a:ext uri="{FF2B5EF4-FFF2-40B4-BE49-F238E27FC236}">
                <a16:creationId xmlns:a16="http://schemas.microsoft.com/office/drawing/2014/main" id="{525D12FC-9333-4912-AB86-1C1ECF489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9" y="583484"/>
            <a:ext cx="1575856" cy="716308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97D028-989F-4F51-980C-09FFB46A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84" y="583484"/>
            <a:ext cx="1487768" cy="716308"/>
          </a:xfrm>
          <a:prstGeom prst="rect">
            <a:avLst/>
          </a:prstGeom>
        </p:spPr>
      </p:pic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C35B64A-4FE6-494E-B9AF-7E3C097AF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35" y="559922"/>
            <a:ext cx="1436791" cy="712469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ABE4B3-2A2B-48DB-9C62-6873C88E3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91" y="559922"/>
            <a:ext cx="1341905" cy="708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03101-1E7F-498C-A88D-531D23AC9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1" y="2569522"/>
            <a:ext cx="1558636" cy="3117272"/>
          </a:xfrm>
          <a:prstGeom prst="rect">
            <a:avLst/>
          </a:prstGeom>
        </p:spPr>
      </p:pic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1A6A73D8-1157-4A28-82C3-8F5617917971}"/>
              </a:ext>
            </a:extLst>
          </p:cNvPr>
          <p:cNvSpPr/>
          <p:nvPr/>
        </p:nvSpPr>
        <p:spPr>
          <a:xfrm>
            <a:off x="2366039" y="2177083"/>
            <a:ext cx="2009842" cy="784878"/>
          </a:xfrm>
          <a:prstGeom prst="wedgeRoundRectCallout">
            <a:avLst>
              <a:gd name="adj1" fmla="val -40596"/>
              <a:gd name="adj2" fmla="val 8192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$800</a:t>
            </a:r>
          </a:p>
        </p:txBody>
      </p:sp>
    </p:spTree>
    <p:extLst>
      <p:ext uri="{BB962C8B-B14F-4D97-AF65-F5344CB8AC3E}">
        <p14:creationId xmlns:p14="http://schemas.microsoft.com/office/powerpoint/2010/main" val="38698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newspaper&#10;&#10;Description automatically generated">
            <a:extLst>
              <a:ext uri="{FF2B5EF4-FFF2-40B4-BE49-F238E27FC236}">
                <a16:creationId xmlns:a16="http://schemas.microsoft.com/office/drawing/2014/main" id="{525D12FC-9333-4912-AB86-1C1ECF489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9" y="583484"/>
            <a:ext cx="1575856" cy="716308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97D028-989F-4F51-980C-09FFB46A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84" y="583484"/>
            <a:ext cx="1487768" cy="716308"/>
          </a:xfrm>
          <a:prstGeom prst="rect">
            <a:avLst/>
          </a:prstGeom>
        </p:spPr>
      </p:pic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C35B64A-4FE6-494E-B9AF-7E3C097AF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35" y="559922"/>
            <a:ext cx="1436791" cy="712469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ABE4B3-2A2B-48DB-9C62-6873C88E3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91" y="559922"/>
            <a:ext cx="1341905" cy="708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03101-1E7F-498C-A88D-531D23AC9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1" y="2569522"/>
            <a:ext cx="1558636" cy="3117272"/>
          </a:xfrm>
          <a:prstGeom prst="rect">
            <a:avLst/>
          </a:prstGeom>
        </p:spPr>
      </p:pic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1A6A73D8-1157-4A28-82C3-8F5617917971}"/>
              </a:ext>
            </a:extLst>
          </p:cNvPr>
          <p:cNvSpPr/>
          <p:nvPr/>
        </p:nvSpPr>
        <p:spPr>
          <a:xfrm>
            <a:off x="2366039" y="2177083"/>
            <a:ext cx="2009842" cy="784878"/>
          </a:xfrm>
          <a:prstGeom prst="wedgeRoundRectCallout">
            <a:avLst>
              <a:gd name="adj1" fmla="val -40596"/>
              <a:gd name="adj2" fmla="val 8192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$450</a:t>
            </a:r>
          </a:p>
        </p:txBody>
      </p:sp>
    </p:spTree>
    <p:extLst>
      <p:ext uri="{BB962C8B-B14F-4D97-AF65-F5344CB8AC3E}">
        <p14:creationId xmlns:p14="http://schemas.microsoft.com/office/powerpoint/2010/main" val="3149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A4DC-A53C-4749-B032-9666EA29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Pregunta 2</a:t>
            </a:r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F6FA-C984-4714-8674-8625EABCD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10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180EC-1663-46EB-8190-BF30ADE9EF27}"/>
              </a:ext>
            </a:extLst>
          </p:cNvPr>
          <p:cNvSpPr txBox="1"/>
          <p:nvPr/>
        </p:nvSpPr>
        <p:spPr>
          <a:xfrm>
            <a:off x="279400" y="169334"/>
            <a:ext cx="1161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El siguiente programa tiene múltiples errores. ¿Puedes identificarlos? ¿Qué consecuencias trae cada error? Explica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7CB108F-94EE-4A36-8C70-31D6DB46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21" y="1000331"/>
            <a:ext cx="1922956" cy="19229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9A092AE-E86D-47B3-A8BE-74AC3D635057}"/>
              </a:ext>
            </a:extLst>
          </p:cNvPr>
          <p:cNvGrpSpPr/>
          <p:nvPr/>
        </p:nvGrpSpPr>
        <p:grpSpPr>
          <a:xfrm>
            <a:off x="380996" y="1047821"/>
            <a:ext cx="9418659" cy="5755422"/>
            <a:chOff x="380996" y="1047821"/>
            <a:chExt cx="9418659" cy="57554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63B0D4-5958-4A4D-9E58-90522DCB1AEF}"/>
                </a:ext>
              </a:extLst>
            </p:cNvPr>
            <p:cNvSpPr/>
            <p:nvPr/>
          </p:nvSpPr>
          <p:spPr>
            <a:xfrm>
              <a:off x="948266" y="1047821"/>
              <a:ext cx="8851389" cy="575542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App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main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[]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Scanner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keyboard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Scanner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>
                  <a:solidFill>
                    <a:srgbClr val="4FC1FF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4FC1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Ingresa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el 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número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del 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a 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consultar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: 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keyboard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nextChar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();</a:t>
              </a:r>
            </a:p>
            <a:p>
              <a:b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4FC1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"La 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estación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del 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año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para el 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" 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" es: 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'12'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'2'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Invierno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'3'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'4'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'5'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"Primavera"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'6'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'7'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'8'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"Verano"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    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'9'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'10'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'11'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'12'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Otoño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                                              </a:t>
              </a:r>
              <a:r>
                <a:rPr lang="en-US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default: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   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Mes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equivocado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}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7795C-09AC-4CC4-A6D0-ACE67A254DB8}"/>
                </a:ext>
              </a:extLst>
            </p:cNvPr>
            <p:cNvSpPr/>
            <p:nvPr/>
          </p:nvSpPr>
          <p:spPr>
            <a:xfrm>
              <a:off x="380996" y="1047821"/>
              <a:ext cx="592667" cy="575542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</a:t>
              </a:r>
              <a:b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</a:t>
              </a:r>
              <a:b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3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4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5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6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7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8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10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11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12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13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14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15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16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17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18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19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20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21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22</a:t>
              </a:r>
            </a:p>
            <a:p>
              <a:r>
                <a:rPr lang="es-MX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94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A4DC-A53C-4749-B032-9666EA29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Pregunta 3</a:t>
            </a:r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F6FA-C984-4714-8674-8625EABCD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10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901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72</vt:lpstr>
      <vt:lpstr>721</vt:lpstr>
      <vt:lpstr>Arial</vt:lpstr>
      <vt:lpstr>Calibri</vt:lpstr>
      <vt:lpstr>Calibri Light</vt:lpstr>
      <vt:lpstr>Consolas</vt:lpstr>
      <vt:lpstr>Office Theme</vt:lpstr>
      <vt:lpstr>Pregunta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 2</vt:lpstr>
      <vt:lpstr>PowerPoint Presentation</vt:lpstr>
      <vt:lpstr>Pregunta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22</cp:revision>
  <dcterms:created xsi:type="dcterms:W3CDTF">2020-10-16T14:19:00Z</dcterms:created>
  <dcterms:modified xsi:type="dcterms:W3CDTF">2020-10-21T17:01:17Z</dcterms:modified>
</cp:coreProperties>
</file>