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9" r:id="rId3"/>
    <p:sldId id="340" r:id="rId4"/>
    <p:sldId id="341" r:id="rId5"/>
    <p:sldId id="343" r:id="rId6"/>
    <p:sldId id="342" r:id="rId7"/>
    <p:sldId id="357" r:id="rId8"/>
    <p:sldId id="344" r:id="rId9"/>
    <p:sldId id="347" r:id="rId10"/>
    <p:sldId id="348" r:id="rId11"/>
    <p:sldId id="346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7" autoAdjust="0"/>
    <p:restoredTop sz="94595" autoAdjust="0"/>
  </p:normalViewPr>
  <p:slideViewPr>
    <p:cSldViewPr snapToGrid="0">
      <p:cViewPr varScale="1">
        <p:scale>
          <a:sx n="91" d="100"/>
          <a:sy n="91" d="100"/>
        </p:scale>
        <p:origin x="135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51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11/10/2020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57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03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09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4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2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7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1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2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80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C3DF-E2CC-422C-8055-9DB62C78D0B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</a:t>
            </a:r>
            <a:r>
              <a:rPr lang="en-US" sz="900" i="0" dirty="0" err="1">
                <a:cs typeface="Arial" charset="0"/>
              </a:rPr>
              <a:t>ódulo</a:t>
            </a:r>
            <a:r>
              <a:rPr lang="en-US" sz="900" i="0" dirty="0">
                <a:cs typeface="Arial" charset="0"/>
              </a:rPr>
              <a:t> 8 - </a:t>
            </a:r>
            <a:r>
              <a:rPr lang="en-US" sz="900" i="0" dirty="0" err="1">
                <a:cs typeface="Arial" charset="0"/>
              </a:rPr>
              <a:t>Arreglos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4357A5A0-4EA2-495E-981A-708D9E0FD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54" y="0"/>
            <a:ext cx="4149293" cy="31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Módulo  - Arreglos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535884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dirty="0"/>
              <a:t>Módulo 9</a:t>
            </a:r>
            <a:br>
              <a:rPr lang="es-MX" altLang="en-US" dirty="0"/>
            </a:br>
            <a:r>
              <a:rPr lang="es-MX" altLang="en-US" dirty="0"/>
              <a:t>Arreglos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0" y="0"/>
            <a:ext cx="1146141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java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.*;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ArrayOfTemperatures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throws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Scanner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"Enter 7 temperatures"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average is: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"The temperatures are:"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above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below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the average."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Nuevos tipos de ciclos! 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8477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609600" y="3771268"/>
            <a:ext cx="7312873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CAF-DA26-42A2-BE92-2912B6D6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 son objetos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AD0-3D86-4E7A-BA8C-085A7C1B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arreglo es un </a:t>
            </a:r>
            <a:r>
              <a:rPr lang="es-MX" dirty="0">
                <a:solidFill>
                  <a:srgbClr val="F96161"/>
                </a:solidFill>
              </a:rPr>
              <a:t>objeto</a:t>
            </a:r>
            <a:r>
              <a:rPr lang="es-MX" dirty="0"/>
              <a:t>, por lo que cuando hacemos referencia a él en realidad estamos accediendo a una dirección de memoria que apunta a la lista de elementos. </a:t>
            </a:r>
          </a:p>
          <a:p>
            <a:endParaRPr lang="es-MX" dirty="0"/>
          </a:p>
          <a:p>
            <a:r>
              <a:rPr lang="es-MX" dirty="0"/>
              <a:t>Veamos el siguiente ejemplo: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latin typeface="Arial" charset="0"/>
              </a:rPr>
              <a:t>null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340D4-D781-434B-AA3F-FB77D394BFC2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s-MX" sz="2800" dirty="0">
                <a:latin typeface="+mj-lt"/>
              </a:rPr>
              <a:t>Al inicializar la variable a,</a:t>
            </a:r>
          </a:p>
          <a:p>
            <a:pPr algn="just"/>
            <a:r>
              <a:rPr lang="es-MX" sz="2800" dirty="0">
                <a:latin typeface="+mj-lt"/>
              </a:rPr>
              <a:t>se reserva una espacio para</a:t>
            </a:r>
          </a:p>
          <a:p>
            <a:pPr algn="just"/>
            <a:r>
              <a:rPr lang="es-MX" sz="2800" dirty="0">
                <a:latin typeface="+mj-lt"/>
              </a:rPr>
              <a:t>almacenar una referencia</a:t>
            </a:r>
          </a:p>
          <a:p>
            <a:pPr algn="just"/>
            <a:r>
              <a:rPr lang="es-MX" sz="2800" dirty="0">
                <a:latin typeface="+mj-lt"/>
              </a:rPr>
              <a:t>a un arreglo.</a:t>
            </a:r>
            <a:endParaRPr lang="en-US" sz="2800" dirty="0">
              <a:latin typeface="+mj-l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E66520-5C20-42CA-A0F9-8FBA28373D90}"/>
              </a:ext>
            </a:extLst>
          </p:cNvPr>
          <p:cNvCxnSpPr>
            <a:cxnSpLocks/>
          </p:cNvCxnSpPr>
          <p:nvPr/>
        </p:nvCxnSpPr>
        <p:spPr bwMode="auto">
          <a:xfrm>
            <a:off x="5108696" y="3207840"/>
            <a:ext cx="1152404" cy="22116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26C5A-9DC8-41C1-BD55-67CB75979D32}"/>
              </a:ext>
            </a:extLst>
          </p:cNvPr>
          <p:cNvSpPr txBox="1"/>
          <p:nvPr/>
        </p:nvSpPr>
        <p:spPr>
          <a:xfrm>
            <a:off x="6261100" y="3339495"/>
            <a:ext cx="254000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Dirección de memoria en hexadecimal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95925-A9B4-4E6F-9C4D-3FA050944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5170026" y="3861210"/>
            <a:ext cx="1091075" cy="2902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767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0" y="0"/>
            <a:ext cx="364602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0.0</a:t>
            </a:r>
            <a:endParaRPr lang="en-US" dirty="0"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highlight>
                  <a:srgbClr val="FFFF00"/>
                </a:highlight>
                <a:latin typeface="Arial" charset="0"/>
              </a:rPr>
              <a:t>2C7F0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685941-FAC4-4EE9-8834-73A4BE3DF81C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>
                <a:latin typeface="+mj-lt"/>
              </a:rPr>
              <a:t>Con la </a:t>
            </a:r>
            <a:r>
              <a:rPr lang="en-US" sz="2800" dirty="0" err="1">
                <a:latin typeface="+mj-lt"/>
              </a:rPr>
              <a:t>instrucción</a:t>
            </a:r>
            <a:r>
              <a:rPr lang="en-US" sz="2800" dirty="0">
                <a:latin typeface="+mj-lt"/>
              </a:rPr>
              <a:t> new </a:t>
            </a:r>
          </a:p>
          <a:p>
            <a:pPr algn="just"/>
            <a:r>
              <a:rPr lang="en-US" sz="2800" dirty="0" err="1">
                <a:latin typeface="+mj-lt"/>
              </a:rPr>
              <a:t>instanciamos</a:t>
            </a:r>
            <a:r>
              <a:rPr lang="en-US" sz="2800" dirty="0">
                <a:latin typeface="+mj-lt"/>
              </a:rPr>
              <a:t> un </a:t>
            </a:r>
            <a:r>
              <a:rPr lang="en-US" sz="2800" dirty="0" err="1">
                <a:latin typeface="+mj-lt"/>
              </a:rPr>
              <a:t>arreglo</a:t>
            </a:r>
            <a:r>
              <a:rPr lang="en-US" sz="2800" dirty="0">
                <a:latin typeface="+mj-lt"/>
              </a:rPr>
              <a:t> de </a:t>
            </a:r>
          </a:p>
          <a:p>
            <a:pPr algn="just"/>
            <a:r>
              <a:rPr lang="en-US" sz="2800" dirty="0">
                <a:latin typeface="+mj-lt"/>
              </a:rPr>
              <a:t>5 </a:t>
            </a:r>
            <a:r>
              <a:rPr lang="en-US" sz="2800" dirty="0" err="1">
                <a:latin typeface="+mj-lt"/>
              </a:rPr>
              <a:t>posiciones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en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dirección</a:t>
            </a:r>
            <a:endParaRPr lang="en-US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2C7F0.</a:t>
            </a:r>
          </a:p>
        </p:txBody>
      </p:sp>
    </p:spTree>
    <p:extLst>
      <p:ext uri="{BB962C8B-B14F-4D97-AF65-F5344CB8AC3E}">
        <p14:creationId xmlns:p14="http://schemas.microsoft.com/office/powerpoint/2010/main" val="234057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EB7991BF-0143-4C5E-BC59-4770FCE0E250}"/>
              </a:ext>
            </a:extLst>
          </p:cNvPr>
          <p:cNvSpPr/>
          <p:nvPr/>
        </p:nvSpPr>
        <p:spPr bwMode="auto">
          <a:xfrm>
            <a:off x="6635016" y="419364"/>
            <a:ext cx="3912335" cy="4966636"/>
          </a:xfrm>
          <a:prstGeom prst="round1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292997-110F-4C52-ABDA-7942652AEBC7}"/>
              </a:ext>
            </a:extLst>
          </p:cNvPr>
          <p:cNvSpPr/>
          <p:nvPr/>
        </p:nvSpPr>
        <p:spPr>
          <a:xfrm>
            <a:off x="-15460" y="0"/>
            <a:ext cx="4127499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 = </a:t>
            </a:r>
            <a:r>
              <a:rPr lang="en-US" sz="2000" dirty="0">
                <a:solidFill>
                  <a:srgbClr val="C586C0"/>
                </a:solidFill>
                <a:latin typeface=" Cascadia Code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 Cascadia Code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  <a:p>
            <a:r>
              <a:rPr lang="en-US" sz="2000" dirty="0">
                <a:solidFill>
                  <a:srgbClr val="D4D4D4"/>
                </a:solidFill>
                <a:latin typeface=" Cascadia Code"/>
              </a:rPr>
              <a:t>a[</a:t>
            </a:r>
            <a:r>
              <a:rPr lang="en-US" sz="2000" dirty="0">
                <a:solidFill>
                  <a:srgbClr val="B5CEA8"/>
                </a:solidFill>
                <a:latin typeface=" Cascadia Code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] = </a:t>
            </a:r>
            <a:r>
              <a:rPr lang="en-US" sz="2000" dirty="0" err="1">
                <a:solidFill>
                  <a:srgbClr val="9CDCFE"/>
                </a:solidFill>
                <a:latin typeface=" Cascadia Code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 Cascadia Code"/>
              </a:rPr>
              <a:t>random</a:t>
            </a:r>
            <a:r>
              <a:rPr lang="en-US" sz="2000" dirty="0">
                <a:solidFill>
                  <a:srgbClr val="D4D4D4"/>
                </a:solidFill>
                <a:latin typeface=" Cascadia Code"/>
              </a:rPr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6B6D7E-E10E-4C1E-8E38-A7171A3DFABE}"/>
              </a:ext>
            </a:extLst>
          </p:cNvPr>
          <p:cNvSpPr/>
          <p:nvPr/>
        </p:nvSpPr>
        <p:spPr bwMode="auto">
          <a:xfrm>
            <a:off x="2380527" y="2903799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09152-BA3E-4A00-A001-9D2A6CC4BC0A}"/>
              </a:ext>
            </a:extLst>
          </p:cNvPr>
          <p:cNvSpPr/>
          <p:nvPr/>
        </p:nvSpPr>
        <p:spPr bwMode="auto">
          <a:xfrm>
            <a:off x="2380527" y="3287210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7F2B4E-F50F-4BF5-8910-01FCFB2830B4}"/>
              </a:ext>
            </a:extLst>
          </p:cNvPr>
          <p:cNvSpPr/>
          <p:nvPr/>
        </p:nvSpPr>
        <p:spPr bwMode="auto">
          <a:xfrm>
            <a:off x="2380527" y="367062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9BB84C-EFA0-4079-AEE5-10A01A1D8CA3}"/>
              </a:ext>
            </a:extLst>
          </p:cNvPr>
          <p:cNvSpPr/>
          <p:nvPr/>
        </p:nvSpPr>
        <p:spPr bwMode="auto">
          <a:xfrm>
            <a:off x="2380527" y="405403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EB67-E166-41CC-B1A7-EE6B5F1713DE}"/>
              </a:ext>
            </a:extLst>
          </p:cNvPr>
          <p:cNvSpPr/>
          <p:nvPr/>
        </p:nvSpPr>
        <p:spPr bwMode="auto">
          <a:xfrm>
            <a:off x="4174604" y="2902683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10F50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ED537-52C7-44DC-9002-1B14481CEC28}"/>
              </a:ext>
            </a:extLst>
          </p:cNvPr>
          <p:cNvSpPr/>
          <p:nvPr/>
        </p:nvSpPr>
        <p:spPr bwMode="auto">
          <a:xfrm>
            <a:off x="4174604" y="3286094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10F51</a:t>
            </a:r>
            <a:endParaRPr lang="en-US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45866-9566-4641-B6D3-6679D46B2B9E}"/>
              </a:ext>
            </a:extLst>
          </p:cNvPr>
          <p:cNvSpPr/>
          <p:nvPr/>
        </p:nvSpPr>
        <p:spPr bwMode="auto">
          <a:xfrm>
            <a:off x="4174604" y="366950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10F52</a:t>
            </a:r>
            <a:endParaRPr lang="en-US" dirty="0"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0DF5-B043-4D09-AD0F-A8639BA8BC4C}"/>
              </a:ext>
            </a:extLst>
          </p:cNvPr>
          <p:cNvSpPr/>
          <p:nvPr/>
        </p:nvSpPr>
        <p:spPr bwMode="auto">
          <a:xfrm>
            <a:off x="4174604" y="405291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10F53</a:t>
            </a:r>
            <a:endParaRPr lang="en-US" dirty="0"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5E527-AF5E-479C-83E1-8ECB05DA5C91}"/>
              </a:ext>
            </a:extLst>
          </p:cNvPr>
          <p:cNvSpPr/>
          <p:nvPr/>
        </p:nvSpPr>
        <p:spPr bwMode="auto">
          <a:xfrm>
            <a:off x="1644651" y="3289237"/>
            <a:ext cx="75187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</a:t>
            </a:r>
            <a:endParaRPr lang="en-US" dirty="0"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9DB8D4F-078C-419E-B190-CF27241703E8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5108696" y="2329315"/>
            <a:ext cx="1401190" cy="1148485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F3347-9C53-4FDF-9722-0AF1EAF0E1DC}"/>
              </a:ext>
            </a:extLst>
          </p:cNvPr>
          <p:cNvSpPr/>
          <p:nvPr/>
        </p:nvSpPr>
        <p:spPr bwMode="auto">
          <a:xfrm>
            <a:off x="7511043" y="1810881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0.76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6A2A27-6351-438B-A95A-E895AE9FBF05}"/>
              </a:ext>
            </a:extLst>
          </p:cNvPr>
          <p:cNvSpPr/>
          <p:nvPr/>
        </p:nvSpPr>
        <p:spPr bwMode="auto">
          <a:xfrm>
            <a:off x="7511043" y="2194292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0.16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0C7770-538A-4662-BC67-6C48653BE315}"/>
              </a:ext>
            </a:extLst>
          </p:cNvPr>
          <p:cNvSpPr/>
          <p:nvPr/>
        </p:nvSpPr>
        <p:spPr bwMode="auto">
          <a:xfrm>
            <a:off x="7511043" y="2577703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.99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6676D3-775B-491E-B2C0-6DDBC9624ED3}"/>
              </a:ext>
            </a:extLst>
          </p:cNvPr>
          <p:cNvSpPr/>
          <p:nvPr/>
        </p:nvSpPr>
        <p:spPr bwMode="auto">
          <a:xfrm>
            <a:off x="7511043" y="2961114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highlight>
                  <a:srgbClr val="FFFF00"/>
                </a:highlight>
                <a:latin typeface="Arial" charset="0"/>
              </a:rPr>
              <a:t>.15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8EEE-F242-4327-8B28-1431CDBF136F}"/>
              </a:ext>
            </a:extLst>
          </p:cNvPr>
          <p:cNvSpPr/>
          <p:nvPr/>
        </p:nvSpPr>
        <p:spPr bwMode="auto">
          <a:xfrm>
            <a:off x="7511043" y="3344525"/>
            <a:ext cx="1794076" cy="3834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.</a:t>
            </a:r>
            <a:r>
              <a:rPr lang="es-MX" dirty="0">
                <a:highlight>
                  <a:srgbClr val="FFFF00"/>
                </a:highlight>
                <a:latin typeface="Arial" charset="0"/>
              </a:rPr>
              <a:t>03</a:t>
            </a:r>
            <a:endParaRPr lang="en-US" dirty="0"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EB32D-1ECC-4BD6-B34D-2FE0B2C8A564}"/>
              </a:ext>
            </a:extLst>
          </p:cNvPr>
          <p:cNvSpPr/>
          <p:nvPr/>
        </p:nvSpPr>
        <p:spPr bwMode="auto">
          <a:xfrm>
            <a:off x="8024960" y="133213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dirty="0">
                <a:latin typeface="Arial" charset="0"/>
              </a:rPr>
              <a:t>2C7F0</a:t>
            </a:r>
            <a:endParaRPr lang="en-US" dirty="0"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803902-3FCA-4798-A680-44D035D40D09}"/>
              </a:ext>
            </a:extLst>
          </p:cNvPr>
          <p:cNvSpPr/>
          <p:nvPr/>
        </p:nvSpPr>
        <p:spPr bwMode="auto">
          <a:xfrm>
            <a:off x="6673775" y="1809765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a[0]</a:t>
            </a:r>
            <a:endParaRPr lang="en-US" dirty="0"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42563-89B8-4EA1-B584-6EE796D2A024}"/>
              </a:ext>
            </a:extLst>
          </p:cNvPr>
          <p:cNvSpPr/>
          <p:nvPr/>
        </p:nvSpPr>
        <p:spPr bwMode="auto">
          <a:xfrm>
            <a:off x="6673775" y="2193176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a[1]</a:t>
            </a:r>
            <a:endParaRPr lang="en-US" dirty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A048B-B9E9-49AA-86CF-1355E3ED0C6B}"/>
              </a:ext>
            </a:extLst>
          </p:cNvPr>
          <p:cNvSpPr/>
          <p:nvPr/>
        </p:nvSpPr>
        <p:spPr bwMode="auto">
          <a:xfrm>
            <a:off x="6673775" y="2576587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a[2]</a:t>
            </a:r>
            <a:endParaRPr lang="en-US" dirty="0">
              <a:latin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087253-EA89-4AB9-BB70-24FDAA33D7C8}"/>
              </a:ext>
            </a:extLst>
          </p:cNvPr>
          <p:cNvSpPr/>
          <p:nvPr/>
        </p:nvSpPr>
        <p:spPr bwMode="auto">
          <a:xfrm>
            <a:off x="6673775" y="2959998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a[3]</a:t>
            </a:r>
            <a:endParaRPr lang="en-US" dirty="0">
              <a:latin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4E407C-3356-4A92-A9AA-3D5B294EA48C}"/>
              </a:ext>
            </a:extLst>
          </p:cNvPr>
          <p:cNvSpPr/>
          <p:nvPr/>
        </p:nvSpPr>
        <p:spPr bwMode="auto">
          <a:xfrm>
            <a:off x="6673775" y="3343409"/>
            <a:ext cx="934093" cy="38341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latin typeface="Arial" charset="0"/>
              </a:rPr>
              <a:t>a[4]</a:t>
            </a:r>
            <a:endParaRPr lang="en-US" dirty="0"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4F138F-4264-4E93-84FF-703007F3D07A}"/>
              </a:ext>
            </a:extLst>
          </p:cNvPr>
          <p:cNvSpPr/>
          <p:nvPr/>
        </p:nvSpPr>
        <p:spPr bwMode="auto">
          <a:xfrm>
            <a:off x="1524000" y="4711700"/>
            <a:ext cx="4127500" cy="214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s-MX" sz="2800" dirty="0">
                <a:latin typeface="+mj-lt"/>
              </a:rPr>
              <a:t>Generamos valores para </a:t>
            </a:r>
          </a:p>
          <a:p>
            <a:r>
              <a:rPr lang="es-MX" sz="2800" dirty="0">
                <a:latin typeface="+mj-lt"/>
              </a:rPr>
              <a:t>cada elemento del arreglo.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70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C713-74C8-44B9-A893-D333C845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313" y="1139826"/>
            <a:ext cx="7772400" cy="1362075"/>
          </a:xfrm>
        </p:spPr>
        <p:txBody>
          <a:bodyPr/>
          <a:lstStyle/>
          <a:p>
            <a:pPr algn="ctr"/>
            <a:r>
              <a:rPr lang="es-MX" dirty="0"/>
              <a:t>¿Y EN QUÉ NOS AFECTA?</a:t>
            </a:r>
            <a:endParaRPr lang="en-US" dirty="0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9EB9FDB3-9373-4F83-BE07-D1511E89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4625" y="1895475"/>
            <a:ext cx="4222750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2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4176-2301-4A22-BD78-A1277ABD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y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BC6E-27BB-42BB-8CB1-0E0F1030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19300"/>
          </a:xfrm>
        </p:spPr>
        <p:txBody>
          <a:bodyPr/>
          <a:lstStyle/>
          <a:p>
            <a:r>
              <a:rPr lang="es-MX" dirty="0"/>
              <a:t>Al crear métodos que tengan arreglos como parámetros de entrada, estamos transfiriendo la dirección de memoria.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1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CAAC70-F3BB-41A6-8EC2-37B2631BB9CE}"/>
              </a:ext>
            </a:extLst>
          </p:cNvPr>
          <p:cNvSpPr/>
          <p:nvPr/>
        </p:nvSpPr>
        <p:spPr>
          <a:xfrm>
            <a:off x="0" y="0"/>
            <a:ext cx="7761639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 Cascadia Code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569CD6"/>
                </a:solidFill>
                <a:latin typeface=" Cascadia Code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void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DCDCAA"/>
                </a:solidFill>
                <a:latin typeface=" Cascadia Code"/>
              </a:rPr>
              <a:t>main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args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){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   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a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[] = {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1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,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5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,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7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};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CE9178"/>
                </a:solidFill>
                <a:latin typeface=" Cascadia Code"/>
              </a:rPr>
              <a:t>"Before:"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for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i1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: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a){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(i1);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(a);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CE9178"/>
                </a:solidFill>
                <a:latin typeface=" Cascadia Code"/>
              </a:rPr>
              <a:t>"After:"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for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i1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: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a){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System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out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(i1);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}        </a:t>
            </a:r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 Cascadia Code"/>
              </a:rPr>
            </a:br>
            <a:r>
              <a:rPr lang="en-US" dirty="0">
                <a:solidFill>
                  <a:srgbClr val="D4D4D4"/>
                </a:solidFill>
                <a:latin typeface=" Cascadia Code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 Cascadia Code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569CD6"/>
                </a:solidFill>
                <a:latin typeface=" Cascadia Code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void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 Cascadia Code"/>
              </a:rPr>
              <a:t>doSomething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[] 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arr1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 Cascadia Code"/>
              </a:rPr>
              <a:t>for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(</a:t>
            </a:r>
            <a:r>
              <a:rPr lang="en-US" dirty="0">
                <a:solidFill>
                  <a:srgbClr val="4EC9B0"/>
                </a:solidFill>
                <a:latin typeface=" Cascadia Code"/>
              </a:rPr>
              <a:t>int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 Cascadia Code"/>
              </a:rPr>
              <a:t>0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&lt;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arr1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.</a:t>
            </a:r>
            <a:r>
              <a:rPr lang="en-US" dirty="0">
                <a:solidFill>
                  <a:srgbClr val="9CDCFE"/>
                </a:solidFill>
                <a:latin typeface=" Cascadia Code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++){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    arr1[</a:t>
            </a:r>
            <a:r>
              <a:rPr lang="en-US" dirty="0" err="1">
                <a:solidFill>
                  <a:srgbClr val="D4D4D4"/>
                </a:solidFill>
                <a:latin typeface=" Cascadia Code"/>
              </a:rPr>
              <a:t>i</a:t>
            </a:r>
            <a:r>
              <a:rPr lang="en-US" dirty="0">
                <a:solidFill>
                  <a:srgbClr val="D4D4D4"/>
                </a:solidFill>
                <a:latin typeface=" Cascadia Code"/>
              </a:rPr>
              <a:t>]++;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 Cascadia Code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 Cascadia Co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3CC3F-113B-4DA0-9E38-AA206284A1E9}"/>
              </a:ext>
            </a:extLst>
          </p:cNvPr>
          <p:cNvSpPr txBox="1"/>
          <p:nvPr/>
        </p:nvSpPr>
        <p:spPr>
          <a:xfrm>
            <a:off x="8407400" y="335845"/>
            <a:ext cx="187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96161"/>
                </a:solidFill>
                <a:latin typeface="Cascadia Code" panose="020B0509020204030204" pitchFamily="49" charset="0"/>
              </a:rPr>
              <a:t>Before</a:t>
            </a:r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: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1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5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7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After: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2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6</a:t>
            </a:r>
          </a:p>
          <a:p>
            <a:r>
              <a:rPr lang="es-MX" dirty="0">
                <a:solidFill>
                  <a:srgbClr val="F96161"/>
                </a:solidFill>
                <a:latin typeface="Cascadia Code" panose="020B0509020204030204" pitchFamily="49" charset="0"/>
              </a:rPr>
              <a:t>8</a:t>
            </a:r>
            <a:endParaRPr lang="en-US" dirty="0">
              <a:solidFill>
                <a:srgbClr val="F96161"/>
              </a:solidFill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4176-2301-4A22-BD78-A1277ABD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y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BC6E-27BB-42BB-8CB1-0E0F1030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2862262"/>
          </a:xfrm>
        </p:spPr>
        <p:txBody>
          <a:bodyPr/>
          <a:lstStyle/>
          <a:p>
            <a:r>
              <a:rPr lang="es-MX" dirty="0"/>
              <a:t>Al hacer la llamada del método:</a:t>
            </a:r>
          </a:p>
          <a:p>
            <a:r>
              <a:rPr lang="en-US" dirty="0" err="1">
                <a:solidFill>
                  <a:srgbClr val="DCDCAA"/>
                </a:solidFill>
                <a:highlight>
                  <a:srgbClr val="000000"/>
                </a:highlight>
                <a:latin typeface=" Cascadia Code"/>
              </a:rPr>
              <a:t>doSomething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(a);</a:t>
            </a:r>
          </a:p>
          <a:p>
            <a:r>
              <a:rPr lang="es-MX" dirty="0">
                <a:latin typeface="+mj-lt"/>
              </a:rPr>
              <a:t>Estamos transfiriendo la dirección de memoria del arreglo a, por lo que el método modifica el contenido del arreglo también!</a:t>
            </a:r>
          </a:p>
          <a:p>
            <a:endParaRPr lang="en-US" dirty="0">
              <a:latin typeface="+mj-lt"/>
            </a:endParaRPr>
          </a:p>
          <a:p>
            <a:r>
              <a:rPr lang="es-MX" dirty="0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379DB6-26FC-48C9-9B54-C9E3EF26F2C6}"/>
              </a:ext>
            </a:extLst>
          </p:cNvPr>
          <p:cNvSpPr/>
          <p:nvPr/>
        </p:nvSpPr>
        <p:spPr>
          <a:xfrm>
            <a:off x="609600" y="4089650"/>
            <a:ext cx="82296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 Cascadia Code"/>
              </a:rPr>
              <a:t>public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>
                <a:solidFill>
                  <a:srgbClr val="569CD6"/>
                </a:solidFill>
                <a:highlight>
                  <a:srgbClr val="000000"/>
                </a:highlight>
                <a:latin typeface=" Cascadia Code"/>
              </a:rPr>
              <a:t>static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 Cascadia Code"/>
              </a:rPr>
              <a:t>void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 err="1">
                <a:solidFill>
                  <a:srgbClr val="DCDCAA"/>
                </a:solidFill>
                <a:highlight>
                  <a:srgbClr val="000000"/>
                </a:highlight>
                <a:latin typeface=" Cascadia Code"/>
              </a:rPr>
              <a:t>doSomething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(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 Cascadia Code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[] 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arr1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){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   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 Cascadia Code"/>
              </a:rPr>
              <a:t>for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(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 Cascadia Code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</a:t>
            </a:r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= 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 Cascadia Code"/>
              </a:rPr>
              <a:t>0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; 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&lt;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arr1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.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 Cascadia Code"/>
              </a:rPr>
              <a:t>length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; 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++){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        arr1[</a:t>
            </a:r>
            <a:r>
              <a:rPr lang="en-US" sz="2400" dirty="0" err="1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i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]++;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  }</a:t>
            </a:r>
          </a:p>
          <a:p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 Cascadia Cod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40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8173"/>
            <a:ext cx="10972799" cy="1524785"/>
          </a:xfrm>
        </p:spPr>
        <p:txBody>
          <a:bodyPr/>
          <a:lstStyle/>
          <a:p>
            <a:pPr algn="just"/>
            <a:r>
              <a:rPr lang="es-ES" sz="2800" dirty="0"/>
              <a:t>Un arreglo es una colección de variables del mismo tipo de datos.  Para declarar un arreglo, podemos hacerlo de la siguiente forma: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244305" y="2315287"/>
            <a:ext cx="11782498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sz="2000" dirty="0">
                <a:solidFill>
                  <a:srgbClr val="4EC9B0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#1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form #2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//instantiation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#3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//declaration and </a:t>
            </a:r>
            <a:r>
              <a:rPr lang="en-US" sz="2000" dirty="0" err="1">
                <a:solidFill>
                  <a:srgbClr val="6A9955"/>
                </a:solidFill>
                <a:latin typeface="Cascadia Code,  Courier New"/>
              </a:rPr>
              <a:t>instatiation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 form #4</a:t>
            </a:r>
            <a:br>
              <a:rPr lang="en-US" sz="2000" dirty="0">
                <a:solidFill>
                  <a:srgbClr val="6A9955"/>
                </a:solidFill>
                <a:latin typeface="Cascadia Code,  Courier New"/>
              </a:rPr>
            </a:b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Visualizando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8173"/>
            <a:ext cx="9601200" cy="716285"/>
          </a:xfrm>
        </p:spPr>
        <p:txBody>
          <a:bodyPr/>
          <a:lstStyle/>
          <a:p>
            <a:pPr algn="just"/>
            <a:r>
              <a:rPr lang="es-ES" sz="2800" dirty="0"/>
              <a:t>Podemos visualizar un arreglo de la siguiente manera: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609600" y="1974458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75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5484"/>
            <a:ext cx="10972800" cy="2243517"/>
          </a:xfrm>
        </p:spPr>
        <p:txBody>
          <a:bodyPr/>
          <a:lstStyle/>
          <a:p>
            <a:r>
              <a:rPr lang="es-MX" sz="2800" dirty="0"/>
              <a:t>Todos los arreglos deben estar asociado a un solo tipo de dato. No se puede combinar valores dentro de un mismo arreglo. La sintaxis para declarar e instanciar un arreglo es la siguiente: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609600" y="2708629"/>
            <a:ext cx="96749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609600" y="4509078"/>
            <a:ext cx="96012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El tamaño del arreglo debe ser un número positivo mayor o igual a cero.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93" y="1417639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2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Acceder un elemento de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244"/>
            <a:ext cx="10972800" cy="1944111"/>
          </a:xfrm>
        </p:spPr>
        <p:txBody>
          <a:bodyPr/>
          <a:lstStyle/>
          <a:p>
            <a:r>
              <a:rPr lang="es-MX" sz="2800" dirty="0"/>
              <a:t>Para acceder un elemento de un arreglo, utilizamos los corchetes.  La primera posición de un arreglo siempre será el índice 0. La última posición de un arreglo será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array_name.length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609600" y="3114337"/>
            <a:ext cx="1053770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6.9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//first element index 0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 </a:t>
            </a: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//last element index (temperature.length-1)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99715"/>
          </a:xfrm>
        </p:spPr>
        <p:txBody>
          <a:bodyPr/>
          <a:lstStyle/>
          <a:p>
            <a:r>
              <a:rPr lang="es-MX" dirty="0"/>
              <a:t>Acceder un elemento de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4353"/>
            <a:ext cx="10972800" cy="2082953"/>
          </a:xfrm>
        </p:spPr>
        <p:txBody>
          <a:bodyPr/>
          <a:lstStyle/>
          <a:p>
            <a:r>
              <a:rPr lang="es-MX" sz="2400" dirty="0"/>
              <a:t>Podemos inicializar un arreglo de cualquiera de las siguientes dos formas:</a:t>
            </a:r>
          </a:p>
          <a:p>
            <a:pPr marL="514350" indent="-514350">
              <a:buAutoNum type="arabicPeriod"/>
            </a:pPr>
            <a:r>
              <a:rPr lang="es-MX" sz="2400" dirty="0"/>
              <a:t>Instanciando el arreglo con el operador 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/>
              <a:t>, y </a:t>
            </a:r>
            <a:r>
              <a:rPr lang="en-US" sz="2400" dirty="0" err="1"/>
              <a:t>escribiendo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del </a:t>
            </a:r>
            <a:r>
              <a:rPr lang="en-US" sz="2400" dirty="0" err="1"/>
              <a:t>arreglo</a:t>
            </a:r>
            <a:r>
              <a:rPr lang="en-US" sz="2400" dirty="0"/>
              <a:t>.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Instanciando</a:t>
            </a:r>
            <a:r>
              <a:rPr lang="en-US" sz="2400" dirty="0"/>
              <a:t> </a:t>
            </a:r>
            <a:r>
              <a:rPr lang="en-US" sz="2400" dirty="0" err="1"/>
              <a:t>explícitamente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posición</a:t>
            </a:r>
            <a:r>
              <a:rPr lang="en-US" sz="2400" dirty="0"/>
              <a:t> del </a:t>
            </a:r>
            <a:r>
              <a:rPr lang="en-US" sz="2400" dirty="0" err="1"/>
              <a:t>arreglo</a:t>
            </a:r>
            <a:r>
              <a:rPr lang="en-US" sz="2400" dirty="0"/>
              <a:t>.</a:t>
            </a:r>
            <a:endParaRPr lang="es-MX" sz="2400" dirty="0"/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F4463D-C0FE-4AE1-B988-A8822EE0202E}"/>
              </a:ext>
            </a:extLst>
          </p:cNvPr>
          <p:cNvGrpSpPr/>
          <p:nvPr/>
        </p:nvGrpSpPr>
        <p:grpSpPr>
          <a:xfrm>
            <a:off x="3453078" y="5622037"/>
            <a:ext cx="8737987" cy="1172988"/>
            <a:chOff x="3453078" y="5622037"/>
            <a:chExt cx="8737987" cy="11729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BF38C-882C-427A-80CC-CF3D251F4616}"/>
                </a:ext>
              </a:extLst>
            </p:cNvPr>
            <p:cNvSpPr/>
            <p:nvPr/>
          </p:nvSpPr>
          <p:spPr>
            <a:xfrm>
              <a:off x="3685521" y="5871695"/>
              <a:ext cx="8505544" cy="9233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4EC9B0"/>
                </a:solidFill>
                <a:latin typeface="Cascadia Code,  Courier New"/>
              </a:endParaRPr>
            </a:p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  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{6.9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26, 34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, 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31.5, 29}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11EE89-368E-422E-9E2F-2FBD328BC785}"/>
                </a:ext>
              </a:extLst>
            </p:cNvPr>
            <p:cNvSpPr/>
            <p:nvPr/>
          </p:nvSpPr>
          <p:spPr>
            <a:xfrm>
              <a:off x="3453078" y="5622037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C39E1-E45E-4301-BA25-5D9C52B671A9}"/>
              </a:ext>
            </a:extLst>
          </p:cNvPr>
          <p:cNvGrpSpPr/>
          <p:nvPr/>
        </p:nvGrpSpPr>
        <p:grpSpPr>
          <a:xfrm>
            <a:off x="144714" y="2395244"/>
            <a:ext cx="5771442" cy="2794379"/>
            <a:chOff x="144714" y="2395244"/>
            <a:chExt cx="5771442" cy="27943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57DBE4-FA03-4732-9668-D098541DC82C}"/>
                </a:ext>
              </a:extLst>
            </p:cNvPr>
            <p:cNvSpPr/>
            <p:nvPr/>
          </p:nvSpPr>
          <p:spPr>
            <a:xfrm>
              <a:off x="377157" y="2881299"/>
              <a:ext cx="5538999" cy="230832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[] </a:t>
              </a:r>
              <a:r>
                <a:rPr lang="en-US" dirty="0">
                  <a:solidFill>
                    <a:srgbClr val="9CDCFE"/>
                  </a:solidFill>
                  <a:latin typeface="Cascadia Code,  Courier New"/>
                </a:rPr>
                <a:t>temperature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= </a:t>
              </a:r>
              <a:r>
                <a:rPr lang="en-US" dirty="0">
                  <a:solidFill>
                    <a:srgbClr val="C586C0"/>
                  </a:solidFill>
                  <a:latin typeface="Cascadia Code,  Courier New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 </a:t>
              </a:r>
              <a:r>
                <a:rPr lang="en-US" dirty="0">
                  <a:solidFill>
                    <a:srgbClr val="4EC9B0"/>
                  </a:solidFill>
                  <a:latin typeface="Cascadia Code,  Courier New"/>
                </a:rPr>
                <a:t>double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6.9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1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30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25.7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34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31.5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                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temperature[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6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] = </a:t>
              </a:r>
              <a:r>
                <a:rPr lang="en-US" dirty="0">
                  <a:solidFill>
                    <a:srgbClr val="B5CEA8"/>
                  </a:solidFill>
                  <a:latin typeface="Cascadia Code,  Courier New"/>
                </a:rPr>
                <a:t>29</a:t>
              </a:r>
              <a:r>
                <a:rPr lang="en-US" dirty="0">
                  <a:solidFill>
                    <a:srgbClr val="D4D4D4"/>
                  </a:solidFill>
                  <a:latin typeface="Cascadia Code,  Courier New"/>
                </a:rPr>
                <a:t>;</a:t>
              </a:r>
              <a:endParaRPr lang="en-US" b="0" dirty="0">
                <a:solidFill>
                  <a:srgbClr val="D4D4D4"/>
                </a:solidFill>
                <a:effectLst/>
                <a:latin typeface="Cascadia Code,  Courier Ne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1FB7AE-B732-41DA-B8F7-872649586FFC}"/>
                </a:ext>
              </a:extLst>
            </p:cNvPr>
            <p:cNvSpPr/>
            <p:nvPr/>
          </p:nvSpPr>
          <p:spPr>
            <a:xfrm>
              <a:off x="144714" y="2395244"/>
              <a:ext cx="464886" cy="52322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1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del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22205"/>
          </a:xfrm>
        </p:spPr>
        <p:txBody>
          <a:bodyPr/>
          <a:lstStyle/>
          <a:p>
            <a:r>
              <a:rPr lang="es-MX" sz="2400" dirty="0"/>
              <a:t>Para conocer el tamaño de un arreglo, podemos utilizar el atributo </a:t>
            </a:r>
            <a:r>
              <a:rPr lang="es-MX" sz="24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length</a:t>
            </a:r>
            <a:r>
              <a:rPr lang="es-MX" sz="2400" dirty="0"/>
              <a:t>.</a:t>
            </a:r>
          </a:p>
          <a:p>
            <a:r>
              <a:rPr lang="es-MX" sz="2400" dirty="0"/>
              <a:t>El tamaño de un arreglo es final, lo que significa que </a:t>
            </a:r>
            <a:r>
              <a:rPr lang="es-MX" sz="2400" dirty="0">
                <a:solidFill>
                  <a:srgbClr val="F96161"/>
                </a:solidFill>
              </a:rPr>
              <a:t>no es modificable después de su instanciación</a:t>
            </a:r>
            <a:r>
              <a:rPr lang="es-MX" sz="2400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609600" y="3281750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609600" y="4788968"/>
            <a:ext cx="109728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El último elemento de un arreglo está en el índice </a:t>
            </a:r>
            <a:r>
              <a:rPr lang="en-US" sz="2800" dirty="0">
                <a:latin typeface="Cascadia Code,  Courier New"/>
              </a:rPr>
              <a:t>length - 1</a:t>
            </a:r>
            <a:r>
              <a:rPr lang="es-MX" sz="2800" kern="0" dirty="0"/>
              <a:t>.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MX" dirty="0"/>
              <a:t>Ejercicio!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3527" y="1600201"/>
            <a:ext cx="5667884" cy="4525963"/>
          </a:xfrm>
        </p:spPr>
        <p:txBody>
          <a:bodyPr/>
          <a:lstStyle/>
          <a:p>
            <a:r>
              <a:rPr lang="es-MX" dirty="0"/>
              <a:t>Crea un programa que lea 7 temperaturas del teclado, e indique cuáles estén por encima y por debajo del promedio.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3ED1DB-C6C7-4669-812E-CC9C73F6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5" y="1214546"/>
            <a:ext cx="5265421" cy="4428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17CC6-ADB2-4B42-BE1C-52AA30EF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32" y="3980169"/>
            <a:ext cx="1268636" cy="107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E6A56-0B30-4F3B-8D0B-7E2CD720A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163" y="4029550"/>
            <a:ext cx="1268636" cy="1024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F1E1A-1E3F-451D-9798-C3344BCB1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694" y="3948461"/>
            <a:ext cx="1268636" cy="11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1678</Words>
  <Application>Microsoft Office PowerPoint</Application>
  <PresentationFormat>Widescreen</PresentationFormat>
  <Paragraphs>203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 Cascadia Code</vt:lpstr>
      <vt:lpstr>Arial</vt:lpstr>
      <vt:lpstr>Baloo</vt:lpstr>
      <vt:lpstr>Calibri</vt:lpstr>
      <vt:lpstr>Cascadia Code</vt:lpstr>
      <vt:lpstr>Cascadia Code,  Courier New</vt:lpstr>
      <vt:lpstr>Consolas</vt:lpstr>
      <vt:lpstr>Source Sans Pro</vt:lpstr>
      <vt:lpstr>Wingdings</vt:lpstr>
      <vt:lpstr>1_Savitch4Template</vt:lpstr>
      <vt:lpstr>Módulo 9 Arreglos</vt:lpstr>
      <vt:lpstr>Arreglos</vt:lpstr>
      <vt:lpstr>Visualizando Arreglos</vt:lpstr>
      <vt:lpstr>Sintaxis</vt:lpstr>
      <vt:lpstr>Nomenclatura</vt:lpstr>
      <vt:lpstr>Acceder un elemento de un arreglo</vt:lpstr>
      <vt:lpstr>Acceder un elemento de un arreglo</vt:lpstr>
      <vt:lpstr>Tamaño del arreglo</vt:lpstr>
      <vt:lpstr>Ejercicio!</vt:lpstr>
      <vt:lpstr>PowerPoint Presentation</vt:lpstr>
      <vt:lpstr>Nuevos tipos de ciclos! FOR-EACH</vt:lpstr>
      <vt:lpstr>Arreglos son objetos</vt:lpstr>
      <vt:lpstr>PowerPoint Presentation</vt:lpstr>
      <vt:lpstr>PowerPoint Presentation</vt:lpstr>
      <vt:lpstr>PowerPoint Presentation</vt:lpstr>
      <vt:lpstr>¿Y EN QUÉ NOS AFECTA?</vt:lpstr>
      <vt:lpstr>Métodos y arreglos</vt:lpstr>
      <vt:lpstr>PowerPoint Presentation</vt:lpstr>
      <vt:lpstr>Métodos y arreglos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Omar Acosta</cp:lastModifiedBy>
  <cp:revision>268</cp:revision>
  <cp:lastPrinted>2009-02-22T23:27:07Z</cp:lastPrinted>
  <dcterms:created xsi:type="dcterms:W3CDTF">2007-09-23T00:21:45Z</dcterms:created>
  <dcterms:modified xsi:type="dcterms:W3CDTF">2020-11-11T05:05:08Z</dcterms:modified>
</cp:coreProperties>
</file>