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9" r:id="rId41"/>
    <p:sldId id="300" r:id="rId42"/>
    <p:sldId id="295" r:id="rId43"/>
    <p:sldId id="296" r:id="rId44"/>
    <p:sldId id="297" r:id="rId45"/>
    <p:sldId id="298" r:id="rId46"/>
  </p:sldIdLst>
  <p:sldSz cx="12192000" cy="6858000"/>
  <p:notesSz cx="6858000" cy="9144000"/>
  <p:embeddedFontLst>
    <p:embeddedFont>
      <p:font typeface="Ubuntu" panose="020B0504030602030204" pitchFamily="3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36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Módulo 4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Algoritmos y Diagramas de Flujo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computadora no debe entender el algoritmo, mientras pueda ejecutarlo. 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Un buen </a:t>
            </a:r>
            <a:r>
              <a:rPr lang="es-MX" sz="3600" b="1" dirty="0">
                <a:solidFill>
                  <a:schemeClr val="accent1"/>
                </a:solidFill>
              </a:rPr>
              <a:t>programador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debe dominar todos los aspectos y detalles del algoritmo para poderlo programar.</a:t>
            </a:r>
            <a:endParaRPr lang="en-US" sz="36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El trabajo de un programador es </a:t>
            </a:r>
            <a:r>
              <a:rPr lang="es-MX" sz="3600" b="1" dirty="0">
                <a:solidFill>
                  <a:schemeClr val="accent1"/>
                </a:solidFill>
              </a:rPr>
              <a:t>convertir las instrucciones de un algoritmo en código.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i="1" dirty="0"/>
              <a:t>Diseñar un algoritmo es trabajo altamente creativo</a:t>
            </a:r>
            <a:endParaRPr lang="en-US" sz="54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C04B33-709A-4588-A750-17794F1A21F9}"/>
              </a:ext>
            </a:extLst>
          </p:cNvPr>
          <p:cNvSpPr txBox="1">
            <a:spLocks/>
          </p:cNvSpPr>
          <p:nvPr/>
        </p:nvSpPr>
        <p:spPr>
          <a:xfrm>
            <a:off x="5834741" y="4078737"/>
            <a:ext cx="6302829" cy="2779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4800" i="1" dirty="0">
                <a:solidFill>
                  <a:schemeClr val="accent1"/>
                </a:solidFill>
              </a:rPr>
              <a:t>¡Es detallar algo complicado de una forma lógica y sencilla!</a:t>
            </a:r>
            <a:endParaRPr lang="en-US" sz="4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/>
              <a:t>¿Cuánta harina? </a:t>
            </a:r>
          </a:p>
          <a:p>
            <a:r>
              <a:rPr lang="es-MX" sz="3000" dirty="0"/>
              <a:t>¿Cuántos huevos? </a:t>
            </a:r>
          </a:p>
          <a:p>
            <a:r>
              <a:rPr lang="es-MX" sz="3000" dirty="0"/>
              <a:t>¿Cuánta leche?</a:t>
            </a:r>
          </a:p>
          <a:p>
            <a:r>
              <a:rPr lang="es-MX" sz="3000" dirty="0"/>
              <a:t>¿En qué recipiente?</a:t>
            </a:r>
          </a:p>
          <a:p>
            <a:r>
              <a:rPr lang="es-MX" sz="3000" dirty="0"/>
              <a:t>¿Cuánto tiempo hay que batir la mezcla? ¿Cómo? ¿En qué sentido?</a:t>
            </a:r>
          </a:p>
          <a:p>
            <a:r>
              <a:rPr lang="es-MX" sz="3000" dirty="0"/>
              <a:t>¿Cómo prendo el sartén?</a:t>
            </a:r>
          </a:p>
          <a:p>
            <a:r>
              <a:rPr lang="es-MX" sz="3000" dirty="0"/>
              <a:t>¿A qué temperatura caliento el sartén?</a:t>
            </a:r>
          </a:p>
          <a:p>
            <a:r>
              <a:rPr lang="es-MX" sz="3000" dirty="0"/>
              <a:t>¿Dónde está el sartén?</a:t>
            </a:r>
          </a:p>
          <a:p>
            <a:r>
              <a:rPr lang="es-MX" sz="3000" dirty="0"/>
              <a:t>¿Cómo vierto la mezcla? ¿Por cuánto tiempo?</a:t>
            </a:r>
          </a:p>
          <a:p>
            <a:r>
              <a:rPr lang="es-MX" sz="3000" dirty="0"/>
              <a:t>¿De qué tamaño es el </a:t>
            </a:r>
            <a:r>
              <a:rPr lang="es-MX" sz="3000" dirty="0" err="1"/>
              <a:t>hot</a:t>
            </a:r>
            <a:r>
              <a:rPr lang="es-MX" sz="3000" dirty="0"/>
              <a:t> cake?</a:t>
            </a:r>
          </a:p>
          <a:p>
            <a:r>
              <a:rPr lang="es-MX" sz="3000" dirty="0"/>
              <a:t>¿En dónde lo sirvo?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7F41DECB-E06D-4102-8F08-6BE32856CE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6653" y="1158115"/>
            <a:ext cx="9458475" cy="532039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/>
              <a:t>¿Cómo podemos representar un algoritmo computacional?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Diagrama de flujo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Pseudocódigo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¿Qué es un algoritmo?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2356756" y="1632856"/>
            <a:ext cx="7478487" cy="33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 dirty="0">
                <a:solidFill>
                  <a:schemeClr val="accent2"/>
                </a:solidFill>
              </a:rPr>
              <a:t> 600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F530-25FE-4789-A55E-978ABF1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6"/>
          <a:stretch/>
        </p:blipFill>
        <p:spPr>
          <a:xfrm>
            <a:off x="7369094" y="0"/>
            <a:ext cx="4420134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0344-418C-462D-8AD3-42E1DF0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95" y="0"/>
            <a:ext cx="4420134" cy="6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798-2429-43F8-85CA-D59994F3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Progranimate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16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40940"/>
              </p:ext>
            </p:extLst>
          </p:nvPr>
        </p:nvGraphicFramePr>
        <p:xfrm>
          <a:off x="838544" y="1028247"/>
          <a:ext cx="11095038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6458857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2818267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almacenar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Ejemplos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enteros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positivos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negativos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  <a:p>
                      <a:r>
                        <a:rPr lang="en-US" sz="2000" dirty="0"/>
                        <a:t>-4</a:t>
                      </a:r>
                    </a:p>
                    <a:p>
                      <a:r>
                        <a:rPr lang="en-US" sz="2000" dirty="0"/>
                        <a:t>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de punto </a:t>
                      </a:r>
                      <a:r>
                        <a:rPr lang="en-US" sz="2000" dirty="0" err="1"/>
                        <a:t>flotante</a:t>
                      </a:r>
                      <a:r>
                        <a:rPr lang="en-US" sz="2000" dirty="0"/>
                        <a:t>. </a:t>
                      </a:r>
                      <a:r>
                        <a:rPr lang="en-US" sz="2000" dirty="0" err="1"/>
                        <a:t>Cualquier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número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negativo</a:t>
                      </a:r>
                      <a:r>
                        <a:rPr lang="en-US" sz="2000" dirty="0"/>
                        <a:t>, y con </a:t>
                      </a:r>
                      <a:r>
                        <a:rPr lang="en-US" sz="2000" dirty="0" err="1"/>
                        <a:t>algún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componente</a:t>
                      </a:r>
                      <a:r>
                        <a:rPr lang="en-US" sz="2000" dirty="0"/>
                        <a:t> decimal.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10.0</a:t>
                      </a:r>
                    </a:p>
                    <a:p>
                      <a:r>
                        <a:rPr lang="en-US" sz="2000" dirty="0"/>
                        <a:t>-4.58</a:t>
                      </a:r>
                    </a:p>
                    <a:p>
                      <a:r>
                        <a:rPr lang="en-US" sz="2000" dirty="0"/>
                        <a:t>0.000056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individuales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codificación</a:t>
                      </a:r>
                      <a:r>
                        <a:rPr lang="en-US" sz="2000" dirty="0"/>
                        <a:t> ASCII. Los </a:t>
                      </a:r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deben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rodeados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sencillas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‘a’</a:t>
                      </a:r>
                    </a:p>
                    <a:p>
                      <a:r>
                        <a:rPr lang="en-US" sz="2000" dirty="0"/>
                        <a:t>‘Z’</a:t>
                      </a:r>
                    </a:p>
                    <a:p>
                      <a:r>
                        <a:rPr lang="en-US" sz="2000" dirty="0"/>
                        <a:t>‘!’</a:t>
                      </a:r>
                    </a:p>
                    <a:p>
                      <a:r>
                        <a:rPr lang="en-US" sz="2000" dirty="0"/>
                        <a:t>‘9’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30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 string debe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encapsulado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dobles</a:t>
                      </a:r>
                      <a:r>
                        <a:rPr lang="en-US" sz="2000" dirty="0"/>
                        <a:t> (quotes).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“Hola Mundo!”</a:t>
                      </a:r>
                    </a:p>
                    <a:p>
                      <a:r>
                        <a:rPr lang="en-US" sz="2000" dirty="0"/>
                        <a:t>“Hay 126.74 </a:t>
                      </a:r>
                      <a:r>
                        <a:rPr lang="en-US" sz="2000" dirty="0" err="1"/>
                        <a:t>millones</a:t>
                      </a:r>
                      <a:r>
                        <a:rPr lang="en-US" sz="2000" dirty="0"/>
                        <a:t> de habitants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México”.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boolean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Sirve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guardar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valores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binarios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verdadero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falso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  <a:p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1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3F4FC42F-F058-479C-8284-2BDED342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79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 y relacionales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47077"/>
              </p:ext>
            </p:extLst>
          </p:nvPr>
        </p:nvGraphicFramePr>
        <p:xfrm>
          <a:off x="838544" y="1028247"/>
          <a:ext cx="11095038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4175038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5102086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</a:t>
                      </a:r>
                      <a:r>
                        <a:rPr lang="en-US" dirty="0" err="1"/>
                        <a:t>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¿Para qué sirve?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=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mes == 12</a:t>
                      </a:r>
                    </a:p>
                    <a:p>
                      <a:r>
                        <a:rPr lang="es-MX" sz="1800" dirty="0"/>
                        <a:t>letra  == ‘c’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Es diferente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!= 12</a:t>
                      </a:r>
                    </a:p>
                    <a:p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!= 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o 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Saldo</a:t>
                      </a:r>
                      <a:r>
                        <a:rPr lang="en-US" sz="1800" dirty="0"/>
                        <a:t> &gt;=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&gt;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o igual a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&lt;= 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 1000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4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&amp;&amp;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&gt;= 1 ) &amp;&amp; ( 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&lt;= 12 )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7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||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 </a:t>
                      </a:r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== ‘c’ ) </a:t>
                      </a:r>
                      <a:r>
                        <a:rPr lang="es-MX" sz="1800" dirty="0"/>
                        <a:t>|| ( letra == ‘a’ 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3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NOT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!(mes == 12)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2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412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85A4-726D-4820-B359-2BF9A84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6510"/>
            <a:ext cx="11095382" cy="1246271"/>
          </a:xfrm>
        </p:spPr>
        <p:txBody>
          <a:bodyPr/>
          <a:lstStyle/>
          <a:p>
            <a:r>
              <a:rPr lang="es-MX" dirty="0"/>
              <a:t>Ejercicio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C25D-A60E-481E-AF09-CEF46C215B37}"/>
              </a:ext>
            </a:extLst>
          </p:cNvPr>
          <p:cNvSpPr txBox="1">
            <a:spLocks/>
          </p:cNvSpPr>
          <p:nvPr/>
        </p:nvSpPr>
        <p:spPr>
          <a:xfrm>
            <a:off x="838199" y="1325216"/>
            <a:ext cx="10180983" cy="523433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600" dirty="0"/>
              <a:t>Realiza un diagrama de flujo que reciba dos números enteros: </a:t>
            </a:r>
            <a:r>
              <a:rPr lang="es-MX" sz="3600" b="1" i="1" dirty="0"/>
              <a:t>num1 </a:t>
            </a:r>
            <a:r>
              <a:rPr lang="es-MX" sz="3600" dirty="0"/>
              <a:t>y </a:t>
            </a:r>
            <a:r>
              <a:rPr lang="es-MX" sz="3600" b="1" i="1" dirty="0"/>
              <a:t>num2</a:t>
            </a:r>
            <a:r>
              <a:rPr lang="es-MX" sz="3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600" dirty="0"/>
              <a:t>Posteriormente, deberá contar e imprimir ascendentemente los números desde </a:t>
            </a:r>
            <a:r>
              <a:rPr lang="es-MX" sz="3600" b="1" i="1" dirty="0"/>
              <a:t>num1 </a:t>
            </a:r>
            <a:r>
              <a:rPr lang="es-MX" sz="3600" dirty="0"/>
              <a:t>hasta </a:t>
            </a:r>
            <a:r>
              <a:rPr lang="es-MX" sz="3600" b="1" i="1" dirty="0"/>
              <a:t>num2.</a:t>
            </a:r>
          </a:p>
        </p:txBody>
      </p:sp>
    </p:spTree>
    <p:extLst>
      <p:ext uri="{BB962C8B-B14F-4D97-AF65-F5344CB8AC3E}">
        <p14:creationId xmlns:p14="http://schemas.microsoft.com/office/powerpoint/2010/main" val="417363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ABAD-046D-4291-BFA9-805BC6C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28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97B5-4DAA-4350-84A2-D2ECF9AD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F62F-B660-4422-A583-29A719C1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pseudocódigo es una descripción de alto nivel de un algoritmo. Utiliza ciertas convenciones de la programación, pero la intención es que sea </a:t>
            </a:r>
            <a:r>
              <a:rPr lang="es-MX" b="1" dirty="0">
                <a:solidFill>
                  <a:schemeClr val="accent1"/>
                </a:solidFill>
              </a:rPr>
              <a:t>entendible para los humanos.</a:t>
            </a: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pseudocódigo generalmente se utiliza para:</a:t>
            </a:r>
          </a:p>
          <a:p>
            <a:r>
              <a:rPr lang="es-MX" b="1" dirty="0">
                <a:solidFill>
                  <a:schemeClr val="accent1"/>
                </a:solidFill>
              </a:rPr>
              <a:t>Describir cómo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b="1" dirty="0">
                <a:solidFill>
                  <a:schemeClr val="accent1"/>
                </a:solidFill>
              </a:rPr>
              <a:t>funciona</a:t>
            </a:r>
            <a:r>
              <a:rPr lang="es-MX" dirty="0"/>
              <a:t> un algoritmo. </a:t>
            </a:r>
            <a:br>
              <a:rPr lang="es-MX" dirty="0"/>
            </a:br>
            <a:endParaRPr lang="es-MX" dirty="0"/>
          </a:p>
          <a:p>
            <a:r>
              <a:rPr lang="es-MX" dirty="0"/>
              <a:t>Explicar un proceso computacional a </a:t>
            </a:r>
            <a:r>
              <a:rPr lang="es-MX" b="1" dirty="0">
                <a:solidFill>
                  <a:schemeClr val="accent1"/>
                </a:solidFill>
              </a:rPr>
              <a:t>gente no técnica</a:t>
            </a:r>
            <a:r>
              <a:rPr lang="es-MX" dirty="0"/>
              <a:t>.</a:t>
            </a:r>
            <a:br>
              <a:rPr lang="es-MX" dirty="0"/>
            </a:br>
            <a:endParaRPr lang="es-MX" dirty="0"/>
          </a:p>
          <a:p>
            <a:r>
              <a:rPr lang="es-MX" dirty="0"/>
              <a:t>Diseñar </a:t>
            </a:r>
            <a:r>
              <a:rPr lang="es-MX" b="1" dirty="0">
                <a:solidFill>
                  <a:schemeClr val="accent1"/>
                </a:solidFill>
              </a:rPr>
              <a:t>código en grupo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7621C025-4BD5-4BC8-A323-4F1C6AED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017" y="3429000"/>
            <a:ext cx="914400" cy="914400"/>
          </a:xfrm>
          <a:prstGeom prst="rect">
            <a:avLst/>
          </a:prstGeom>
        </p:spPr>
      </p:pic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8A98F84C-6D5D-459B-8E7B-B56E5187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613" y="5067631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86B2C2FA-CA6F-4E93-B838-5AB37E2CA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7793" y="4153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3D4-EE19-4065-9790-F736E9A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09A-7A36-4B29-8C75-0A3A53CE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Utilizamos lenguaje lógico y algunas convenciones de programación, pero omitimos detalles que compliquen el código.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r>
              <a:rPr lang="en-US" dirty="0" err="1"/>
              <a:t>Sumar</a:t>
            </a:r>
            <a:r>
              <a:rPr lang="en-US" dirty="0"/>
              <a:t> 1 a </a:t>
            </a:r>
            <a:r>
              <a:rPr lang="en-US" i="1" dirty="0"/>
              <a:t>variable</a:t>
            </a:r>
          </a:p>
          <a:p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* 10</a:t>
            </a:r>
          </a:p>
          <a:p>
            <a:r>
              <a:rPr lang="en-US" dirty="0"/>
              <a:t>(IF) Si la luz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encendida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…</a:t>
            </a:r>
          </a:p>
          <a:p>
            <a:r>
              <a:rPr lang="en-US" dirty="0"/>
              <a:t>(ELSE) De lo </a:t>
            </a:r>
            <a:r>
              <a:rPr lang="en-US" dirty="0" err="1"/>
              <a:t>contrario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4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6A6-C393-4041-9012-351BA9C0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Vaso de Agua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9CC8-9A27-42CC-BEDE-6158817CD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328738"/>
            <a:ext cx="5940287" cy="523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contenido de un vaso de agua lo vamos a representar a través de su volumen en mililitros.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 decir, un vaso con 0 mililitros está vacío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Diseña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solicite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y lo </a:t>
            </a:r>
            <a:r>
              <a:rPr lang="en-US" dirty="0" err="1"/>
              <a:t>llene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Represéntalo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en</a:t>
            </a:r>
            <a:r>
              <a:rPr lang="en-US" b="1" dirty="0">
                <a:solidFill>
                  <a:schemeClr val="accent1"/>
                </a:solidFill>
              </a:rPr>
              <a:t> pseudo</a:t>
            </a:r>
            <a:r>
              <a:rPr lang="es-MX" b="1" dirty="0">
                <a:solidFill>
                  <a:schemeClr val="accent1"/>
                </a:solidFill>
              </a:rPr>
              <a:t>código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81A6577-6AF7-47A8-928B-023F65A2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06" y="1158115"/>
            <a:ext cx="4830189" cy="4830189"/>
          </a:xfrm>
          <a:prstGeom prst="rect">
            <a:avLst/>
          </a:prstGeom>
        </p:spPr>
      </p:pic>
      <p:pic>
        <p:nvPicPr>
          <p:cNvPr id="20" name="Picture 19" descr="A close up of a screen&#10;&#10;Description automatically generated">
            <a:extLst>
              <a:ext uri="{FF2B5EF4-FFF2-40B4-BE49-F238E27FC236}">
                <a16:creationId xmlns:a16="http://schemas.microsoft.com/office/drawing/2014/main" id="{5FB62EDD-23CA-4B15-992F-A118ABCF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2" name="Picture 21" descr="A close up of a screen&#10;&#10;Description automatically generated">
            <a:extLst>
              <a:ext uri="{FF2B5EF4-FFF2-40B4-BE49-F238E27FC236}">
                <a16:creationId xmlns:a16="http://schemas.microsoft.com/office/drawing/2014/main" id="{1D8A9EE8-F280-4F64-86C3-CB09959A6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4" name="Picture 23" descr="A picture containing object&#10;&#10;Description automatically generated">
            <a:extLst>
              <a:ext uri="{FF2B5EF4-FFF2-40B4-BE49-F238E27FC236}">
                <a16:creationId xmlns:a16="http://schemas.microsoft.com/office/drawing/2014/main" id="{61F6A7AB-A985-4D60-B31D-45990A444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3872CEAF-46B7-4F9A-B4F1-FD7C62103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9" y="1156848"/>
            <a:ext cx="4831455" cy="48314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A9A1A2-90E7-4D38-A534-B2D5A9B14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58" y="1158114"/>
            <a:ext cx="4830189" cy="48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stock trading">
            <a:extLst>
              <a:ext uri="{FF2B5EF4-FFF2-40B4-BE49-F238E27FC236}">
                <a16:creationId xmlns:a16="http://schemas.microsoft.com/office/drawing/2014/main" id="{41BA9B05-FA1A-4CE7-98B0-C8F5B65A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80" y="782504"/>
            <a:ext cx="7049862" cy="529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6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amazon">
            <a:extLst>
              <a:ext uri="{FF2B5EF4-FFF2-40B4-BE49-F238E27FC236}">
                <a16:creationId xmlns:a16="http://schemas.microsoft.com/office/drawing/2014/main" id="{557AD2F5-6E40-4B14-B360-373B6FF76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2108814" y="1589312"/>
            <a:ext cx="8212204" cy="31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Image result for google maps">
            <a:extLst>
              <a:ext uri="{FF2B5EF4-FFF2-40B4-BE49-F238E27FC236}">
                <a16:creationId xmlns:a16="http://schemas.microsoft.com/office/drawing/2014/main" id="{A0770453-6ED5-47BC-9798-0EB2D6588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95321"/>
            <a:ext cx="3648079" cy="36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waze icon">
            <a:extLst>
              <a:ext uri="{FF2B5EF4-FFF2-40B4-BE49-F238E27FC236}">
                <a16:creationId xmlns:a16="http://schemas.microsoft.com/office/drawing/2014/main" id="{547C032D-D17C-4CD8-B35E-9D2EA756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3" y="2676963"/>
            <a:ext cx="3443969" cy="33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5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Un algoritmo es una serie de pasos que definen un procedimiento para realizar algún proceso. Un algoritmo debe ser: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Preciso: </a:t>
            </a:r>
            <a:r>
              <a:rPr lang="es-MX" sz="3000" dirty="0"/>
              <a:t>Debe seguir un orden establecido.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Definido: </a:t>
            </a:r>
            <a:r>
              <a:rPr lang="es-MX" sz="3000" dirty="0"/>
              <a:t>Los resultados son predecibles, dos ejecuciones del mismo algoritmo deben generar el mismo resultado.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Finito: </a:t>
            </a:r>
            <a:r>
              <a:rPr lang="es-MX" sz="3000" dirty="0"/>
              <a:t>Debe tener un número determinado de pasos, y terminar en un tiempo finito.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028" y="4328886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891" y="5802226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194" y="2469500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943</TotalTime>
  <Words>1241</Words>
  <Application>Microsoft Office PowerPoint</Application>
  <PresentationFormat>Widescreen</PresentationFormat>
  <Paragraphs>221</Paragraphs>
  <Slides>45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Wingdings</vt:lpstr>
      <vt:lpstr>Ubuntu</vt:lpstr>
      <vt:lpstr>OEAR_theme</vt:lpstr>
      <vt:lpstr>Módulo 4</vt:lpstr>
      <vt:lpstr>¿Qué es un algoritmo?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</vt:lpstr>
      <vt:lpstr>PowerPoint Presentation</vt:lpstr>
      <vt:lpstr>PowerPoint Presentation</vt:lpstr>
      <vt:lpstr>Al seguir un algoritmo al pie de la letra, el ejecutor no necesita conocer el por qué algo funciona.</vt:lpstr>
      <vt:lpstr>Diseño de algoritmos</vt:lpstr>
      <vt:lpstr>PowerPoint Presentation</vt:lpstr>
      <vt:lpstr>PowerPoint Presentation</vt:lpstr>
      <vt:lpstr>PowerPoint Presentation</vt:lpstr>
      <vt:lpstr>¿Cómo podemos representar un algoritmo computacional?</vt:lpstr>
      <vt:lpstr>Diagramas de Flujo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Ejercicio en Progranimate</vt:lpstr>
      <vt:lpstr>Tipos de Variables</vt:lpstr>
      <vt:lpstr>Operadores lógicos y relacionales</vt:lpstr>
      <vt:lpstr>Ejercicio</vt:lpstr>
      <vt:lpstr>Pseudocódigo</vt:lpstr>
      <vt:lpstr>Pseudocódigo</vt:lpstr>
      <vt:lpstr>Lenguaje</vt:lpstr>
      <vt:lpstr>Vaso de Agua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Acosta</cp:lastModifiedBy>
  <cp:revision>176</cp:revision>
  <dcterms:created xsi:type="dcterms:W3CDTF">2019-09-18T16:31:11Z</dcterms:created>
  <dcterms:modified xsi:type="dcterms:W3CDTF">2019-09-25T04:21:07Z</dcterms:modified>
</cp:coreProperties>
</file>