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embeddedFontLst>
    <p:embeddedFont>
      <p:font typeface="Ubuntu" panose="020B0504030602030204" pitchFamily="34" charset="0"/>
      <p:regular r:id="rId39"/>
      <p:bold r:id="rId40"/>
      <p:italic r:id="rId41"/>
      <p:boldItalic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00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7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84DC-5166-472C-8C7E-AD46FA2ED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479675"/>
          </a:xfrm>
        </p:spPr>
        <p:txBody>
          <a:bodyPr anchor="ctr"/>
          <a:lstStyle>
            <a:lvl1pPr algn="ctr">
              <a:defRPr sz="6000">
                <a:solidFill>
                  <a:schemeClr val="accent2"/>
                </a:solidFill>
                <a:latin typeface="Ubuntu" panose="020B05040306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A867C-CC05-4739-B58E-0D32700F0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  <a:latin typeface="Ubuntu" panose="020B05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03EB4-8ECF-4B05-86EA-3AE6D2258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</a:lstStyle>
          <a:p>
            <a:fld id="{A8CFC892-7674-4263-9B21-5444F469832B}" type="datetimeFigureOut">
              <a:rPr lang="en-US" smtClean="0"/>
              <a:pPr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B5FAE-3A9C-4B15-BFDF-1151B576A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43301-35D8-4BFE-BAE1-D6FD5565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</a:lstStyle>
          <a:p>
            <a:fld id="{BB5BAFE0-F8AD-462E-ACDF-7B05B42CBC9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E04F755-AA2F-4A42-8ABD-99A697F37AF1}"/>
              </a:ext>
            </a:extLst>
          </p:cNvPr>
          <p:cNvGrpSpPr/>
          <p:nvPr userDrawn="1"/>
        </p:nvGrpSpPr>
        <p:grpSpPr>
          <a:xfrm>
            <a:off x="626165" y="321986"/>
            <a:ext cx="4552125" cy="3280051"/>
            <a:chOff x="626165" y="321986"/>
            <a:chExt cx="4552125" cy="3280051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72883C-14C1-4C25-9FD3-00A1AF3C7D55}"/>
                </a:ext>
              </a:extLst>
            </p:cNvPr>
            <p:cNvSpPr/>
            <p:nvPr/>
          </p:nvSpPr>
          <p:spPr>
            <a:xfrm rot="5400000">
              <a:off x="2719665" y="-1771512"/>
              <a:ext cx="365125" cy="4552124"/>
            </a:xfrm>
            <a:prstGeom prst="rect">
              <a:avLst/>
            </a:prstGeom>
            <a:grpFill/>
            <a:ln>
              <a:noFill/>
            </a:ln>
            <a:effectLst>
              <a:outerShdw sx="0" sy="0" rotWithShape="0">
                <a:scrgbClr r="0" g="0" b="0"/>
              </a:outerShdw>
            </a:effectLst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trike="noStrike" kern="0" spc="0" normalizeH="0">
                <a:solidFill>
                  <a:schemeClr val="lt1"/>
                </a:solidFill>
                <a:effectLst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5DF9F05-AE38-40A0-9457-D9AB6A567D39}"/>
                </a:ext>
              </a:extLst>
            </p:cNvPr>
            <p:cNvSpPr/>
            <p:nvPr/>
          </p:nvSpPr>
          <p:spPr>
            <a:xfrm rot="10800000">
              <a:off x="626165" y="321986"/>
              <a:ext cx="457200" cy="3280051"/>
            </a:xfrm>
            <a:prstGeom prst="rect">
              <a:avLst/>
            </a:prstGeom>
            <a:grpFill/>
            <a:ln>
              <a:noFill/>
            </a:ln>
            <a:effectLst>
              <a:outerShdw sx="0" sy="0" rotWithShape="0">
                <a:scrgbClr r="0" g="0" b="0"/>
              </a:outerShdw>
            </a:effectLst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trike="noStrike" kern="0" spc="0" normalizeH="0">
                <a:solidFill>
                  <a:schemeClr val="lt1"/>
                </a:solidFill>
                <a:effectLst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7DF84B9-2C4E-4523-A806-EFF0200F340B}"/>
              </a:ext>
            </a:extLst>
          </p:cNvPr>
          <p:cNvGrpSpPr/>
          <p:nvPr userDrawn="1"/>
        </p:nvGrpSpPr>
        <p:grpSpPr>
          <a:xfrm>
            <a:off x="7013712" y="2882210"/>
            <a:ext cx="4552124" cy="3280051"/>
            <a:chOff x="7013712" y="2882210"/>
            <a:chExt cx="4552124" cy="3280051"/>
          </a:xfrm>
          <a:solidFill>
            <a:schemeClr val="accent1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CA6EE6-9C6E-444C-9AEE-0FABB869D273}"/>
                </a:ext>
              </a:extLst>
            </p:cNvPr>
            <p:cNvSpPr/>
            <p:nvPr/>
          </p:nvSpPr>
          <p:spPr>
            <a:xfrm rot="16200000">
              <a:off x="9107211" y="3703635"/>
              <a:ext cx="365125" cy="4552124"/>
            </a:xfrm>
            <a:prstGeom prst="rect">
              <a:avLst/>
            </a:prstGeom>
            <a:grpFill/>
            <a:ln>
              <a:noFill/>
            </a:ln>
            <a:effectLst>
              <a:outerShdw sx="0" sy="0" rotWithShape="0">
                <a:scrgbClr r="0" g="0" b="0"/>
              </a:outerShdw>
            </a:effectLst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trike="noStrike" kern="0" spc="0" normalizeH="0">
                <a:solidFill>
                  <a:schemeClr val="lt1"/>
                </a:solidFill>
                <a:effectLst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9886A1E-08F4-4ED2-B816-A0C497C26937}"/>
                </a:ext>
              </a:extLst>
            </p:cNvPr>
            <p:cNvSpPr/>
            <p:nvPr/>
          </p:nvSpPr>
          <p:spPr>
            <a:xfrm>
              <a:off x="11108636" y="2882210"/>
              <a:ext cx="457200" cy="3280051"/>
            </a:xfrm>
            <a:prstGeom prst="rect">
              <a:avLst/>
            </a:prstGeom>
            <a:grpFill/>
            <a:ln>
              <a:noFill/>
            </a:ln>
            <a:effectLst>
              <a:outerShdw sx="0" sy="0" rotWithShape="0">
                <a:scrgbClr r="0" g="0" b="0"/>
              </a:outerShdw>
            </a:effectLst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trike="noStrike" kern="0" spc="0" normalizeH="0">
                <a:solidFill>
                  <a:schemeClr val="lt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0600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7062-789E-4021-8EFD-A2773CC1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7F66-1F72-4DE8-9D94-4ECE062C7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34E51-4847-4458-A07F-36632D76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C892-7674-4263-9B21-5444F469832B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89FF2-5E8F-4D8B-8874-98AFA562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6CE6A-D986-45B1-817C-7016F0B7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AFE0-F8AD-462E-ACDF-7B05B42CB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9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7F88-D5C2-4CF8-825F-2284391C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9449"/>
            <a:ext cx="11095382" cy="3581233"/>
          </a:xfrm>
        </p:spPr>
        <p:txBody>
          <a:bodyPr>
            <a:noAutofit/>
          </a:bodyPr>
          <a:lstStyle>
            <a:lvl1pPr algn="ctr"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38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6618-9911-44F8-BA35-1BA350D6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958"/>
            <a:ext cx="5435009" cy="9541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C8E75-46A0-49A5-A941-6E55AB831C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328738"/>
            <a:ext cx="5435600" cy="52308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A6984AD-6AC0-4A99-87ED-54B93282F6B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38913" y="203200"/>
            <a:ext cx="5049837" cy="6356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5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DED620-C6AD-4298-8E1C-69EFB24D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0A7BD-D57A-4FD8-9686-06B6849FE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158115"/>
            <a:ext cx="11095381" cy="5018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98352-82AA-42F7-8122-B7F29C510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Ubuntu" panose="020B0504030602030204" pitchFamily="34" charset="0"/>
              </a:defRPr>
            </a:lvl1pPr>
          </a:lstStyle>
          <a:p>
            <a:fld id="{A8CFC892-7674-4263-9B21-5444F469832B}" type="datetimeFigureOut">
              <a:rPr lang="en-US" smtClean="0"/>
              <a:pPr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2E9B-14AD-4190-A5EB-E67444464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buntu" panose="020B05040306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46F64-175C-4C77-8D33-778ABE06C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Ubuntu" panose="020B0504030602030204" pitchFamily="34" charset="0"/>
              </a:defRPr>
            </a:lvl1pPr>
          </a:lstStyle>
          <a:p>
            <a:fld id="{BB5BAFE0-F8AD-462E-ACDF-7B05B42CBC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C0BADA-EF97-4C8E-AFBD-4DB2A7F97B45}"/>
              </a:ext>
            </a:extLst>
          </p:cNvPr>
          <p:cNvSpPr/>
          <p:nvPr/>
        </p:nvSpPr>
        <p:spPr>
          <a:xfrm>
            <a:off x="237151" y="0"/>
            <a:ext cx="368903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8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2"/>
          </a:solidFill>
          <a:latin typeface="Ubuntu" panose="020B050403060203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4YLK_F-3uTA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A0386-C35F-4A4C-8A03-3BDAF2EF2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655762"/>
          </a:xfrm>
        </p:spPr>
        <p:txBody>
          <a:bodyPr>
            <a:normAutofit/>
          </a:bodyPr>
          <a:lstStyle/>
          <a:p>
            <a:r>
              <a:rPr lang="es-MX" sz="9600" dirty="0">
                <a:solidFill>
                  <a:schemeClr val="accent2"/>
                </a:solidFill>
                <a:latin typeface="Ubuntu" panose="020B0504030602030204" pitchFamily="34" charset="0"/>
              </a:rPr>
              <a:t>Módulo 4</a:t>
            </a:r>
            <a:endParaRPr lang="en-US" sz="9600" dirty="0">
              <a:solidFill>
                <a:schemeClr val="accent2"/>
              </a:solidFill>
              <a:latin typeface="Ubuntu" panose="020B0504030602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9DB60-56FA-4FFA-9518-6BE4FF728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839686"/>
          </a:xfrm>
        </p:spPr>
        <p:txBody>
          <a:bodyPr>
            <a:normAutofit/>
          </a:bodyPr>
          <a:lstStyle/>
          <a:p>
            <a:r>
              <a:rPr lang="es-MX" sz="5000" b="1" dirty="0">
                <a:solidFill>
                  <a:schemeClr val="accent2"/>
                </a:solidFill>
              </a:rPr>
              <a:t>Algoritmos y Diagramas de Flujo</a:t>
            </a:r>
            <a:endParaRPr lang="en-US" sz="5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64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8" name="Picture 10" descr="Image result for pancakes recipe">
            <a:extLst>
              <a:ext uri="{FF2B5EF4-FFF2-40B4-BE49-F238E27FC236}">
                <a16:creationId xmlns:a16="http://schemas.microsoft.com/office/drawing/2014/main" id="{5494F31D-1204-4867-9E51-AD6E71E56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4" y="1642533"/>
            <a:ext cx="3364090" cy="504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A4F58D5-28E0-454D-BE8C-3E1C8AE7A827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Algoritmo para preparar </a:t>
            </a:r>
            <a:r>
              <a:rPr lang="es-MX" dirty="0" err="1"/>
              <a:t>hot</a:t>
            </a:r>
            <a:r>
              <a:rPr lang="es-MX" dirty="0"/>
              <a:t> </a:t>
            </a:r>
            <a:r>
              <a:rPr lang="es-MX" dirty="0" err="1"/>
              <a:t>cakes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EAB470-7D0B-4390-835C-9833B8910AAF}"/>
              </a:ext>
            </a:extLst>
          </p:cNvPr>
          <p:cNvSpPr txBox="1">
            <a:spLocks/>
          </p:cNvSpPr>
          <p:nvPr/>
        </p:nvSpPr>
        <p:spPr>
          <a:xfrm>
            <a:off x="4920342" y="1517343"/>
            <a:ext cx="6730209" cy="501884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s-MX" sz="3000" b="1" dirty="0"/>
              <a:t>Mezclar harina, huevos, leche en un recipiente.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/>
              <a:t>Batir hasta generar una mezcla uniforme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/>
              <a:t>Calentar sartén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/>
              <a:t>Verter mezcla en sartén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err="1"/>
              <a:t>Voltear</a:t>
            </a:r>
            <a:r>
              <a:rPr lang="en-US" sz="3000" b="1" dirty="0"/>
              <a:t> el hot cake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err="1"/>
              <a:t>Servir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96441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A74C-798E-4906-BE85-E29E0C09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8" y="246964"/>
            <a:ext cx="11549742" cy="2768379"/>
          </a:xfrm>
        </p:spPr>
        <p:txBody>
          <a:bodyPr/>
          <a:lstStyle/>
          <a:p>
            <a:r>
              <a:rPr lang="es-MX" sz="5400" i="1" dirty="0"/>
              <a:t>Al seguir un algoritmo al pie de la letra, el ejecutor no necesita conocer el por qué algo funciona.</a:t>
            </a:r>
            <a:endParaRPr lang="en-US" sz="5400" i="1" dirty="0"/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F6ED17CD-63D3-470C-B9A5-1701C8C22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7686" y="3292930"/>
            <a:ext cx="3058886" cy="3058886"/>
          </a:xfrm>
          <a:prstGeom prst="rect">
            <a:avLst/>
          </a:prstGeom>
        </p:spPr>
      </p:pic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B0D0A2E8-2489-4B8E-8874-BF3DAC2F66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9567" y="4241667"/>
            <a:ext cx="914400" cy="914400"/>
          </a:xfrm>
          <a:prstGeom prst="rect">
            <a:avLst/>
          </a:prstGeom>
        </p:spPr>
      </p:pic>
      <p:pic>
        <p:nvPicPr>
          <p:cNvPr id="14" name="Graphic 13" descr="Line arrow Straight">
            <a:extLst>
              <a:ext uri="{FF2B5EF4-FFF2-40B4-BE49-F238E27FC236}">
                <a16:creationId xmlns:a16="http://schemas.microsoft.com/office/drawing/2014/main" id="{98AA29C8-09EF-4669-99AA-55885A20D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40729">
            <a:off x="8135905" y="5894616"/>
            <a:ext cx="914400" cy="914400"/>
          </a:xfrm>
          <a:prstGeom prst="rect">
            <a:avLst/>
          </a:prstGeom>
        </p:spPr>
      </p:pic>
      <p:pic>
        <p:nvPicPr>
          <p:cNvPr id="15" name="Graphic 14" descr="Line arrow Straight">
            <a:extLst>
              <a:ext uri="{FF2B5EF4-FFF2-40B4-BE49-F238E27FC236}">
                <a16:creationId xmlns:a16="http://schemas.microsoft.com/office/drawing/2014/main" id="{E9AEA2B0-EBB6-4077-8B2E-9C8867A462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3633339" y="4241666"/>
            <a:ext cx="914400" cy="914400"/>
          </a:xfrm>
          <a:prstGeom prst="rect">
            <a:avLst/>
          </a:prstGeom>
        </p:spPr>
      </p:pic>
      <p:pic>
        <p:nvPicPr>
          <p:cNvPr id="16" name="Graphic 15" descr="Line arrow Straight">
            <a:extLst>
              <a:ext uri="{FF2B5EF4-FFF2-40B4-BE49-F238E27FC236}">
                <a16:creationId xmlns:a16="http://schemas.microsoft.com/office/drawing/2014/main" id="{6E03E2EF-D2B3-4217-9075-D28B60A60A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440048">
            <a:off x="3819557" y="5757382"/>
            <a:ext cx="914400" cy="914400"/>
          </a:xfrm>
          <a:prstGeom prst="rect">
            <a:avLst/>
          </a:prstGeom>
        </p:spPr>
      </p:pic>
      <p:pic>
        <p:nvPicPr>
          <p:cNvPr id="17" name="Graphic 16" descr="Line arrow Straight">
            <a:extLst>
              <a:ext uri="{FF2B5EF4-FFF2-40B4-BE49-F238E27FC236}">
                <a16:creationId xmlns:a16="http://schemas.microsoft.com/office/drawing/2014/main" id="{27322301-CCB8-48F6-A692-089E00384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891940">
            <a:off x="8134751" y="2846617"/>
            <a:ext cx="914400" cy="914400"/>
          </a:xfrm>
          <a:prstGeom prst="rect">
            <a:avLst/>
          </a:prstGeom>
        </p:spPr>
      </p:pic>
      <p:pic>
        <p:nvPicPr>
          <p:cNvPr id="18" name="Graphic 17" descr="Line arrow Straight">
            <a:extLst>
              <a:ext uri="{FF2B5EF4-FFF2-40B4-BE49-F238E27FC236}">
                <a16:creationId xmlns:a16="http://schemas.microsoft.com/office/drawing/2014/main" id="{90A66CF1-65B5-4C77-8459-D84A7046CC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088366">
            <a:off x="3768491" y="27489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5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6FCB-25E6-482A-B57D-42C7CF742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Diseño de algoritmos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A62DC-6504-480F-95F2-41A42B88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58114"/>
            <a:ext cx="11095381" cy="5329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600" dirty="0"/>
              <a:t>La computadora no debe entender el algoritmo, mientras pueda ejecutarlo. </a:t>
            </a:r>
          </a:p>
          <a:p>
            <a:pPr marL="0" indent="0">
              <a:buNone/>
            </a:pPr>
            <a:endParaRPr lang="es-MX" sz="3600" dirty="0"/>
          </a:p>
          <a:p>
            <a:pPr marL="0" indent="0">
              <a:buNone/>
            </a:pPr>
            <a:r>
              <a:rPr lang="es-MX" sz="3600" dirty="0"/>
              <a:t>Un buen </a:t>
            </a:r>
            <a:r>
              <a:rPr lang="es-MX" sz="3600" b="1" dirty="0">
                <a:solidFill>
                  <a:schemeClr val="accent1"/>
                </a:solidFill>
              </a:rPr>
              <a:t>programador</a:t>
            </a:r>
            <a:r>
              <a:rPr lang="es-MX" sz="3600" dirty="0">
                <a:solidFill>
                  <a:schemeClr val="accent1"/>
                </a:solidFill>
              </a:rPr>
              <a:t> </a:t>
            </a:r>
            <a:r>
              <a:rPr lang="es-MX" sz="3600" dirty="0"/>
              <a:t>debe dominar todos los aspectos y detalles del algoritmo para poderlo programar.</a:t>
            </a:r>
            <a:endParaRPr lang="en-US" sz="3600" dirty="0"/>
          </a:p>
          <a:p>
            <a:pPr marL="0" indent="0">
              <a:buNone/>
            </a:pPr>
            <a:endParaRPr lang="es-MX" sz="3600" dirty="0"/>
          </a:p>
          <a:p>
            <a:pPr marL="0" indent="0">
              <a:buNone/>
            </a:pPr>
            <a:r>
              <a:rPr lang="es-MX" sz="3600" dirty="0"/>
              <a:t>El trabajo de un programador es </a:t>
            </a:r>
            <a:r>
              <a:rPr lang="es-MX" sz="3600" b="1" dirty="0">
                <a:solidFill>
                  <a:schemeClr val="accent1"/>
                </a:solidFill>
              </a:rPr>
              <a:t>convertir las instrucciones de un algoritmo en código.</a:t>
            </a:r>
            <a:endParaRPr lang="es-MX" sz="3600" b="1" dirty="0"/>
          </a:p>
        </p:txBody>
      </p:sp>
    </p:spTree>
    <p:extLst>
      <p:ext uri="{BB962C8B-B14F-4D97-AF65-F5344CB8AC3E}">
        <p14:creationId xmlns:p14="http://schemas.microsoft.com/office/powerpoint/2010/main" val="99781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reativo">
            <a:extLst>
              <a:ext uri="{FF2B5EF4-FFF2-40B4-BE49-F238E27FC236}">
                <a16:creationId xmlns:a16="http://schemas.microsoft.com/office/drawing/2014/main" id="{22536C4F-6F7F-4804-923F-95A1D46255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19" t="9941" r="14999" b="14454"/>
          <a:stretch/>
        </p:blipFill>
        <p:spPr bwMode="auto">
          <a:xfrm flipH="1">
            <a:off x="751116" y="1360713"/>
            <a:ext cx="4996541" cy="437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D4EDFB4-267B-47D0-B6F9-542BD156FA16}"/>
              </a:ext>
            </a:extLst>
          </p:cNvPr>
          <p:cNvSpPr txBox="1">
            <a:spLocks/>
          </p:cNvSpPr>
          <p:nvPr/>
        </p:nvSpPr>
        <p:spPr>
          <a:xfrm>
            <a:off x="5889170" y="192537"/>
            <a:ext cx="6302829" cy="32364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MX" sz="5400" i="1" dirty="0"/>
              <a:t>Diseñar un algoritmo es trabajo altamente creativo</a:t>
            </a:r>
            <a:endParaRPr lang="en-US" sz="54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4C4BA6-34AC-4EF9-8375-5FA141498484}"/>
              </a:ext>
            </a:extLst>
          </p:cNvPr>
          <p:cNvSpPr txBox="1">
            <a:spLocks/>
          </p:cNvSpPr>
          <p:nvPr/>
        </p:nvSpPr>
        <p:spPr>
          <a:xfrm>
            <a:off x="5638799" y="3429000"/>
            <a:ext cx="6444343" cy="32364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en-US" sz="5400" i="1" dirty="0">
              <a:solidFill>
                <a:schemeClr val="accent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9C04B33-709A-4588-A750-17794F1A21F9}"/>
              </a:ext>
            </a:extLst>
          </p:cNvPr>
          <p:cNvSpPr txBox="1">
            <a:spLocks/>
          </p:cNvSpPr>
          <p:nvPr/>
        </p:nvSpPr>
        <p:spPr>
          <a:xfrm>
            <a:off x="5834741" y="4078737"/>
            <a:ext cx="6302829" cy="27792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MX" sz="4800" i="1" dirty="0">
                <a:solidFill>
                  <a:schemeClr val="accent1"/>
                </a:solidFill>
              </a:rPr>
              <a:t>¡Es detallar algo complicado de una forma lógica y sencilla!</a:t>
            </a:r>
            <a:endParaRPr lang="en-US" sz="48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95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4FE91-7894-478F-905F-B59546B20B31}"/>
              </a:ext>
            </a:extLst>
          </p:cNvPr>
          <p:cNvSpPr txBox="1">
            <a:spLocks/>
          </p:cNvSpPr>
          <p:nvPr/>
        </p:nvSpPr>
        <p:spPr>
          <a:xfrm>
            <a:off x="1034142" y="91315"/>
            <a:ext cx="7587344" cy="676668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000" dirty="0"/>
              <a:t>¿Cuánta harina? </a:t>
            </a:r>
          </a:p>
          <a:p>
            <a:r>
              <a:rPr lang="es-MX" sz="3000" dirty="0"/>
              <a:t>¿Cuántos huevos? </a:t>
            </a:r>
          </a:p>
          <a:p>
            <a:r>
              <a:rPr lang="es-MX" sz="3000" dirty="0"/>
              <a:t>¿Cuánta leche?</a:t>
            </a:r>
          </a:p>
          <a:p>
            <a:r>
              <a:rPr lang="es-MX" sz="3000" dirty="0"/>
              <a:t>¿En qué recipiente?</a:t>
            </a:r>
          </a:p>
          <a:p>
            <a:r>
              <a:rPr lang="es-MX" sz="3000" dirty="0"/>
              <a:t>¿Cuánto tiempo hay que batir la mezcla? ¿Cómo? ¿En qué sentido?</a:t>
            </a:r>
          </a:p>
          <a:p>
            <a:r>
              <a:rPr lang="es-MX" sz="3000" dirty="0"/>
              <a:t>¿Cómo prendo el sartén?</a:t>
            </a:r>
          </a:p>
          <a:p>
            <a:r>
              <a:rPr lang="es-MX" sz="3000" dirty="0"/>
              <a:t>¿A qué temperatura caliento el sartén?</a:t>
            </a:r>
          </a:p>
          <a:p>
            <a:r>
              <a:rPr lang="es-MX" sz="3000" dirty="0"/>
              <a:t>¿Dónde está el sartén?</a:t>
            </a:r>
          </a:p>
          <a:p>
            <a:r>
              <a:rPr lang="es-MX" sz="3000" dirty="0"/>
              <a:t>¿Cómo vierto la mezcla? ¿Por cuánto tiempo?</a:t>
            </a:r>
          </a:p>
          <a:p>
            <a:r>
              <a:rPr lang="es-MX" sz="3000" dirty="0"/>
              <a:t>¿De qué tamaño es el </a:t>
            </a:r>
            <a:r>
              <a:rPr lang="es-MX" sz="3000" dirty="0" err="1"/>
              <a:t>hot</a:t>
            </a:r>
            <a:r>
              <a:rPr lang="es-MX" sz="3000" dirty="0"/>
              <a:t> cake?</a:t>
            </a:r>
          </a:p>
          <a:p>
            <a:r>
              <a:rPr lang="es-MX" sz="3000" dirty="0"/>
              <a:t>¿En dónde lo sirvo?</a:t>
            </a:r>
          </a:p>
        </p:txBody>
      </p:sp>
      <p:pic>
        <p:nvPicPr>
          <p:cNvPr id="6" name="Picture 10" descr="Image result for pancakes recipe">
            <a:extLst>
              <a:ext uri="{FF2B5EF4-FFF2-40B4-BE49-F238E27FC236}">
                <a16:creationId xmlns:a16="http://schemas.microsoft.com/office/drawing/2014/main" id="{EA407AB6-CE35-4A4C-B9DF-9B31FAA8F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825" y="674004"/>
            <a:ext cx="3734204" cy="560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25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>
            <a:hlinkClick r:id="" action="ppaction://media"/>
            <a:extLst>
              <a:ext uri="{FF2B5EF4-FFF2-40B4-BE49-F238E27FC236}">
                <a16:creationId xmlns:a16="http://schemas.microsoft.com/office/drawing/2014/main" id="{7F41DECB-E06D-4102-8F08-6BE32856CE0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56653" y="1158115"/>
            <a:ext cx="9458475" cy="532039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52CB2C8-1D8F-4303-B119-CF779468E66C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Robot </a:t>
            </a:r>
            <a:r>
              <a:rPr lang="es-MX" dirty="0" err="1"/>
              <a:t>makes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Perfect</a:t>
            </a:r>
            <a:r>
              <a:rPr lang="es-MX" dirty="0"/>
              <a:t> Burger?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23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C3DA-BBF8-4AEC-B67F-346557D5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195943"/>
            <a:ext cx="11604171" cy="2732314"/>
          </a:xfrm>
        </p:spPr>
        <p:txBody>
          <a:bodyPr/>
          <a:lstStyle/>
          <a:p>
            <a:r>
              <a:rPr lang="es-MX" sz="6600" dirty="0"/>
              <a:t>¿Cómo podemos representar un algoritmo computacional?</a:t>
            </a:r>
            <a:endParaRPr lang="en-US" sz="6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835520-EE68-4C55-A108-0C7889ED62AF}"/>
              </a:ext>
            </a:extLst>
          </p:cNvPr>
          <p:cNvSpPr txBox="1">
            <a:spLocks/>
          </p:cNvSpPr>
          <p:nvPr/>
        </p:nvSpPr>
        <p:spPr>
          <a:xfrm>
            <a:off x="947056" y="3929744"/>
            <a:ext cx="4855030" cy="18179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sz="4400" dirty="0">
                <a:solidFill>
                  <a:schemeClr val="bg1"/>
                </a:solidFill>
              </a:rPr>
              <a:t>Diagrama de flujo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1B7BEE-6ACA-4913-A053-9EFC906304C6}"/>
              </a:ext>
            </a:extLst>
          </p:cNvPr>
          <p:cNvSpPr txBox="1">
            <a:spLocks/>
          </p:cNvSpPr>
          <p:nvPr/>
        </p:nvSpPr>
        <p:spPr>
          <a:xfrm>
            <a:off x="6999513" y="3929744"/>
            <a:ext cx="4855030" cy="18179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sz="4400" dirty="0">
                <a:solidFill>
                  <a:schemeClr val="bg1"/>
                </a:solidFill>
              </a:rPr>
              <a:t>Pseudocódigo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3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F1E58-F97B-4242-BB16-C2847E543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Diagramas de Flujo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73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2.wp.com/padcandy.com/wp-content/uploads/2013/11/cb55_full_view.jpg">
            <a:extLst>
              <a:ext uri="{FF2B5EF4-FFF2-40B4-BE49-F238E27FC236}">
                <a16:creationId xmlns:a16="http://schemas.microsoft.com/office/drawing/2014/main" id="{4E90AC53-D4A8-4367-B537-621D0CEBF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0"/>
            <a:ext cx="7971064" cy="688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516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B5C2-5D1E-487E-8F16-0D6CA4F08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Flujo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6B9E9-DBA5-4F63-8DDC-86DE75577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Es una representación gráfica de un algoritmo. Utiliza figuras para representar acciones, decisiones y caminos. Todos los diagramas deben tener:</a:t>
            </a:r>
          </a:p>
          <a:p>
            <a:pPr marL="514350" indent="-514350">
              <a:buFont typeface="+mj-lt"/>
              <a:buAutoNum type="arabicPeriod"/>
            </a:pPr>
            <a:r>
              <a:rPr lang="es-MX" b="1" dirty="0">
                <a:solidFill>
                  <a:schemeClr val="accent1"/>
                </a:solidFill>
              </a:rPr>
              <a:t>Un punto de inicio</a:t>
            </a:r>
          </a:p>
          <a:p>
            <a:pPr marL="514350" indent="-514350">
              <a:buFont typeface="+mj-lt"/>
              <a:buAutoNum type="arabicPeriod"/>
            </a:pPr>
            <a:r>
              <a:rPr lang="es-MX" b="1" dirty="0">
                <a:solidFill>
                  <a:schemeClr val="accent1"/>
                </a:solidFill>
              </a:rPr>
              <a:t>Un punto fin</a:t>
            </a:r>
          </a:p>
          <a:p>
            <a:pPr marL="514350" indent="-514350">
              <a:buFont typeface="+mj-lt"/>
              <a:buAutoNum type="arabicPeriod"/>
            </a:pPr>
            <a:r>
              <a:rPr lang="es-MX" b="1" dirty="0">
                <a:solidFill>
                  <a:schemeClr val="accent1"/>
                </a:solidFill>
              </a:rPr>
              <a:t>Sencillo de entender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s-MX" b="1" dirty="0">
                <a:solidFill>
                  <a:schemeClr val="accent2"/>
                </a:solidFill>
              </a:rPr>
              <a:t>La dirección en la que se ejecuta el diagrama del flujo está indicado por el sentido de los conectores, a través de una flecha </a:t>
            </a:r>
            <a:r>
              <a:rPr lang="es-MX" b="1" dirty="0">
                <a:solidFill>
                  <a:schemeClr val="accent2"/>
                </a:solidFill>
                <a:sym typeface="Wingdings" panose="05000000000000000000" pitchFamily="2" charset="2"/>
              </a:rPr>
              <a:t>.</a:t>
            </a:r>
            <a:endParaRPr lang="es-MX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70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83A4-FD68-4C26-A962-2856D4CD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8000" dirty="0">
                <a:solidFill>
                  <a:schemeClr val="accent2"/>
                </a:solidFill>
              </a:rPr>
              <a:t>¿Qué es un algoritmo?</a:t>
            </a:r>
            <a:endParaRPr lang="en-US" sz="8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043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FFB7D-D046-499A-B965-8AF11CBA0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" t="3491" r="72906" b="65715"/>
          <a:stretch/>
        </p:blipFill>
        <p:spPr>
          <a:xfrm>
            <a:off x="7039034" y="1621971"/>
            <a:ext cx="4720976" cy="429985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Inicio / Fin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838200" y="1158114"/>
            <a:ext cx="5943600" cy="549592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200" dirty="0"/>
              <a:t>Señalizan el principio y final de un diagrama de flujo.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i="1" dirty="0" err="1"/>
              <a:t>Sólo</a:t>
            </a:r>
            <a:r>
              <a:rPr lang="en-US" sz="3200" b="1" i="1" dirty="0"/>
              <a:t> </a:t>
            </a:r>
            <a:r>
              <a:rPr lang="en-US" sz="3200" b="1" i="1" dirty="0" err="1"/>
              <a:t>puede</a:t>
            </a:r>
            <a:r>
              <a:rPr lang="en-US" sz="3200" b="1" i="1" dirty="0"/>
              <a:t> </a:t>
            </a:r>
            <a:r>
              <a:rPr lang="en-US" sz="3200" b="1" i="1" dirty="0" err="1"/>
              <a:t>existir</a:t>
            </a:r>
            <a:r>
              <a:rPr lang="en-US" sz="3200" b="1" i="1" dirty="0"/>
              <a:t> </a:t>
            </a:r>
            <a:r>
              <a:rPr lang="en-US" sz="3200" b="1" i="1" dirty="0" err="1"/>
              <a:t>uno</a:t>
            </a:r>
            <a:r>
              <a:rPr lang="en-US" sz="3200" b="1" i="1" dirty="0"/>
              <a:t> de </a:t>
            </a:r>
            <a:r>
              <a:rPr lang="en-US" sz="3200" b="1" i="1" dirty="0" err="1"/>
              <a:t>cada</a:t>
            </a:r>
            <a:r>
              <a:rPr lang="en-US" sz="3200" b="1" i="1" dirty="0"/>
              <a:t> </a:t>
            </a:r>
            <a:r>
              <a:rPr lang="en-US" sz="3200" b="1" i="1" dirty="0" err="1"/>
              <a:t>uno</a:t>
            </a:r>
            <a:r>
              <a:rPr lang="en-US" sz="3200" b="1" i="1" dirty="0"/>
              <a:t> de </a:t>
            </a:r>
            <a:r>
              <a:rPr lang="en-US" sz="3200" b="1" i="1" dirty="0" err="1"/>
              <a:t>estos</a:t>
            </a:r>
            <a:r>
              <a:rPr lang="en-US" sz="3200" b="1" i="1" dirty="0"/>
              <a:t> </a:t>
            </a:r>
            <a:r>
              <a:rPr lang="en-US" sz="3200" b="1" i="1" dirty="0" err="1"/>
              <a:t>bloques</a:t>
            </a:r>
            <a:r>
              <a:rPr lang="en-US" sz="3200" b="1" i="1" dirty="0"/>
              <a:t> por </a:t>
            </a:r>
            <a:r>
              <a:rPr lang="en-US" sz="3200" b="1" i="1" dirty="0" err="1"/>
              <a:t>diagrama</a:t>
            </a:r>
            <a:r>
              <a:rPr lang="en-US" sz="3200" b="1" i="1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accent2"/>
                </a:solidFill>
              </a:rPr>
              <a:t>Se </a:t>
            </a:r>
            <a:r>
              <a:rPr lang="en-US" sz="3200" b="1" dirty="0" err="1">
                <a:solidFill>
                  <a:schemeClr val="accent2"/>
                </a:solidFill>
              </a:rPr>
              <a:t>utiliza</a:t>
            </a:r>
            <a:r>
              <a:rPr lang="en-US" sz="3200" b="1" dirty="0">
                <a:solidFill>
                  <a:schemeClr val="accent2"/>
                </a:solidFill>
              </a:rPr>
              <a:t> una </a:t>
            </a:r>
            <a:r>
              <a:rPr lang="en-US" sz="3200" b="1" dirty="0" err="1">
                <a:solidFill>
                  <a:schemeClr val="accent2"/>
                </a:solidFill>
              </a:rPr>
              <a:t>óvalo</a:t>
            </a:r>
            <a:r>
              <a:rPr lang="en-US" sz="3200" b="1" dirty="0">
                <a:solidFill>
                  <a:schemeClr val="accent2"/>
                </a:solidFill>
              </a:rPr>
              <a:t> o </a:t>
            </a:r>
            <a:r>
              <a:rPr lang="en-US" sz="3200" b="1" dirty="0" err="1">
                <a:solidFill>
                  <a:schemeClr val="accent2"/>
                </a:solidFill>
              </a:rPr>
              <a:t>círculo</a:t>
            </a:r>
            <a:r>
              <a:rPr lang="en-US" sz="3200" b="1" dirty="0">
                <a:solidFill>
                  <a:schemeClr val="accent2"/>
                </a:solidFill>
              </a:rPr>
              <a:t> para </a:t>
            </a:r>
            <a:r>
              <a:rPr lang="en-US" sz="3200" b="1" dirty="0" err="1">
                <a:solidFill>
                  <a:schemeClr val="accent2"/>
                </a:solidFill>
              </a:rPr>
              <a:t>representar</a:t>
            </a:r>
            <a:r>
              <a:rPr lang="en-US" sz="3200" b="1" dirty="0">
                <a:solidFill>
                  <a:schemeClr val="accent2"/>
                </a:solidFill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</a:rPr>
              <a:t>esta</a:t>
            </a:r>
            <a:r>
              <a:rPr lang="en-US" sz="3200" b="1" dirty="0">
                <a:solidFill>
                  <a:schemeClr val="accent2"/>
                </a:solidFill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</a:rPr>
              <a:t>acción</a:t>
            </a:r>
            <a:endParaRPr lang="en-US" sz="3200" dirty="0">
              <a:solidFill>
                <a:schemeClr val="accent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65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FFB7D-D046-499A-B965-8AF11CBA0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" t="39099" r="78036" b="44061"/>
          <a:stretch/>
        </p:blipFill>
        <p:spPr>
          <a:xfrm>
            <a:off x="7620001" y="3684143"/>
            <a:ext cx="3832957" cy="22812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Proceso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739042" y="892628"/>
            <a:ext cx="10114015" cy="57614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Indica algún cálculo, operación, o procedimiento. Esto puede ser expresado en una expresión matemática o frase.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b="1" i="1" dirty="0">
                <a:solidFill>
                  <a:schemeClr val="accent2"/>
                </a:solidFill>
              </a:rPr>
              <a:t>Se utiliza un rectángulo para indicar esta acción.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Por ejemplo:</a:t>
            </a:r>
          </a:p>
          <a:p>
            <a:r>
              <a:rPr lang="es-MX" sz="3000" b="1" dirty="0" err="1">
                <a:solidFill>
                  <a:schemeClr val="accent1"/>
                </a:solidFill>
              </a:rPr>
              <a:t>Dias</a:t>
            </a:r>
            <a:r>
              <a:rPr lang="es-MX" sz="3000" b="1" dirty="0">
                <a:solidFill>
                  <a:schemeClr val="accent1"/>
                </a:solidFill>
              </a:rPr>
              <a:t> = años * 365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Metros = centímetros / 100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Calcular total a pagar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527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FFB7D-D046-499A-B965-8AF11CBA0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" t="58201" r="78183" b="24959"/>
          <a:stretch/>
        </p:blipFill>
        <p:spPr>
          <a:xfrm>
            <a:off x="7620001" y="3684143"/>
            <a:ext cx="4169228" cy="22812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Entrada de Datos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739042" y="892628"/>
            <a:ext cx="11194540" cy="57614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Indica que se recibe alguna información de alguna fuente externa. Esto puede ser un teclado, un mouse, algún sensor, reloj, etc. Debe mencionarse el dato que será leído.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b="1" i="1" dirty="0">
                <a:solidFill>
                  <a:schemeClr val="accent2"/>
                </a:solidFill>
              </a:rPr>
              <a:t>Se utiliza una figura combinación entre rectángulo y rombo.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Por ejemplo: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Leer temperatura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Leer cantidad de años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2869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FFB7D-D046-499A-B965-8AF11CBA0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" t="79251" r="78140" b="3909"/>
          <a:stretch/>
        </p:blipFill>
        <p:spPr>
          <a:xfrm>
            <a:off x="7620001" y="3684143"/>
            <a:ext cx="4169228" cy="22812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Salida de Datos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739042" y="892628"/>
            <a:ext cx="11194540" cy="57614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Indica que se enviará o desplegará alguna información a algún dispositivo de salida. Esto puede ser una pantalla, alguna consola, algún foco, etc. Debe mencionarse el dato al que se le dará salida.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b="1" i="1" dirty="0">
                <a:solidFill>
                  <a:schemeClr val="accent2"/>
                </a:solidFill>
              </a:rPr>
              <a:t>Se utiliza un rectángulo con ondas en la base inferior.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Por ejemplo:</a:t>
            </a:r>
          </a:p>
          <a:p>
            <a:r>
              <a:rPr lang="es-MX" sz="3000" b="1" dirty="0" err="1">
                <a:solidFill>
                  <a:schemeClr val="accent1"/>
                </a:solidFill>
              </a:rPr>
              <a:t>Print</a:t>
            </a:r>
            <a:r>
              <a:rPr lang="es-MX" sz="3000" b="1" dirty="0">
                <a:solidFill>
                  <a:schemeClr val="accent1"/>
                </a:solidFill>
              </a:rPr>
              <a:t> hora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“La temperatura es: “ + temperatura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Output 4 * 20.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5563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Decisión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739042" y="892628"/>
            <a:ext cx="11194540" cy="57614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Este bloque indica la bifurcación de un camino en dos dependiendo de una condición </a:t>
            </a:r>
            <a:r>
              <a:rPr lang="es-MX" sz="3000" dirty="0" err="1"/>
              <a:t>boleana</a:t>
            </a:r>
            <a:r>
              <a:rPr lang="es-MX" sz="3000" dirty="0"/>
              <a:t>. Sirve para ejecutar caminos condicionalmente. Dentro del bloque, deberá haber alguna expresión verdadera o falsa.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b="1" i="1" dirty="0">
                <a:solidFill>
                  <a:schemeClr val="accent2"/>
                </a:solidFill>
              </a:rPr>
              <a:t>Se representa a través de un rombo.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Por ejemplo: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IF </a:t>
            </a:r>
            <a:r>
              <a:rPr lang="es-MX" sz="3000" b="1" dirty="0" err="1">
                <a:solidFill>
                  <a:schemeClr val="accent1"/>
                </a:solidFill>
              </a:rPr>
              <a:t>dia</a:t>
            </a:r>
            <a:r>
              <a:rPr lang="es-MX" sz="3000" b="1" dirty="0">
                <a:solidFill>
                  <a:schemeClr val="accent1"/>
                </a:solidFill>
              </a:rPr>
              <a:t> == lunes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Saldo en cuenta bancaria mayor que cero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Luz está encendida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1E1FDA-E9AE-47AC-ADDF-7610F8C7C947}"/>
              </a:ext>
            </a:extLst>
          </p:cNvPr>
          <p:cNvGrpSpPr/>
          <p:nvPr/>
        </p:nvGrpSpPr>
        <p:grpSpPr>
          <a:xfrm>
            <a:off x="8765840" y="2203146"/>
            <a:ext cx="3624942" cy="4818141"/>
            <a:chOff x="8308640" y="1234317"/>
            <a:chExt cx="3624942" cy="481814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CFFFB7D-D046-499A-B965-8AF11CBA01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49" t="17913" r="27730" b="51683"/>
            <a:stretch/>
          </p:blipFill>
          <p:spPr>
            <a:xfrm>
              <a:off x="8308640" y="1933871"/>
              <a:ext cx="3624942" cy="4118587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30F79A4-9EF2-4B19-8824-7581DC80B04D}"/>
                </a:ext>
              </a:extLst>
            </p:cNvPr>
            <p:cNvCxnSpPr/>
            <p:nvPr/>
          </p:nvCxnSpPr>
          <p:spPr>
            <a:xfrm>
              <a:off x="9655631" y="1234317"/>
              <a:ext cx="0" cy="109522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924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60B0-53F5-47AD-955A-8544DB34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F6585-7A17-4EDC-924F-BE89485BDE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Calcular la nómina de un trabajador que trabaja por horas.</a:t>
            </a:r>
          </a:p>
          <a:p>
            <a:pPr marL="0" indent="0">
              <a:buNone/>
            </a:pPr>
            <a:r>
              <a:rPr lang="es-MX" b="1" dirty="0">
                <a:sym typeface="Wingdings" panose="05000000000000000000" pitchFamily="2" charset="2"/>
              </a:rPr>
              <a:t>Entradas: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s-MX" b="1" dirty="0">
                <a:solidFill>
                  <a:schemeClr val="accent1"/>
                </a:solidFill>
                <a:sym typeface="Wingdings" panose="05000000000000000000" pitchFamily="2" charset="2"/>
              </a:rPr>
              <a:t>Sueldo por hora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b="1" dirty="0">
                <a:solidFill>
                  <a:schemeClr val="accent1"/>
                </a:solidFill>
              </a:rPr>
              <a:t>Horas </a:t>
            </a:r>
            <a:r>
              <a:rPr lang="en-US" b="1" dirty="0" err="1">
                <a:solidFill>
                  <a:schemeClr val="accent1"/>
                </a:solidFill>
              </a:rPr>
              <a:t>trabajadas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 err="1"/>
              <a:t>Salidas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 Monto a </a:t>
            </a:r>
            <a:r>
              <a:rPr lang="en-US" b="1" dirty="0" err="1">
                <a:solidFill>
                  <a:schemeClr val="accent1"/>
                </a:solidFill>
                <a:sym typeface="Wingdings" panose="05000000000000000000" pitchFamily="2" charset="2"/>
              </a:rPr>
              <a:t>pagar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Image result for work">
            <a:extLst>
              <a:ext uri="{FF2B5EF4-FFF2-40B4-BE49-F238E27FC236}">
                <a16:creationId xmlns:a16="http://schemas.microsoft.com/office/drawing/2014/main" id="{977DB59E-C6B4-4357-B8B0-54437E436F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13"/>
          <a:stretch/>
        </p:blipFill>
        <p:spPr bwMode="auto">
          <a:xfrm>
            <a:off x="5783766" y="1158115"/>
            <a:ext cx="6125736" cy="510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33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AB11658-2238-4176-B4A4-7857C67A047C}"/>
              </a:ext>
            </a:extLst>
          </p:cNvPr>
          <p:cNvSpPr txBox="1">
            <a:spLocks/>
          </p:cNvSpPr>
          <p:nvPr/>
        </p:nvSpPr>
        <p:spPr>
          <a:xfrm>
            <a:off x="1536330" y="2310039"/>
            <a:ext cx="3917413" cy="223792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MX" dirty="0"/>
              <a:t>Comenzamos con el bloque de inicio.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ECD148-8ED6-4102-8582-41D5130F24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563"/>
          <a:stretch/>
        </p:blipFill>
        <p:spPr>
          <a:xfrm>
            <a:off x="6961044" y="-158622"/>
            <a:ext cx="3021156" cy="96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520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72CF587-52D3-4346-910D-C74884A4C67A}"/>
              </a:ext>
            </a:extLst>
          </p:cNvPr>
          <p:cNvSpPr txBox="1">
            <a:spLocks/>
          </p:cNvSpPr>
          <p:nvPr/>
        </p:nvSpPr>
        <p:spPr>
          <a:xfrm>
            <a:off x="1328057" y="2310039"/>
            <a:ext cx="4876799" cy="223792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Leemos la cantidad de horas trabajadas.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b="1" dirty="0">
                <a:solidFill>
                  <a:schemeClr val="accent2"/>
                </a:solidFill>
              </a:rPr>
              <a:t>Estas pueden ser: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b="1" dirty="0">
                <a:solidFill>
                  <a:schemeClr val="accent2"/>
                </a:solidFill>
              </a:rPr>
              <a:t> 8, 10, 20, 40.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A333AF-4B90-420D-B205-37EBCF9800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785"/>
          <a:stretch/>
        </p:blipFill>
        <p:spPr>
          <a:xfrm>
            <a:off x="6961044" y="-158622"/>
            <a:ext cx="3021156" cy="209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03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FBEFB1-F83E-49A4-AEA5-C08453FC6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58"/>
          <a:stretch/>
        </p:blipFill>
        <p:spPr>
          <a:xfrm>
            <a:off x="6961044" y="-158623"/>
            <a:ext cx="3021156" cy="3217509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8759D7F-EE49-4E0F-9BD7-0E4D3AFA5C8D}"/>
              </a:ext>
            </a:extLst>
          </p:cNvPr>
          <p:cNvSpPr txBox="1">
            <a:spLocks/>
          </p:cNvSpPr>
          <p:nvPr/>
        </p:nvSpPr>
        <p:spPr>
          <a:xfrm>
            <a:off x="1328057" y="908051"/>
            <a:ext cx="4876799" cy="454569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Leemos el sueldo por cada hora laborada.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b="1" dirty="0">
                <a:solidFill>
                  <a:schemeClr val="accent2"/>
                </a:solidFill>
              </a:rPr>
              <a:t>Este puede ser:</a:t>
            </a:r>
          </a:p>
          <a:p>
            <a:r>
              <a:rPr lang="es-MX" b="1" dirty="0">
                <a:solidFill>
                  <a:schemeClr val="accent2"/>
                </a:solidFill>
              </a:rPr>
              <a:t>50</a:t>
            </a:r>
          </a:p>
          <a:p>
            <a:r>
              <a:rPr lang="es-MX" b="1" dirty="0">
                <a:solidFill>
                  <a:schemeClr val="accent2"/>
                </a:solidFill>
              </a:rPr>
              <a:t>65.50</a:t>
            </a:r>
          </a:p>
          <a:p>
            <a:r>
              <a:rPr lang="es-MX" b="1" dirty="0">
                <a:solidFill>
                  <a:schemeClr val="accent2"/>
                </a:solidFill>
              </a:rPr>
              <a:t>100</a:t>
            </a:r>
          </a:p>
          <a:p>
            <a:r>
              <a:rPr lang="es-MX" b="1" dirty="0">
                <a:solidFill>
                  <a:schemeClr val="accent2"/>
                </a:solidFill>
              </a:rPr>
              <a:t>1000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385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FBEFB1-F83E-49A4-AEA5-C08453FC6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79"/>
          <a:stretch/>
        </p:blipFill>
        <p:spPr>
          <a:xfrm>
            <a:off x="6961044" y="-158623"/>
            <a:ext cx="3021156" cy="4349623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0266685-4CF2-4857-B444-8AFE9EA20742}"/>
              </a:ext>
            </a:extLst>
          </p:cNvPr>
          <p:cNvSpPr txBox="1">
            <a:spLocks/>
          </p:cNvSpPr>
          <p:nvPr/>
        </p:nvSpPr>
        <p:spPr>
          <a:xfrm>
            <a:off x="1219201" y="2656114"/>
            <a:ext cx="4876799" cy="216625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Calculamos el monto a pagar en un </a:t>
            </a:r>
            <a:r>
              <a:rPr lang="es-MX" b="1" dirty="0">
                <a:solidFill>
                  <a:schemeClr val="accent2"/>
                </a:solidFill>
              </a:rPr>
              <a:t>bloque de proceso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324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youtube">
            <a:extLst>
              <a:ext uri="{FF2B5EF4-FFF2-40B4-BE49-F238E27FC236}">
                <a16:creationId xmlns:a16="http://schemas.microsoft.com/office/drawing/2014/main" id="{E6A166EC-FC8F-4645-A0A8-CBBB33982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4" t="24453" r="14325" b="23608"/>
          <a:stretch/>
        </p:blipFill>
        <p:spPr bwMode="auto">
          <a:xfrm>
            <a:off x="2356756" y="1632856"/>
            <a:ext cx="7478487" cy="33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914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580221-ED9B-4406-9095-14073FBDD86B}"/>
              </a:ext>
            </a:extLst>
          </p:cNvPr>
          <p:cNvGrpSpPr/>
          <p:nvPr/>
        </p:nvGrpSpPr>
        <p:grpSpPr>
          <a:xfrm>
            <a:off x="6961044" y="-158623"/>
            <a:ext cx="3021156" cy="6000623"/>
            <a:chOff x="6961044" y="-158623"/>
            <a:chExt cx="3021156" cy="600062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EFBEFB1-F83E-49A4-AEA5-C08453FC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88"/>
            <a:stretch/>
          </p:blipFill>
          <p:spPr>
            <a:xfrm>
              <a:off x="6961044" y="-158623"/>
              <a:ext cx="3021156" cy="5884509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0D88089-6C15-4CDC-8D8D-CE6A3D76AF57}"/>
                </a:ext>
              </a:extLst>
            </p:cNvPr>
            <p:cNvSpPr/>
            <p:nvPr/>
          </p:nvSpPr>
          <p:spPr>
            <a:xfrm>
              <a:off x="8462433" y="5621867"/>
              <a:ext cx="220134" cy="2201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79EAFB6-9BAE-4FFF-8AF5-67540559092D}"/>
              </a:ext>
            </a:extLst>
          </p:cNvPr>
          <p:cNvSpPr txBox="1">
            <a:spLocks/>
          </p:cNvSpPr>
          <p:nvPr/>
        </p:nvSpPr>
        <p:spPr>
          <a:xfrm>
            <a:off x="1317171" y="2235087"/>
            <a:ext cx="5562600" cy="21845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Imprimimos el resultado del cálculo con un </a:t>
            </a:r>
            <a:r>
              <a:rPr lang="es-MX" b="1" dirty="0">
                <a:solidFill>
                  <a:schemeClr val="accent2"/>
                </a:solidFill>
              </a:rPr>
              <a:t>bloque de salida</a:t>
            </a:r>
            <a:r>
              <a:rPr lang="es-MX" dirty="0"/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671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FBEFB1-F83E-49A4-AEA5-C08453FC6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1"/>
          <a:stretch/>
        </p:blipFill>
        <p:spPr>
          <a:xfrm>
            <a:off x="6961044" y="-158623"/>
            <a:ext cx="3021156" cy="6820680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FF825E2-1991-42F9-83CB-2E00745C8502}"/>
              </a:ext>
            </a:extLst>
          </p:cNvPr>
          <p:cNvSpPr txBox="1">
            <a:spLocks/>
          </p:cNvSpPr>
          <p:nvPr/>
        </p:nvSpPr>
        <p:spPr>
          <a:xfrm>
            <a:off x="1328057" y="908051"/>
            <a:ext cx="4876799" cy="454569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Terminamos con un bloque de </a:t>
            </a:r>
            <a:r>
              <a:rPr lang="es-MX" b="1" dirty="0">
                <a:solidFill>
                  <a:schemeClr val="accent2"/>
                </a:solidFill>
              </a:rPr>
              <a:t>Fin</a:t>
            </a:r>
            <a:r>
              <a:rPr lang="es-MX" dirty="0"/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287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FBEFB1-F83E-49A4-AEA5-C08453FC6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1"/>
          <a:stretch/>
        </p:blipFill>
        <p:spPr>
          <a:xfrm>
            <a:off x="1293215" y="-75796"/>
            <a:ext cx="3021156" cy="6820680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A7FA52-8BB9-447A-BA37-D8AAA93EC821}"/>
              </a:ext>
            </a:extLst>
          </p:cNvPr>
          <p:cNvSpPr txBox="1"/>
          <p:nvPr/>
        </p:nvSpPr>
        <p:spPr>
          <a:xfrm>
            <a:off x="6703277" y="1002832"/>
            <a:ext cx="3016395" cy="92333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2"/>
                </a:solidFill>
              </a:rPr>
              <a:t>Ingresamos</a:t>
            </a:r>
            <a:r>
              <a:rPr lang="en-US" b="1" dirty="0">
                <a:solidFill>
                  <a:schemeClr val="accent2"/>
                </a:solidFill>
              </a:rPr>
              <a:t> 40 horas </a:t>
            </a:r>
            <a:r>
              <a:rPr lang="en-US" b="1" dirty="0" err="1">
                <a:solidFill>
                  <a:schemeClr val="accent2"/>
                </a:solidFill>
              </a:rPr>
              <a:t>trabajadas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en</a:t>
            </a:r>
            <a:r>
              <a:rPr lang="en-US" b="1" dirty="0">
                <a:solidFill>
                  <a:schemeClr val="accent2"/>
                </a:solidFill>
              </a:rPr>
              <a:t> la </a:t>
            </a:r>
            <a:r>
              <a:rPr lang="en-US" b="1" dirty="0" err="1">
                <a:solidFill>
                  <a:schemeClr val="accent2"/>
                </a:solidFill>
              </a:rPr>
              <a:t>semana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utilizando</a:t>
            </a:r>
            <a:r>
              <a:rPr lang="en-US" b="1" dirty="0">
                <a:solidFill>
                  <a:schemeClr val="accent2"/>
                </a:solidFill>
              </a:rPr>
              <a:t> el </a:t>
            </a:r>
            <a:r>
              <a:rPr lang="en-US" b="1" dirty="0" err="1">
                <a:solidFill>
                  <a:schemeClr val="accent2"/>
                </a:solidFill>
              </a:rPr>
              <a:t>teclado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3983F4-2D6D-4A46-AA2D-2854D04334FB}"/>
              </a:ext>
            </a:extLst>
          </p:cNvPr>
          <p:cNvSpPr txBox="1"/>
          <p:nvPr/>
        </p:nvSpPr>
        <p:spPr>
          <a:xfrm>
            <a:off x="6512616" y="2338659"/>
            <a:ext cx="3397718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2"/>
                </a:solidFill>
              </a:rPr>
              <a:t>Ingresamos</a:t>
            </a:r>
            <a:r>
              <a:rPr lang="en-US" b="1" dirty="0">
                <a:solidFill>
                  <a:schemeClr val="accent2"/>
                </a:solidFill>
              </a:rPr>
              <a:t> un </a:t>
            </a:r>
            <a:r>
              <a:rPr lang="en-US" b="1" dirty="0" err="1">
                <a:solidFill>
                  <a:schemeClr val="accent2"/>
                </a:solidFill>
              </a:rPr>
              <a:t>sueldo</a:t>
            </a:r>
            <a:r>
              <a:rPr lang="en-US" b="1" dirty="0">
                <a:solidFill>
                  <a:schemeClr val="accent2"/>
                </a:solidFill>
              </a:rPr>
              <a:t> de 150 </a:t>
            </a:r>
            <a:r>
              <a:rPr lang="en-US" b="1" dirty="0" err="1">
                <a:solidFill>
                  <a:schemeClr val="accent2"/>
                </a:solidFill>
              </a:rPr>
              <a:t>utilizando</a:t>
            </a:r>
            <a:r>
              <a:rPr lang="en-US" b="1" dirty="0">
                <a:solidFill>
                  <a:schemeClr val="accent2"/>
                </a:solidFill>
              </a:rPr>
              <a:t> el </a:t>
            </a:r>
            <a:r>
              <a:rPr lang="en-US" b="1" dirty="0" err="1">
                <a:solidFill>
                  <a:schemeClr val="accent2"/>
                </a:solidFill>
              </a:rPr>
              <a:t>teclado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935FFB-CB8A-4A77-BCF2-2CA59E2DBEC0}"/>
              </a:ext>
            </a:extLst>
          </p:cNvPr>
          <p:cNvSpPr txBox="1"/>
          <p:nvPr/>
        </p:nvSpPr>
        <p:spPr>
          <a:xfrm>
            <a:off x="6512616" y="3463850"/>
            <a:ext cx="3911544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2"/>
                </a:solidFill>
              </a:rPr>
              <a:t>Monto_a_pagar</a:t>
            </a:r>
            <a:r>
              <a:rPr lang="en-US" b="1" dirty="0">
                <a:solidFill>
                  <a:schemeClr val="accent2"/>
                </a:solidFill>
              </a:rPr>
              <a:t> = 40 x 150</a:t>
            </a:r>
          </a:p>
          <a:p>
            <a:pPr algn="ctr"/>
            <a:r>
              <a:rPr lang="en-US" b="1" dirty="0" err="1">
                <a:solidFill>
                  <a:schemeClr val="accent2"/>
                </a:solidFill>
              </a:rPr>
              <a:t>Monto_a_pagar</a:t>
            </a:r>
            <a:r>
              <a:rPr lang="en-US" b="1" dirty="0">
                <a:solidFill>
                  <a:schemeClr val="accent2"/>
                </a:solidFill>
              </a:rPr>
              <a:t> = 600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C3BA6A-8AF2-4ACD-9B48-D002371FCFCC}"/>
              </a:ext>
            </a:extLst>
          </p:cNvPr>
          <p:cNvSpPr txBox="1"/>
          <p:nvPr/>
        </p:nvSpPr>
        <p:spPr>
          <a:xfrm>
            <a:off x="7157508" y="4796104"/>
            <a:ext cx="2477380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2"/>
                </a:solidFill>
              </a:rPr>
              <a:t>En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consola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aparece</a:t>
            </a:r>
            <a:r>
              <a:rPr lang="en-US" b="1" dirty="0">
                <a:solidFill>
                  <a:schemeClr val="accent2"/>
                </a:solidFill>
              </a:rPr>
              <a:t> 600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C190D7-2E65-481C-BD55-F03B3FA7D486}"/>
              </a:ext>
            </a:extLst>
          </p:cNvPr>
          <p:cNvSpPr/>
          <p:nvPr/>
        </p:nvSpPr>
        <p:spPr>
          <a:xfrm>
            <a:off x="626228" y="882775"/>
            <a:ext cx="3570973" cy="1163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6007DE-80F7-4367-9418-3759C711820B}"/>
              </a:ext>
            </a:extLst>
          </p:cNvPr>
          <p:cNvSpPr/>
          <p:nvPr/>
        </p:nvSpPr>
        <p:spPr>
          <a:xfrm>
            <a:off x="626227" y="2046221"/>
            <a:ext cx="3570973" cy="1231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9395F9-F56E-4D5C-87EF-01C6D42C255A}"/>
              </a:ext>
            </a:extLst>
          </p:cNvPr>
          <p:cNvSpPr/>
          <p:nvPr/>
        </p:nvSpPr>
        <p:spPr>
          <a:xfrm>
            <a:off x="626227" y="3269153"/>
            <a:ext cx="3570973" cy="10357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8A0154-B798-4A6A-A1CF-446D3DD0A277}"/>
              </a:ext>
            </a:extLst>
          </p:cNvPr>
          <p:cNvSpPr/>
          <p:nvPr/>
        </p:nvSpPr>
        <p:spPr>
          <a:xfrm>
            <a:off x="626230" y="4304879"/>
            <a:ext cx="3570973" cy="1497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8A9E8C-CF80-41F6-8950-70378DE3D886}"/>
              </a:ext>
            </a:extLst>
          </p:cNvPr>
          <p:cNvSpPr/>
          <p:nvPr/>
        </p:nvSpPr>
        <p:spPr>
          <a:xfrm>
            <a:off x="626227" y="5802377"/>
            <a:ext cx="3570973" cy="942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8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3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60B0-53F5-47AD-955A-8544DB34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F6585-7A17-4EDC-924F-BE89485BDE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328738"/>
            <a:ext cx="5435600" cy="4022908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Calcular la nómina de un trabajador que trabaja por horas.</a:t>
            </a:r>
          </a:p>
          <a:p>
            <a:pPr marL="0" indent="0">
              <a:buNone/>
            </a:pPr>
            <a:r>
              <a:rPr lang="es-MX" b="1" dirty="0">
                <a:sym typeface="Wingdings" panose="05000000000000000000" pitchFamily="2" charset="2"/>
              </a:rPr>
              <a:t>Entradas: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s-MX" b="1" dirty="0">
                <a:solidFill>
                  <a:schemeClr val="accent1"/>
                </a:solidFill>
                <a:sym typeface="Wingdings" panose="05000000000000000000" pitchFamily="2" charset="2"/>
              </a:rPr>
              <a:t>Sueldo por hora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b="1" dirty="0">
                <a:solidFill>
                  <a:schemeClr val="accent1"/>
                </a:solidFill>
              </a:rPr>
              <a:t>Horas </a:t>
            </a:r>
            <a:r>
              <a:rPr lang="en-US" b="1" dirty="0" err="1">
                <a:solidFill>
                  <a:schemeClr val="accent1"/>
                </a:solidFill>
              </a:rPr>
              <a:t>trabajadas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 err="1"/>
              <a:t>Salidas</a:t>
            </a:r>
            <a:r>
              <a:rPr lang="en-US" b="1" dirty="0"/>
              <a:t>:</a:t>
            </a:r>
          </a:p>
          <a:p>
            <a:pPr>
              <a:buFont typeface="Wingdings" panose="05000000000000000000" pitchFamily="2" charset="2"/>
              <a:buChar char="ß"/>
            </a:pPr>
            <a:r>
              <a:rPr 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Monto a </a:t>
            </a:r>
            <a:r>
              <a:rPr lang="en-US" b="1" dirty="0" err="1">
                <a:solidFill>
                  <a:schemeClr val="accent1"/>
                </a:solidFill>
                <a:sym typeface="Wingdings" panose="05000000000000000000" pitchFamily="2" charset="2"/>
              </a:rPr>
              <a:t>pagar</a:t>
            </a:r>
            <a:endParaRPr lang="en-US" b="1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ß"/>
            </a:pPr>
            <a:endParaRPr lang="en-US" b="1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Image result for work">
            <a:extLst>
              <a:ext uri="{FF2B5EF4-FFF2-40B4-BE49-F238E27FC236}">
                <a16:creationId xmlns:a16="http://schemas.microsoft.com/office/drawing/2014/main" id="{977DB59E-C6B4-4357-B8B0-54437E436F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13"/>
          <a:stretch/>
        </p:blipFill>
        <p:spPr bwMode="auto">
          <a:xfrm>
            <a:off x="6699184" y="513222"/>
            <a:ext cx="4854184" cy="404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0D42890-5119-457B-83D5-00A43570D7D7}"/>
              </a:ext>
            </a:extLst>
          </p:cNvPr>
          <p:cNvSpPr txBox="1">
            <a:spLocks/>
          </p:cNvSpPr>
          <p:nvPr/>
        </p:nvSpPr>
        <p:spPr>
          <a:xfrm>
            <a:off x="961724" y="5272363"/>
            <a:ext cx="10591644" cy="1381679"/>
          </a:xfrm>
          <a:prstGeom prst="rect">
            <a:avLst/>
          </a:prstGeom>
          <a:solidFill>
            <a:schemeClr val="accent2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</a:rPr>
              <a:t>¡NUEVA REGLA!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</a:rPr>
              <a:t>Si la persona </a:t>
            </a:r>
            <a:r>
              <a:rPr lang="en-US" b="1" dirty="0" err="1">
                <a:solidFill>
                  <a:schemeClr val="bg1"/>
                </a:solidFill>
              </a:rPr>
              <a:t>trabaja</a:t>
            </a:r>
            <a:r>
              <a:rPr lang="en-US" b="1" dirty="0">
                <a:solidFill>
                  <a:schemeClr val="bg1"/>
                </a:solidFill>
              </a:rPr>
              <a:t> mas de 40 horas, </a:t>
            </a:r>
            <a:r>
              <a:rPr lang="en-US" b="1" dirty="0" err="1">
                <a:solidFill>
                  <a:schemeClr val="bg1"/>
                </a:solidFill>
              </a:rPr>
              <a:t>ganar</a:t>
            </a:r>
            <a:r>
              <a:rPr lang="es-MX" b="1" dirty="0">
                <a:solidFill>
                  <a:schemeClr val="bg1"/>
                </a:solidFill>
              </a:rPr>
              <a:t>á un bono de 100 pesos.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04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E96C4-176D-4E93-862B-BFBC40AE2A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328738"/>
            <a:ext cx="6534752" cy="523081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s-MX" dirty="0"/>
              <a:t>Recibimos de consola </a:t>
            </a:r>
            <a:r>
              <a:rPr lang="es-MX" b="1" i="1" dirty="0" err="1"/>
              <a:t>horas_trabajadas</a:t>
            </a:r>
            <a:r>
              <a:rPr lang="es-MX" dirty="0"/>
              <a:t> y </a:t>
            </a:r>
            <a:r>
              <a:rPr lang="es-MX" b="1" i="1" dirty="0" err="1"/>
              <a:t>sueldo_por_hora</a:t>
            </a:r>
            <a:r>
              <a:rPr lang="es-MX" dirty="0"/>
              <a:t>.</a:t>
            </a:r>
            <a:endParaRPr lang="en-US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0AC83E-2D07-4BBF-9378-EA9DFCEBC2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845"/>
          <a:stretch/>
        </p:blipFill>
        <p:spPr>
          <a:xfrm>
            <a:off x="7443479" y="-193007"/>
            <a:ext cx="4636169" cy="247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242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E96C4-176D-4E93-862B-BFBC40AE2A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423512"/>
            <a:ext cx="5435600" cy="6136038"/>
          </a:xfrm>
        </p:spPr>
        <p:txBody>
          <a:bodyPr anchor="ctr"/>
          <a:lstStyle/>
          <a:p>
            <a:pPr marL="0" indent="0">
              <a:buNone/>
            </a:pPr>
            <a:r>
              <a:rPr lang="es-MX" dirty="0"/>
              <a:t>Haremos dos caminos:</a:t>
            </a:r>
          </a:p>
          <a:p>
            <a:pPr marL="514350" indent="-514350">
              <a:buAutoNum type="arabicPeriod"/>
            </a:pPr>
            <a:r>
              <a:rPr lang="es-MX" b="1" dirty="0">
                <a:solidFill>
                  <a:schemeClr val="accent2"/>
                </a:solidFill>
              </a:rPr>
              <a:t>Cuando la persona haya trabajado mas de 40 horas</a:t>
            </a:r>
          </a:p>
          <a:p>
            <a:pPr marL="514350" indent="-514350">
              <a:buAutoNum type="arabicPeriod"/>
            </a:pPr>
            <a:r>
              <a:rPr lang="es-MX" b="1" dirty="0">
                <a:solidFill>
                  <a:schemeClr val="accent2"/>
                </a:solidFill>
              </a:rPr>
              <a:t>Cuando la persona haya trabajado menos de 40 horas</a:t>
            </a:r>
          </a:p>
          <a:p>
            <a:pPr marL="0" indent="0">
              <a:buNone/>
            </a:pPr>
            <a:r>
              <a:rPr lang="es-MX" dirty="0"/>
              <a:t>Ejemplos</a:t>
            </a:r>
          </a:p>
          <a:p>
            <a:r>
              <a:rPr lang="es-MX" b="1" dirty="0">
                <a:solidFill>
                  <a:schemeClr val="accent1"/>
                </a:solidFill>
              </a:rPr>
              <a:t>30 horas = falso</a:t>
            </a:r>
          </a:p>
          <a:p>
            <a:r>
              <a:rPr lang="es-MX" b="1" dirty="0">
                <a:solidFill>
                  <a:schemeClr val="accent1"/>
                </a:solidFill>
              </a:rPr>
              <a:t>100 horas = verdadero</a:t>
            </a:r>
          </a:p>
          <a:p>
            <a:r>
              <a:rPr lang="es-MX" b="1" dirty="0">
                <a:solidFill>
                  <a:schemeClr val="accent1"/>
                </a:solidFill>
              </a:rPr>
              <a:t>0 horas = falso</a:t>
            </a:r>
          </a:p>
          <a:p>
            <a:r>
              <a:rPr lang="es-MX" b="1" dirty="0">
                <a:solidFill>
                  <a:schemeClr val="accent1"/>
                </a:solidFill>
              </a:rPr>
              <a:t>40 horas = falso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0AC83E-2D07-4BBF-9378-EA9DFCEBC2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2327"/>
          <a:stretch/>
        </p:blipFill>
        <p:spPr>
          <a:xfrm>
            <a:off x="7443479" y="-193007"/>
            <a:ext cx="4636169" cy="417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0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0AC83E-2D07-4BBF-9378-EA9DFCEBC2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3956"/>
          <a:stretch/>
        </p:blipFill>
        <p:spPr>
          <a:xfrm>
            <a:off x="7443479" y="-193007"/>
            <a:ext cx="4636169" cy="4784258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87E2B90-892B-4896-8B1E-E415356FD6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423512"/>
            <a:ext cx="5435600" cy="61360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s-MX" dirty="0"/>
              <a:t>Cada camino realiza el cálculo correspondiente.</a:t>
            </a:r>
          </a:p>
        </p:txBody>
      </p:sp>
    </p:spTree>
    <p:extLst>
      <p:ext uri="{BB962C8B-B14F-4D97-AF65-F5344CB8AC3E}">
        <p14:creationId xmlns:p14="http://schemas.microsoft.com/office/powerpoint/2010/main" val="3099177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0AC83E-2D07-4BBF-9378-EA9DFCEBC2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2665"/>
          <a:stretch/>
        </p:blipFill>
        <p:spPr>
          <a:xfrm>
            <a:off x="7443479" y="-193008"/>
            <a:ext cx="4636169" cy="7051007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6987F60-AC81-45DD-9B40-AB5F4FD56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423512"/>
            <a:ext cx="5435600" cy="61360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s-MX" dirty="0"/>
              <a:t>Se imprime el valor de </a:t>
            </a:r>
            <a:r>
              <a:rPr lang="es-MX" b="1" i="1" dirty="0" err="1"/>
              <a:t>Monto_a_Pagar</a:t>
            </a:r>
            <a:r>
              <a:rPr lang="es-MX" b="1" i="1" dirty="0"/>
              <a:t> </a:t>
            </a:r>
            <a:r>
              <a:rPr lang="es-MX" dirty="0"/>
              <a:t>y terminamos</a:t>
            </a:r>
          </a:p>
        </p:txBody>
      </p:sp>
    </p:spTree>
    <p:extLst>
      <p:ext uri="{BB962C8B-B14F-4D97-AF65-F5344CB8AC3E}">
        <p14:creationId xmlns:p14="http://schemas.microsoft.com/office/powerpoint/2010/main" val="74798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cdn.vox-cdn.com/thumbor/Pkmq1nm3skO0-j693JTMd7RL0Zk=/0x0:2012x1341/1200x800/filters:focal(0x0:2012x1341)/cdn.vox-cdn.com/uploads/chorus_image/image/47070706/google2.0.0.jpg">
            <a:extLst>
              <a:ext uri="{FF2B5EF4-FFF2-40B4-BE49-F238E27FC236}">
                <a16:creationId xmlns:a16="http://schemas.microsoft.com/office/drawing/2014/main" id="{3F4FC42F-F058-479C-8284-2BDED342C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271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879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stock trading">
            <a:extLst>
              <a:ext uri="{FF2B5EF4-FFF2-40B4-BE49-F238E27FC236}">
                <a16:creationId xmlns:a16="http://schemas.microsoft.com/office/drawing/2014/main" id="{41BA9B05-FA1A-4CE7-98B0-C8F5B65A8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480" y="782504"/>
            <a:ext cx="7049862" cy="529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68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Image result for amazon">
            <a:extLst>
              <a:ext uri="{FF2B5EF4-FFF2-40B4-BE49-F238E27FC236}">
                <a16:creationId xmlns:a16="http://schemas.microsoft.com/office/drawing/2014/main" id="{557AD2F5-6E40-4B14-B360-373B6FF762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77" b="16333"/>
          <a:stretch/>
        </p:blipFill>
        <p:spPr bwMode="auto">
          <a:xfrm>
            <a:off x="2108814" y="1589312"/>
            <a:ext cx="8212204" cy="310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555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Image result for google maps">
            <a:extLst>
              <a:ext uri="{FF2B5EF4-FFF2-40B4-BE49-F238E27FC236}">
                <a16:creationId xmlns:a16="http://schemas.microsoft.com/office/drawing/2014/main" id="{A0770453-6ED5-47BC-9798-0EB2D6588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95321"/>
            <a:ext cx="3648079" cy="364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waze icon">
            <a:extLst>
              <a:ext uri="{FF2B5EF4-FFF2-40B4-BE49-F238E27FC236}">
                <a16:creationId xmlns:a16="http://schemas.microsoft.com/office/drawing/2014/main" id="{547C032D-D17C-4CD8-B35E-9D2EA7565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3" y="2676963"/>
            <a:ext cx="3443969" cy="333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958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70A9-3E7E-4FE2-9E61-11425DE9E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Algoritmo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4B203-1319-4298-9EB5-ADC418D95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8115"/>
            <a:ext cx="10359572" cy="5018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000" dirty="0"/>
              <a:t>Un algoritmo es una serie de pasos que definen un procedimiento para realizar algún proceso. Un algoritmo debe ser: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Preciso: </a:t>
            </a:r>
            <a:r>
              <a:rPr lang="es-MX" sz="3000" dirty="0"/>
              <a:t>Debe seguir un orden establecido.</a:t>
            </a:r>
            <a:br>
              <a:rPr lang="es-MX" sz="3000" dirty="0"/>
            </a:br>
            <a:endParaRPr lang="es-MX" sz="3000" b="1" dirty="0">
              <a:solidFill>
                <a:schemeClr val="accent1"/>
              </a:solidFill>
            </a:endParaRPr>
          </a:p>
          <a:p>
            <a:r>
              <a:rPr lang="es-MX" sz="3000" b="1" dirty="0">
                <a:solidFill>
                  <a:schemeClr val="accent1"/>
                </a:solidFill>
              </a:rPr>
              <a:t>Definido: </a:t>
            </a:r>
            <a:r>
              <a:rPr lang="es-MX" sz="3000" dirty="0"/>
              <a:t>Los resultados son predecibles, dos ejecuciones del mismo algoritmo deben generar el mismo resultado.</a:t>
            </a:r>
            <a:br>
              <a:rPr lang="es-MX" sz="3000" dirty="0"/>
            </a:br>
            <a:endParaRPr lang="es-MX" sz="3000" b="1" dirty="0">
              <a:solidFill>
                <a:schemeClr val="accent1"/>
              </a:solidFill>
            </a:endParaRPr>
          </a:p>
          <a:p>
            <a:r>
              <a:rPr lang="es-MX" sz="3000" b="1" dirty="0">
                <a:solidFill>
                  <a:schemeClr val="accent1"/>
                </a:solidFill>
              </a:rPr>
              <a:t>Finito: </a:t>
            </a:r>
            <a:r>
              <a:rPr lang="es-MX" sz="3000" dirty="0"/>
              <a:t>Debe tener un número determinado de pasos, y terminar en un tiempo finito.</a:t>
            </a:r>
            <a:endParaRPr lang="en-US" sz="3000" b="1" dirty="0">
              <a:solidFill>
                <a:schemeClr val="accent1"/>
              </a:solidFill>
            </a:endParaRPr>
          </a:p>
        </p:txBody>
      </p:sp>
      <p:pic>
        <p:nvPicPr>
          <p:cNvPr id="5" name="Graphic 4" descr="Bullseye">
            <a:extLst>
              <a:ext uri="{FF2B5EF4-FFF2-40B4-BE49-F238E27FC236}">
                <a16:creationId xmlns:a16="http://schemas.microsoft.com/office/drawing/2014/main" id="{A73C6F5F-7112-4ABC-AF33-9025F0A9F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7028" y="4328886"/>
            <a:ext cx="838200" cy="838200"/>
          </a:xfrm>
          <a:prstGeom prst="rect">
            <a:avLst/>
          </a:prstGeom>
        </p:spPr>
      </p:pic>
      <p:pic>
        <p:nvPicPr>
          <p:cNvPr id="7" name="Graphic 6" descr="Stopwatch">
            <a:extLst>
              <a:ext uri="{FF2B5EF4-FFF2-40B4-BE49-F238E27FC236}">
                <a16:creationId xmlns:a16="http://schemas.microsoft.com/office/drawing/2014/main" id="{6C279821-9AA5-4EC3-9BFA-141E716C2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5891" y="5802226"/>
            <a:ext cx="749474" cy="749474"/>
          </a:xfrm>
          <a:prstGeom prst="rect">
            <a:avLst/>
          </a:prstGeom>
        </p:spPr>
      </p:pic>
      <p:pic>
        <p:nvPicPr>
          <p:cNvPr id="9" name="Graphic 8" descr="Screwdriver">
            <a:extLst>
              <a:ext uri="{FF2B5EF4-FFF2-40B4-BE49-F238E27FC236}">
                <a16:creationId xmlns:a16="http://schemas.microsoft.com/office/drawing/2014/main" id="{111F9D2C-2FD6-4C66-BFA9-DE05A4C62B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39194" y="2469500"/>
            <a:ext cx="673780" cy="67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9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windsor knot">
            <a:extLst>
              <a:ext uri="{FF2B5EF4-FFF2-40B4-BE49-F238E27FC236}">
                <a16:creationId xmlns:a16="http://schemas.microsoft.com/office/drawing/2014/main" id="{35BE85C4-36BB-4F0F-A7F1-B99F22C6B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778" y="148582"/>
            <a:ext cx="8006443" cy="656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873931"/>
      </p:ext>
    </p:extLst>
  </p:cSld>
  <p:clrMapOvr>
    <a:masterClrMapping/>
  </p:clrMapOvr>
</p:sld>
</file>

<file path=ppt/theme/theme1.xml><?xml version="1.0" encoding="utf-8"?>
<a:theme xmlns:a="http://schemas.openxmlformats.org/drawingml/2006/main" name="OEAR_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9C00"/>
      </a:accent1>
      <a:accent2>
        <a:srgbClr val="01D4B4"/>
      </a:accent2>
      <a:accent3>
        <a:srgbClr val="BF692C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buntu font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EAR_theme" id="{3AB64634-B882-410D-B589-BB853D627579}" vid="{88887F0E-0C8F-4CDB-8262-8D8AA1611B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OEAR_theme</Template>
  <TotalTime>761</TotalTime>
  <Words>854</Words>
  <Application>Microsoft Office PowerPoint</Application>
  <PresentationFormat>Widescreen</PresentationFormat>
  <Paragraphs>133</Paragraphs>
  <Slides>37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Wingdings</vt:lpstr>
      <vt:lpstr>Ubuntu</vt:lpstr>
      <vt:lpstr>Arial</vt:lpstr>
      <vt:lpstr>OEAR_theme</vt:lpstr>
      <vt:lpstr>Módulo 4</vt:lpstr>
      <vt:lpstr>¿Qué es un algoritmo?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Algoritmo</vt:lpstr>
      <vt:lpstr>PowerPoint Presentation</vt:lpstr>
      <vt:lpstr>PowerPoint Presentation</vt:lpstr>
      <vt:lpstr>Al seguir un algoritmo al pie de la letra, el ejecutor no necesita conocer el por qué algo funciona.</vt:lpstr>
      <vt:lpstr>Diseño de algoritmos</vt:lpstr>
      <vt:lpstr>PowerPoint Presentation</vt:lpstr>
      <vt:lpstr>PowerPoint Presentation</vt:lpstr>
      <vt:lpstr>PowerPoint Presentation</vt:lpstr>
      <vt:lpstr>¿Cómo podemos representar un algoritmo computacional?</vt:lpstr>
      <vt:lpstr>Diagramas de Flujo</vt:lpstr>
      <vt:lpstr>PowerPoint Presentation</vt:lpstr>
      <vt:lpstr>Diagrama de Flujo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Ejemplo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Ejemplo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Acosta Ramos, Omar</dc:creator>
  <cp:lastModifiedBy>Omar Acosta</cp:lastModifiedBy>
  <cp:revision>121</cp:revision>
  <dcterms:created xsi:type="dcterms:W3CDTF">2019-09-18T16:31:11Z</dcterms:created>
  <dcterms:modified xsi:type="dcterms:W3CDTF">2019-09-22T17:25:46Z</dcterms:modified>
</cp:coreProperties>
</file>