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2"/>
  </p:notesMasterIdLst>
  <p:handoutMasterIdLst>
    <p:handoutMasterId r:id="rId13"/>
  </p:handout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6" r:id="rId9"/>
    <p:sldId id="347" r:id="rId10"/>
    <p:sldId id="348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6161"/>
    <a:srgbClr val="FFE4C9"/>
    <a:srgbClr val="FFD9B3"/>
    <a:srgbClr val="D3EBED"/>
    <a:srgbClr val="FFFF99"/>
    <a:srgbClr val="8D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7" autoAdjust="0"/>
    <p:restoredTop sz="94595" autoAdjust="0"/>
  </p:normalViewPr>
  <p:slideViewPr>
    <p:cSldViewPr snapToGrid="0">
      <p:cViewPr varScale="1">
        <p:scale>
          <a:sx n="55" d="100"/>
          <a:sy n="55" d="100"/>
        </p:scale>
        <p:origin x="156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5184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B74EB-F3CA-4BBF-B306-ECD8738C8C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B5248-A5DE-47AA-B28A-7AD838794F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78794-278F-45FF-96BC-AAFA7573FC3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45505-2764-473F-BFA3-C1D1CA653E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D939D-8365-482F-929D-F06EFD834C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1773D-C1A2-44A2-B033-ECCDB34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30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BF7C614-78A9-446D-B9F7-2D50C800FB86}" type="datetimeFigureOut">
              <a:rPr lang="en-US"/>
              <a:pPr>
                <a:defRPr/>
              </a:pPr>
              <a:t>11/13/2019</a:t>
            </a:fld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7CC3DF-E2CC-422C-8055-9DB62C78D0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285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707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s-MX" sz="900" i="0" dirty="0">
                <a:cs typeface="Arial" charset="0"/>
              </a:rPr>
              <a:t>M</a:t>
            </a:r>
            <a:r>
              <a:rPr lang="en-US" sz="900" i="0" dirty="0" err="1">
                <a:cs typeface="Arial" charset="0"/>
              </a:rPr>
              <a:t>ódulo</a:t>
            </a:r>
            <a:r>
              <a:rPr lang="en-US" sz="900" i="0" dirty="0">
                <a:cs typeface="Arial" charset="0"/>
              </a:rPr>
              <a:t> 8 - </a:t>
            </a:r>
            <a:r>
              <a:rPr lang="en-US" sz="900" i="0" dirty="0" err="1">
                <a:cs typeface="Arial" charset="0"/>
              </a:rPr>
              <a:t>Arreglos</a:t>
            </a:r>
            <a:endParaRPr lang="en-US" sz="900" i="0" dirty="0">
              <a:cs typeface="Arial" charset="0"/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3" name="Picture 2" descr="A close up of a toy&#10;&#10;Description automatically generated">
            <a:extLst>
              <a:ext uri="{FF2B5EF4-FFF2-40B4-BE49-F238E27FC236}">
                <a16:creationId xmlns:a16="http://schemas.microsoft.com/office/drawing/2014/main" id="{4357A5A0-4EA2-495E-981A-708D9E0FD7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015" y="0"/>
            <a:ext cx="3111970" cy="311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5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8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8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3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5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6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580188"/>
            <a:ext cx="8499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s-MX" sz="900" i="0" dirty="0">
                <a:cs typeface="Arial" charset="0"/>
              </a:rPr>
              <a:t>Módulo 7 - Métodos</a:t>
            </a:r>
            <a:endParaRPr lang="en-US" sz="900" i="0" dirty="0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9616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35883"/>
            <a:ext cx="7772400" cy="1470025"/>
          </a:xfrm>
        </p:spPr>
        <p:txBody>
          <a:bodyPr/>
          <a:lstStyle/>
          <a:p>
            <a:pPr eaLnBrk="1" hangingPunct="1"/>
            <a:r>
              <a:rPr lang="es-MX" altLang="en-US" dirty="0"/>
              <a:t>Módulo 8</a:t>
            </a:r>
            <a:br>
              <a:rPr lang="es-MX" altLang="en-US" dirty="0"/>
            </a:br>
            <a:r>
              <a:rPr lang="es-MX" altLang="en-US" dirty="0"/>
              <a:t>Arreglos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49B22B-F7CE-41A1-A12A-7E0C13370A7F}"/>
              </a:ext>
            </a:extLst>
          </p:cNvPr>
          <p:cNvSpPr/>
          <p:nvPr/>
        </p:nvSpPr>
        <p:spPr>
          <a:xfrm>
            <a:off x="938831" y="458956"/>
            <a:ext cx="7716558" cy="59400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600" dirty="0">
                <a:solidFill>
                  <a:srgbClr val="4EC9B0"/>
                </a:solidFill>
                <a:latin typeface="Cascadia Code,  Courier New"/>
              </a:rPr>
              <a:t>Scanner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ascadia Code,  Courier New"/>
              </a:rPr>
              <a:t>keyboard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6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ascadia Code,  Courier New"/>
              </a:rPr>
              <a:t>Scanner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600" dirty="0">
                <a:solidFill>
                  <a:srgbClr val="9CDCFE"/>
                </a:solidFill>
                <a:latin typeface="Cascadia Code,  Courier New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ascadia Code,  Courier New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ascadia Code,  Courier New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ascadia Code,  Courier New"/>
              </a:rPr>
              <a:t>Cuantas</a:t>
            </a:r>
            <a:r>
              <a:rPr lang="en-US" sz="1600" dirty="0">
                <a:solidFill>
                  <a:srgbClr val="CE9178"/>
                </a:solidFill>
                <a:latin typeface="Cascadia Code,  Courier New"/>
              </a:rPr>
              <a:t> </a:t>
            </a:r>
            <a:r>
              <a:rPr lang="en-US" sz="1600" dirty="0" err="1">
                <a:solidFill>
                  <a:srgbClr val="CE9178"/>
                </a:solidFill>
                <a:latin typeface="Cascadia Code,  Courier New"/>
              </a:rPr>
              <a:t>materias</a:t>
            </a:r>
            <a:r>
              <a:rPr lang="en-US" sz="1600" dirty="0">
                <a:solidFill>
                  <a:srgbClr val="CE9178"/>
                </a:solidFill>
                <a:latin typeface="Cascadia Code,  Courier New"/>
              </a:rPr>
              <a:t> </a:t>
            </a:r>
            <a:r>
              <a:rPr lang="en-US" sz="1600" dirty="0" err="1">
                <a:solidFill>
                  <a:srgbClr val="CE9178"/>
                </a:solidFill>
                <a:latin typeface="Cascadia Code,  Courier New"/>
              </a:rPr>
              <a:t>llevas</a:t>
            </a:r>
            <a:r>
              <a:rPr lang="en-US" sz="1600" dirty="0">
                <a:solidFill>
                  <a:srgbClr val="CE9178"/>
                </a:solidFill>
                <a:latin typeface="Cascadia Code,  Courier New"/>
              </a:rPr>
              <a:t>?: "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6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materias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Integer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ascadia Code,  Courier New"/>
              </a:rPr>
              <a:t>parseInt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keyboard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ascadia Code,  Courier New"/>
              </a:rPr>
              <a:t>nextLine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());</a:t>
            </a:r>
          </a:p>
          <a:p>
            <a:br>
              <a:rPr lang="en-US" sz="16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6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clases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[] = </a:t>
            </a:r>
            <a:r>
              <a:rPr lang="en-US" sz="16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materias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6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&lt; 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clases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    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ascadia Code,  Courier New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ascadia Code,  Courier New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ascadia Code,  Courier New"/>
              </a:rPr>
              <a:t>Ingresa</a:t>
            </a:r>
            <a:r>
              <a:rPr lang="en-US" sz="1600" dirty="0">
                <a:solidFill>
                  <a:srgbClr val="CE9178"/>
                </a:solidFill>
                <a:latin typeface="Cascadia Code,  Courier New"/>
              </a:rPr>
              <a:t> </a:t>
            </a:r>
            <a:r>
              <a:rPr lang="en-US" sz="1600" dirty="0" err="1">
                <a:solidFill>
                  <a:srgbClr val="CE9178"/>
                </a:solidFill>
                <a:latin typeface="Cascadia Code,  Courier New"/>
              </a:rPr>
              <a:t>tu</a:t>
            </a:r>
            <a:r>
              <a:rPr lang="en-US" sz="1600" dirty="0">
                <a:solidFill>
                  <a:srgbClr val="CE9178"/>
                </a:solidFill>
                <a:latin typeface="Cascadia Code,  Courier New"/>
              </a:rPr>
              <a:t> </a:t>
            </a:r>
            <a:r>
              <a:rPr lang="en-US" sz="1600" dirty="0" err="1">
                <a:solidFill>
                  <a:srgbClr val="CE9178"/>
                </a:solidFill>
                <a:latin typeface="Cascadia Code,  Courier New"/>
              </a:rPr>
              <a:t>materia</a:t>
            </a:r>
            <a:r>
              <a:rPr lang="en-US" sz="1600" dirty="0">
                <a:solidFill>
                  <a:srgbClr val="CE9178"/>
                </a:solidFill>
                <a:latin typeface="Cascadia Code,  Courier New"/>
              </a:rPr>
              <a:t> "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+ (i+</a:t>
            </a:r>
            <a:r>
              <a:rPr lang="en-US" sz="16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) + </a:t>
            </a:r>
            <a:r>
              <a:rPr lang="en-US" sz="1600" dirty="0">
                <a:solidFill>
                  <a:srgbClr val="CE9178"/>
                </a:solidFill>
                <a:latin typeface="Cascadia Code,  Courier New"/>
              </a:rPr>
              <a:t>": "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);            </a:t>
            </a:r>
          </a:p>
          <a:p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    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clases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Double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ascadia Code,  Courier New"/>
              </a:rPr>
              <a:t>parseDouble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keyboard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ascadia Code,  Courier New"/>
              </a:rPr>
              <a:t>nextLine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}</a:t>
            </a:r>
          </a:p>
          <a:p>
            <a:br>
              <a:rPr lang="en-US" sz="16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6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acum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6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ascadia Code,  Courier New"/>
              </a:rPr>
              <a:t>calif</a:t>
            </a:r>
            <a:r>
              <a:rPr lang="en-US" sz="1600" dirty="0">
                <a:solidFill>
                  <a:srgbClr val="C586C0"/>
                </a:solidFill>
                <a:latin typeface="Cascadia Code,  Courier New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clases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    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acum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+= calif;</a:t>
            </a:r>
          </a:p>
          <a:p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}</a:t>
            </a:r>
          </a:p>
          <a:p>
            <a:br>
              <a:rPr lang="en-US" sz="16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6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promedio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(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materias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&gt; </a:t>
            </a:r>
            <a:r>
              <a:rPr lang="en-US" sz="16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){</a:t>
            </a:r>
          </a:p>
          <a:p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    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promedio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acum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/ 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materias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}</a:t>
            </a:r>
          </a:p>
          <a:p>
            <a:br>
              <a:rPr lang="en-US" sz="16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ascadia Code,  Courier New"/>
              </a:rPr>
              <a:t>"Tu </a:t>
            </a:r>
            <a:r>
              <a:rPr lang="en-US" sz="1600" dirty="0" err="1">
                <a:solidFill>
                  <a:srgbClr val="CE9178"/>
                </a:solidFill>
                <a:latin typeface="Cascadia Code,  Courier New"/>
              </a:rPr>
              <a:t>promedio</a:t>
            </a:r>
            <a:r>
              <a:rPr lang="en-US" sz="1600" dirty="0">
                <a:solidFill>
                  <a:srgbClr val="CE9178"/>
                </a:solidFill>
                <a:latin typeface="Cascadia Code,  Courier New"/>
              </a:rPr>
              <a:t> es: "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+ 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promedio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);</a:t>
            </a:r>
          </a:p>
          <a:p>
            <a:br>
              <a:rPr lang="en-US" sz="16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600" dirty="0" err="1">
                <a:solidFill>
                  <a:srgbClr val="9CDCFE"/>
                </a:solidFill>
                <a:latin typeface="Cascadia Code,  Courier New"/>
              </a:rPr>
              <a:t>keyboard</a:t>
            </a:r>
            <a:r>
              <a:rPr lang="en-US" sz="16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ascadia Code,  Courier New"/>
              </a:rPr>
              <a:t>close</a:t>
            </a:r>
            <a:r>
              <a:rPr lang="en-US" sz="1600" dirty="0">
                <a:solidFill>
                  <a:srgbClr val="D4D4D4"/>
                </a:solidFill>
                <a:latin typeface="Cascadia Code,  Courier New"/>
              </a:rPr>
              <a:t>();</a:t>
            </a:r>
            <a:endParaRPr lang="en-US" sz="1600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8015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C356-27CB-4D57-8267-AAC85AFC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Arreglos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337F-3F58-4E66-87A4-797E8881D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8172"/>
            <a:ext cx="8229600" cy="1524785"/>
          </a:xfrm>
        </p:spPr>
        <p:txBody>
          <a:bodyPr/>
          <a:lstStyle/>
          <a:p>
            <a:pPr algn="just"/>
            <a:r>
              <a:rPr lang="es-ES" sz="2800" dirty="0"/>
              <a:t>Un arreglo es una colección de variables del mismo tipo. Nos sirven para poder almacenar muchas variables de un mismo tipo de dato. </a:t>
            </a:r>
          </a:p>
          <a:p>
            <a:pPr algn="just"/>
            <a:endParaRPr lang="es-ES" sz="2800" dirty="0"/>
          </a:p>
          <a:p>
            <a:pPr algn="just"/>
            <a:endParaRPr lang="es-ES" sz="2800" dirty="0"/>
          </a:p>
          <a:p>
            <a:pPr algn="just"/>
            <a:endParaRPr lang="es-E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74E0A-C6AF-441D-8460-3114973A3211}"/>
              </a:ext>
            </a:extLst>
          </p:cNvPr>
          <p:cNvSpPr/>
          <p:nvPr/>
        </p:nvSpPr>
        <p:spPr>
          <a:xfrm>
            <a:off x="735495" y="2782957"/>
            <a:ext cx="503317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400" dirty="0">
                <a:solidFill>
                  <a:srgbClr val="9CDCFE"/>
                </a:solidFill>
                <a:latin typeface="Cascadia Code,  Courier New"/>
              </a:rPr>
              <a:t>arr1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arr1 = </a:t>
            </a:r>
            <a:r>
              <a:rPr lang="en-US" sz="24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ascadia Code,  Courier New"/>
              </a:rPr>
              <a:t>100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br>
              <a:rPr lang="en-US" sz="2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2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400" dirty="0">
                <a:solidFill>
                  <a:srgbClr val="9CDCFE"/>
                </a:solidFill>
                <a:latin typeface="Cascadia Code,  Courier New"/>
              </a:rPr>
              <a:t>arr2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[];</a:t>
            </a:r>
          </a:p>
          <a:p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arr2 = </a:t>
            </a:r>
            <a:r>
              <a:rPr lang="en-US" sz="24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ascadia Code,  Courier New"/>
              </a:rPr>
              <a:t>100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br>
              <a:rPr lang="en-US" sz="2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2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400" dirty="0">
                <a:solidFill>
                  <a:srgbClr val="9CDCFE"/>
                </a:solidFill>
                <a:latin typeface="Cascadia Code,  Courier New"/>
              </a:rPr>
              <a:t>arr3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4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ascadia Code,  Courier New"/>
              </a:rPr>
              <a:t>20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br>
              <a:rPr lang="en-US" sz="2400" dirty="0">
                <a:solidFill>
                  <a:srgbClr val="D4D4D4"/>
                </a:solidFill>
                <a:latin typeface="Cascadia Code,  Courier New"/>
              </a:rPr>
            </a:br>
            <a:r>
              <a:rPr lang="en-US" sz="2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400" dirty="0">
                <a:solidFill>
                  <a:srgbClr val="9CDCFE"/>
                </a:solidFill>
                <a:latin typeface="Cascadia Code,  Courier New"/>
              </a:rPr>
              <a:t>arr4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[] = </a:t>
            </a:r>
            <a:r>
              <a:rPr lang="en-US" sz="24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4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ascadia Code,  Courier New"/>
              </a:rPr>
              <a:t>20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];</a:t>
            </a:r>
            <a:endParaRPr lang="en-US" sz="2400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9446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C356-27CB-4D57-8267-AAC85AFC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Visualizando Arreglos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337F-3F58-4E66-87A4-797E8881D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8172"/>
            <a:ext cx="8229600" cy="716285"/>
          </a:xfrm>
        </p:spPr>
        <p:txBody>
          <a:bodyPr/>
          <a:lstStyle/>
          <a:p>
            <a:pPr algn="just"/>
            <a:r>
              <a:rPr lang="es-ES" sz="2800" dirty="0"/>
              <a:t>Podemos visualizar un arreglo de la siguiente manera:</a:t>
            </a:r>
          </a:p>
          <a:p>
            <a:pPr algn="just"/>
            <a:endParaRPr lang="es-ES" sz="2800" dirty="0"/>
          </a:p>
          <a:p>
            <a:pPr algn="just"/>
            <a:endParaRPr lang="es-ES" sz="2800" dirty="0"/>
          </a:p>
          <a:p>
            <a:pPr algn="just"/>
            <a:endParaRPr lang="es-E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74E0A-C6AF-441D-8460-3114973A3211}"/>
              </a:ext>
            </a:extLst>
          </p:cNvPr>
          <p:cNvSpPr/>
          <p:nvPr/>
        </p:nvSpPr>
        <p:spPr>
          <a:xfrm>
            <a:off x="578581" y="1974457"/>
            <a:ext cx="741635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sz="24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400" dirty="0">
                <a:solidFill>
                  <a:srgbClr val="9CDCFE"/>
                </a:solidFill>
                <a:latin typeface="Cascadia Code,  Courier New"/>
              </a:rPr>
              <a:t>temperature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4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4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4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sz="2400" dirty="0">
              <a:solidFill>
                <a:srgbClr val="D4D4D4"/>
              </a:solidFill>
              <a:latin typeface="Cascadia Code,  Courier New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704F9D-BDF2-46F8-9306-C116D206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754" y="3429000"/>
            <a:ext cx="7189400" cy="235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6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4B73-B167-4FE7-99E9-A2FFEFED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Sintaxis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2C18-AF3B-406C-9738-C6026E230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5483"/>
            <a:ext cx="8229600" cy="2243517"/>
          </a:xfrm>
        </p:spPr>
        <p:txBody>
          <a:bodyPr/>
          <a:lstStyle/>
          <a:p>
            <a:r>
              <a:rPr lang="es-MX" sz="2800" dirty="0"/>
              <a:t>Todos los arreglos deben estar asociado a un solo tipo de dato. No se puede combinar valores dentro de un mismo arreglo. La sintaxis es la siguiente: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DAF677-1E3C-449D-83E8-70AC78F1A966}"/>
              </a:ext>
            </a:extLst>
          </p:cNvPr>
          <p:cNvSpPr/>
          <p:nvPr/>
        </p:nvSpPr>
        <p:spPr>
          <a:xfrm>
            <a:off x="457200" y="2708629"/>
            <a:ext cx="8303308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sz="20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array_name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= 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array_size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sz="2000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sz="20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array_name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= 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array_size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sz="2000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C859BD-5B99-462A-96A8-DF931693908C}"/>
              </a:ext>
            </a:extLst>
          </p:cNvPr>
          <p:cNvSpPr txBox="1">
            <a:spLocks/>
          </p:cNvSpPr>
          <p:nvPr/>
        </p:nvSpPr>
        <p:spPr bwMode="auto">
          <a:xfrm>
            <a:off x="457200" y="4509078"/>
            <a:ext cx="8229600" cy="1236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kern="0" dirty="0"/>
              <a:t>El tamaño del arreglo debe ser un número positivo mayor que cero.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85789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AEB8-99D9-46E5-AFBD-97B01845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Acceder un arreglo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9B0A-7F58-4632-996E-221BA7ECE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2243"/>
            <a:ext cx="8229600" cy="1944111"/>
          </a:xfrm>
        </p:spPr>
        <p:txBody>
          <a:bodyPr/>
          <a:lstStyle/>
          <a:p>
            <a:r>
              <a:rPr lang="es-MX" sz="2800" dirty="0"/>
              <a:t>Para acceder un arreglo, utilizamos los corchetes.  La primera posición de un arreglo siempre será el índice 0. La última posición de un arreglo podrá ser </a:t>
            </a:r>
            <a:r>
              <a:rPr lang="es-MX" sz="280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array_name.length</a:t>
            </a:r>
            <a:r>
              <a:rPr lang="es-MX" sz="2800" dirty="0">
                <a:solidFill>
                  <a:srgbClr val="F96161"/>
                </a:solidFill>
                <a:latin typeface="Cascadia Code" panose="00000509000000000000" pitchFamily="49" charset="0"/>
              </a:rPr>
              <a:t> – 1</a:t>
            </a:r>
            <a:r>
              <a:rPr lang="es-MX" sz="2800" dirty="0"/>
              <a:t>.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7DBE4-FA03-4732-9668-D098541DC82C}"/>
              </a:ext>
            </a:extLst>
          </p:cNvPr>
          <p:cNvSpPr/>
          <p:nvPr/>
        </p:nvSpPr>
        <p:spPr>
          <a:xfrm>
            <a:off x="805156" y="3325868"/>
            <a:ext cx="5538999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temperature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6.9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25.7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31.5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               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temperature[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29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6808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8D2E-6434-49DB-AF87-6CFD7823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Nomenclatura</a:t>
            </a:r>
            <a:endParaRPr lang="en-US" dirty="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04205ABF-3622-444E-816C-CD8E06C9C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93" y="1417638"/>
            <a:ext cx="7970188" cy="425464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983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52EE-8109-4C95-AB0E-03F2D4E4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Tamaño del arreglo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E6FB-3194-4D17-8D4B-9906EFD4A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17797"/>
          </a:xfrm>
        </p:spPr>
        <p:txBody>
          <a:bodyPr/>
          <a:lstStyle/>
          <a:p>
            <a:r>
              <a:rPr lang="es-MX" sz="2800" dirty="0"/>
              <a:t>Los arreglos son un objeto, lo que significa que </a:t>
            </a:r>
            <a:r>
              <a:rPr lang="es-MX" sz="2800" dirty="0">
                <a:solidFill>
                  <a:srgbClr val="F96161"/>
                </a:solidFill>
              </a:rPr>
              <a:t>no son modificables después de su instanciación</a:t>
            </a:r>
            <a:r>
              <a:rPr lang="es-MX" sz="2800" dirty="0"/>
              <a:t>. Para conocer el tamaño de un arreglo, podemos utilizar su variable de instancia </a:t>
            </a:r>
            <a:r>
              <a:rPr lang="es-MX" sz="280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length</a:t>
            </a:r>
            <a:r>
              <a:rPr lang="es-MX" sz="2800" dirty="0"/>
              <a:t>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8251D1-69AA-4C8B-8BA5-3AC0078FA676}"/>
              </a:ext>
            </a:extLst>
          </p:cNvPr>
          <p:cNvSpPr/>
          <p:nvPr/>
        </p:nvSpPr>
        <p:spPr>
          <a:xfrm>
            <a:off x="533980" y="3700558"/>
            <a:ext cx="6920823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temperature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double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len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temperature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len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);  </a:t>
            </a:r>
            <a:r>
              <a:rPr lang="en-US" sz="2000" dirty="0">
                <a:solidFill>
                  <a:srgbClr val="6A9955"/>
                </a:solidFill>
                <a:latin typeface="Cascadia Code,  Courier New"/>
              </a:rPr>
              <a:t>//prints 7</a:t>
            </a:r>
            <a:endParaRPr lang="en-US" sz="2000" dirty="0">
              <a:solidFill>
                <a:srgbClr val="D4D4D4"/>
              </a:solidFill>
              <a:latin typeface="Cascadia Code,  Courier New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4425A4-C17C-4375-8E0B-E907378CDCD8}"/>
              </a:ext>
            </a:extLst>
          </p:cNvPr>
          <p:cNvSpPr txBox="1">
            <a:spLocks/>
          </p:cNvSpPr>
          <p:nvPr/>
        </p:nvSpPr>
        <p:spPr bwMode="auto">
          <a:xfrm>
            <a:off x="380420" y="4816888"/>
            <a:ext cx="8229600" cy="152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sz="2800" kern="0" dirty="0"/>
              <a:t>Para acceder al último elemento, podemos utilizar la instrucción </a:t>
            </a:r>
          </a:p>
          <a:p>
            <a:r>
              <a:rPr lang="en-US" sz="2000" dirty="0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temperature[</a:t>
            </a:r>
            <a:r>
              <a:rPr lang="en-US" sz="2000" dirty="0" err="1">
                <a:solidFill>
                  <a:srgbClr val="9CDCFE"/>
                </a:solidFill>
                <a:highlight>
                  <a:srgbClr val="000000"/>
                </a:highlight>
                <a:latin typeface="Cascadia Code,  Courier New"/>
              </a:rPr>
              <a:t>temperature</a:t>
            </a:r>
            <a:r>
              <a:rPr lang="en-US" sz="2000" dirty="0" err="1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highlight>
                  <a:srgbClr val="000000"/>
                </a:highlight>
                <a:latin typeface="Cascadia Code,  Courier New"/>
              </a:rPr>
              <a:t>length</a:t>
            </a:r>
            <a:r>
              <a:rPr lang="en-US" sz="2000" dirty="0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 - </a:t>
            </a:r>
            <a:r>
              <a:rPr lang="en-US" sz="2000" dirty="0">
                <a:solidFill>
                  <a:srgbClr val="B5CEA8"/>
                </a:solidFill>
                <a:highlight>
                  <a:srgbClr val="000000"/>
                </a:highlight>
                <a:latin typeface="Cascadia Code,  Courier New"/>
              </a:rPr>
              <a:t>1</a:t>
            </a:r>
            <a:r>
              <a:rPr lang="en-US" sz="2000" dirty="0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] = </a:t>
            </a:r>
            <a:r>
              <a:rPr lang="en-US" sz="2000" dirty="0">
                <a:solidFill>
                  <a:srgbClr val="B5CEA8"/>
                </a:solidFill>
                <a:highlight>
                  <a:srgbClr val="000000"/>
                </a:highlight>
                <a:latin typeface="Cascadia Code,  Courier New"/>
              </a:rPr>
              <a:t>29</a:t>
            </a:r>
            <a:r>
              <a:rPr lang="en-US" sz="2000" dirty="0">
                <a:solidFill>
                  <a:srgbClr val="D4D4D4"/>
                </a:solidFill>
                <a:highlight>
                  <a:srgbClr val="000000"/>
                </a:highlight>
                <a:latin typeface="Cascadia Code,  Courier New"/>
              </a:rPr>
              <a:t>;</a:t>
            </a:r>
          </a:p>
          <a:p>
            <a:endParaRPr lang="en-US" sz="2800" dirty="0">
              <a:solidFill>
                <a:srgbClr val="D4D4D4"/>
              </a:solidFill>
              <a:highlight>
                <a:srgbClr val="000000"/>
              </a:highlight>
              <a:latin typeface="Cascadia Code,  Courier New"/>
            </a:endParaRPr>
          </a:p>
          <a:p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34810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9DA8-1342-4FDB-8250-6C2C3485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Nuevos tipos de ciclos!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31C-DFC9-442A-9403-877DA755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15" y="1417638"/>
            <a:ext cx="7249878" cy="1738255"/>
          </a:xfrm>
          <a:solidFill>
            <a:schemeClr val="tx1"/>
          </a:solidFill>
        </p:spPr>
        <p:txBody>
          <a:bodyPr/>
          <a:lstStyle/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numbers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(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item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: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numbers) {</a:t>
            </a:r>
          </a:p>
          <a:p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   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ascadia Code,  Courier New"/>
              </a:rPr>
              <a:t>"Count is: "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+ item);</a:t>
            </a: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  </a:t>
            </a:r>
          </a:p>
          <a:p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C7489F-E11F-4806-B181-9B6F1B75770E}"/>
              </a:ext>
            </a:extLst>
          </p:cNvPr>
          <p:cNvSpPr txBox="1">
            <a:spLocks/>
          </p:cNvSpPr>
          <p:nvPr/>
        </p:nvSpPr>
        <p:spPr bwMode="auto">
          <a:xfrm>
            <a:off x="275715" y="3771268"/>
            <a:ext cx="5663839" cy="262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sz="2400" kern="0" dirty="0"/>
              <a:t>Esta declaración implícita está creando un arreglo de 10 elementos. Cada elemento está separado por una coma </a:t>
            </a:r>
            <a:r>
              <a:rPr lang="es-MX" sz="2400" kern="0" dirty="0">
                <a:latin typeface="Cascadia Code" panose="00000509000000000000" pitchFamily="49" charset="0"/>
              </a:rPr>
              <a:t>(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,</a:t>
            </a:r>
            <a:r>
              <a:rPr lang="es-MX" sz="2400" kern="0" dirty="0">
                <a:latin typeface="Cascadia Code" panose="00000509000000000000" pitchFamily="49" charset="0"/>
              </a:rPr>
              <a:t>)</a:t>
            </a:r>
            <a:r>
              <a:rPr lang="es-MX" sz="2400" kern="0" dirty="0"/>
              <a:t>.</a:t>
            </a:r>
          </a:p>
          <a:p>
            <a:r>
              <a:rPr lang="es-MX" sz="2400" kern="0" dirty="0"/>
              <a:t>Este ciclo iterará sobre cada elemento del arreglo </a:t>
            </a:r>
            <a:r>
              <a:rPr lang="es-MX" sz="2400" kern="0" dirty="0" err="1"/>
              <a:t>numbers</a:t>
            </a:r>
            <a:r>
              <a:rPr lang="es-MX" sz="2400" kern="0" dirty="0"/>
              <a:t>, asignando el contenido en la variable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int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item</a:t>
            </a:r>
            <a:r>
              <a:rPr lang="es-MX" sz="2400" kern="0" dirty="0"/>
              <a:t>.</a:t>
            </a:r>
            <a:endParaRPr lang="en-US" sz="24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1A5D0-006E-4D5A-BF1F-4F6467F8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382" y="3520734"/>
            <a:ext cx="1849900" cy="29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6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8787629-D89B-45C1-ADB9-AB3E48E3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/>
              <a:t>Ejercicio!</a:t>
            </a:r>
            <a:endParaRPr lang="en-US" dirty="0"/>
          </a:p>
        </p:txBody>
      </p:sp>
      <p:pic>
        <p:nvPicPr>
          <p:cNvPr id="4" name="Graphic 3" descr="Schoolhouse">
            <a:extLst>
              <a:ext uri="{FF2B5EF4-FFF2-40B4-BE49-F238E27FC236}">
                <a16:creationId xmlns:a16="http://schemas.microsoft.com/office/drawing/2014/main" id="{A1EDEDAD-76D8-4477-B9FA-077F10835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1843881"/>
            <a:ext cx="4038600" cy="4038600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9D4E228-35C8-4CC5-9245-679A572C9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r>
              <a:rPr lang="es-MX" dirty="0"/>
              <a:t>Realiza un programa que sirva para leer la cantidad de materias que lleva un alumno, y calcular su promedio final.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4767"/>
      </p:ext>
    </p:extLst>
  </p:cSld>
  <p:clrMapOvr>
    <a:masterClrMapping/>
  </p:clrMapOvr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Custom 3">
      <a:majorFont>
        <a:latin typeface="Balo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2023</TotalTime>
  <Words>257</Words>
  <Application>Microsoft Office PowerPoint</Application>
  <PresentationFormat>On-screen Show (4:3)</PresentationFormat>
  <Paragraphs>67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Baloo</vt:lpstr>
      <vt:lpstr>Calibri</vt:lpstr>
      <vt:lpstr>Cascadia Code</vt:lpstr>
      <vt:lpstr>Cascadia Code,  Courier New</vt:lpstr>
      <vt:lpstr>Source Sans Pro</vt:lpstr>
      <vt:lpstr>Wingdings</vt:lpstr>
      <vt:lpstr>1_Savitch4Template</vt:lpstr>
      <vt:lpstr>Módulo 8 Arreglos</vt:lpstr>
      <vt:lpstr>Arreglos</vt:lpstr>
      <vt:lpstr>Visualizando Arreglos</vt:lpstr>
      <vt:lpstr>Sintaxis</vt:lpstr>
      <vt:lpstr>Acceder un arreglo</vt:lpstr>
      <vt:lpstr>Nomenclatura</vt:lpstr>
      <vt:lpstr>Tamaño del arreglo</vt:lpstr>
      <vt:lpstr>Nuevos tipos de ciclos!</vt:lpstr>
      <vt:lpstr>Ejercicio!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Arreglos</dc:title>
  <dc:creator>Omar Acosta</dc:creator>
  <cp:lastModifiedBy>Acosta Ramos, Omar</cp:lastModifiedBy>
  <cp:revision>187</cp:revision>
  <cp:lastPrinted>2009-02-22T23:27:07Z</cp:lastPrinted>
  <dcterms:created xsi:type="dcterms:W3CDTF">2007-09-23T00:21:45Z</dcterms:created>
  <dcterms:modified xsi:type="dcterms:W3CDTF">2019-11-13T14:21:57Z</dcterms:modified>
</cp:coreProperties>
</file>