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161"/>
    <a:srgbClr val="FFE4C9"/>
    <a:srgbClr val="FFD9B3"/>
    <a:srgbClr val="D3EBED"/>
    <a:srgbClr val="FFFF99"/>
    <a:srgbClr val="8D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7" autoAdjust="0"/>
    <p:restoredTop sz="94595" autoAdjust="0"/>
  </p:normalViewPr>
  <p:slideViewPr>
    <p:cSldViewPr snapToGrid="0">
      <p:cViewPr varScale="1">
        <p:scale>
          <a:sx n="55" d="100"/>
          <a:sy n="55" d="100"/>
        </p:scale>
        <p:origin x="67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5184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B74EB-F3CA-4BBF-B306-ECD8738C8C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B5248-A5DE-47AA-B28A-7AD838794F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8794-278F-45FF-96BC-AAFA7573FC3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45505-2764-473F-BFA3-C1D1CA653E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939D-8365-482F-929D-F06EFD834C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773D-C1A2-44A2-B033-ECCDB34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0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BF7C614-78A9-446D-B9F7-2D50C800FB86}" type="datetimeFigureOut">
              <a:rPr lang="en-US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7CC3DF-E2CC-422C-8055-9DB62C78D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85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0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</a:t>
            </a:r>
            <a:r>
              <a:rPr lang="en-US" sz="900" i="0" dirty="0" err="1">
                <a:cs typeface="Arial" charset="0"/>
              </a:rPr>
              <a:t>ódulo</a:t>
            </a:r>
            <a:r>
              <a:rPr lang="en-US" sz="900" i="0" dirty="0">
                <a:cs typeface="Arial" charset="0"/>
              </a:rPr>
              <a:t> 8 - </a:t>
            </a:r>
            <a:r>
              <a:rPr lang="en-US" sz="900" i="0" dirty="0" err="1">
                <a:cs typeface="Arial" charset="0"/>
              </a:rPr>
              <a:t>Arreglos</a:t>
            </a:r>
            <a:endParaRPr lang="en-US" sz="900" i="0" dirty="0">
              <a:cs typeface="Arial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4357A5A0-4EA2-495E-981A-708D9E0FD7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15" y="0"/>
            <a:ext cx="3111970" cy="31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8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Módulo 8 - Arreglos</a:t>
            </a:r>
            <a:endParaRPr lang="en-US" sz="900" i="0" dirty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9616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35883"/>
            <a:ext cx="7772400" cy="1470025"/>
          </a:xfrm>
        </p:spPr>
        <p:txBody>
          <a:bodyPr/>
          <a:lstStyle/>
          <a:p>
            <a:pPr eaLnBrk="1" hangingPunct="1"/>
            <a:r>
              <a:rPr lang="es-MX" altLang="en-US" dirty="0"/>
              <a:t>Módulo 8</a:t>
            </a:r>
            <a:br>
              <a:rPr lang="es-MX" altLang="en-US" dirty="0"/>
            </a:br>
            <a:r>
              <a:rPr lang="es-MX" altLang="en-US" dirty="0"/>
              <a:t>Arreglos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49B22B-F7CE-41A1-A12A-7E0C13370A7F}"/>
              </a:ext>
            </a:extLst>
          </p:cNvPr>
          <p:cNvSpPr/>
          <p:nvPr/>
        </p:nvSpPr>
        <p:spPr>
          <a:xfrm>
            <a:off x="938831" y="458956"/>
            <a:ext cx="7716558" cy="59400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Scanner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ascadia Code,  Courier New"/>
              </a:rPr>
              <a:t>keyboard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ascadia Code,  Courier New"/>
              </a:rPr>
              <a:t>Scanner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ascadia Code,  Courier New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Cuantas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materias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llevas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?: "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materias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Integer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parseInt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keyboard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nextLine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());</a:t>
            </a:r>
          </a:p>
          <a:p>
            <a:br>
              <a:rPr lang="en-US" sz="16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clases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materias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&lt;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clases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Ingresa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tu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materia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"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+ (i+</a:t>
            </a:r>
            <a:r>
              <a:rPr lang="en-US" sz="16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 + 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": "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);            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clases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Double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parseDouble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keyboard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nextLine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acum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ascadia Code,  Courier New"/>
              </a:rPr>
              <a:t>calif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clases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acum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+= calif;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promedio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materias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&gt; </a:t>
            </a:r>
            <a:r>
              <a:rPr lang="en-US" sz="16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promedio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acum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/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materias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"Tu 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promedio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es: "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+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promedio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keyboard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close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();</a:t>
            </a:r>
            <a:endParaRPr lang="en-US" sz="16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015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7CAF-DA26-42A2-BE92-2912B6D6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 son objetos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5AD0-3D86-4E7A-BA8C-085A7C1B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arreglo es un </a:t>
            </a:r>
            <a:r>
              <a:rPr lang="es-MX" dirty="0">
                <a:solidFill>
                  <a:srgbClr val="F96161"/>
                </a:solidFill>
              </a:rPr>
              <a:t>objeto</a:t>
            </a:r>
            <a:r>
              <a:rPr lang="es-MX" dirty="0"/>
              <a:t>, por lo que cuando hacemos referencia a él en realidad estamos accediendo a una dirección de memoria que apunta a la lista de elementos. </a:t>
            </a:r>
          </a:p>
          <a:p>
            <a:endParaRPr lang="es-MX" dirty="0"/>
          </a:p>
          <a:p>
            <a:r>
              <a:rPr lang="es-MX" dirty="0"/>
              <a:t>Veamos el siguiente ejemplo: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4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182880"/>
            <a:ext cx="3646025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856527" y="2903798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856527" y="328720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null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856527" y="367062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856527" y="405403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2650603" y="2902682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10F50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2650603" y="328609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10F51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2650603" y="366950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10F52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2650603" y="405291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10F53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20650" y="3289236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9340D4-D781-434B-AA3F-FB77D394BFC2}"/>
              </a:ext>
            </a:extLst>
          </p:cNvPr>
          <p:cNvSpPr/>
          <p:nvPr/>
        </p:nvSpPr>
        <p:spPr bwMode="auto">
          <a:xfrm>
            <a:off x="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2800" dirty="0">
                <a:latin typeface="+mj-lt"/>
              </a:rPr>
              <a:t>Al inicializar la variable a,</a:t>
            </a: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 reserva una espacio para</a:t>
            </a: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2800" dirty="0">
                <a:latin typeface="+mj-lt"/>
              </a:rPr>
              <a:t>almacenar una referencia</a:t>
            </a: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un arreglo.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E66520-5C20-42CA-A0F9-8FBA28373D90}"/>
              </a:ext>
            </a:extLst>
          </p:cNvPr>
          <p:cNvCxnSpPr>
            <a:cxnSpLocks/>
          </p:cNvCxnSpPr>
          <p:nvPr/>
        </p:nvCxnSpPr>
        <p:spPr bwMode="auto">
          <a:xfrm>
            <a:off x="3584696" y="3207839"/>
            <a:ext cx="1152404" cy="22116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426C5A-9DC8-41C1-BD55-67CB75979D32}"/>
              </a:ext>
            </a:extLst>
          </p:cNvPr>
          <p:cNvSpPr txBox="1"/>
          <p:nvPr/>
        </p:nvSpPr>
        <p:spPr>
          <a:xfrm>
            <a:off x="4737100" y="3339494"/>
            <a:ext cx="254000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Dirección de memoria en hexadecimal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E95925-A9B4-4E6F-9C4D-3FA050944FCC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6025" y="3861209"/>
            <a:ext cx="1091075" cy="2902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7671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EB7991BF-0143-4C5E-BC59-4770FCE0E250}"/>
              </a:ext>
            </a:extLst>
          </p:cNvPr>
          <p:cNvSpPr/>
          <p:nvPr/>
        </p:nvSpPr>
        <p:spPr bwMode="auto">
          <a:xfrm>
            <a:off x="5111015" y="419364"/>
            <a:ext cx="3912335" cy="4966636"/>
          </a:xfrm>
          <a:prstGeom prst="round1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174905"/>
            <a:ext cx="3646025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 = </a:t>
            </a:r>
            <a:r>
              <a:rPr lang="en-US" sz="2000" dirty="0">
                <a:solidFill>
                  <a:srgbClr val="C586C0"/>
                </a:solidFill>
                <a:latin typeface=" Cascadia Code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856527" y="2903798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856527" y="328720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charset="0"/>
              </a:rPr>
              <a:t>2C7F0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856527" y="367062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856527" y="405403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2650603" y="2902682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10F50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2650603" y="328609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10F51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2650603" y="366950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10F52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2650603" y="405291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10F53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20650" y="3289236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DB8D4F-078C-419E-B190-CF27241703E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3584696" y="2329314"/>
            <a:ext cx="1401190" cy="114848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F3347-9C53-4FDF-9722-0AF1EAF0E1DC}"/>
              </a:ext>
            </a:extLst>
          </p:cNvPr>
          <p:cNvSpPr/>
          <p:nvPr/>
        </p:nvSpPr>
        <p:spPr bwMode="auto">
          <a:xfrm>
            <a:off x="5987043" y="181088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0.0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A2A27-6351-438B-A95A-E895AE9FBF05}"/>
              </a:ext>
            </a:extLst>
          </p:cNvPr>
          <p:cNvSpPr/>
          <p:nvPr/>
        </p:nvSpPr>
        <p:spPr bwMode="auto">
          <a:xfrm>
            <a:off x="5987043" y="219429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0.0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C7770-538A-4662-BC67-6C48653BE315}"/>
              </a:ext>
            </a:extLst>
          </p:cNvPr>
          <p:cNvSpPr/>
          <p:nvPr/>
        </p:nvSpPr>
        <p:spPr bwMode="auto">
          <a:xfrm>
            <a:off x="5987043" y="257770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0.0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76D3-775B-491E-B2C0-6DDBC9624ED3}"/>
              </a:ext>
            </a:extLst>
          </p:cNvPr>
          <p:cNvSpPr/>
          <p:nvPr/>
        </p:nvSpPr>
        <p:spPr bwMode="auto">
          <a:xfrm>
            <a:off x="5987043" y="2961113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0.0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8EEE-F242-4327-8B28-1431CDBF136F}"/>
              </a:ext>
            </a:extLst>
          </p:cNvPr>
          <p:cNvSpPr/>
          <p:nvPr/>
        </p:nvSpPr>
        <p:spPr bwMode="auto">
          <a:xfrm>
            <a:off x="5987043" y="3344524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0.0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EB32D-1ECC-4BD6-B34D-2FE0B2C8A564}"/>
              </a:ext>
            </a:extLst>
          </p:cNvPr>
          <p:cNvSpPr/>
          <p:nvPr/>
        </p:nvSpPr>
        <p:spPr bwMode="auto">
          <a:xfrm>
            <a:off x="6500959" y="133213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charset="0"/>
              </a:rPr>
              <a:t>2C7F0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3902-3FCA-4798-A680-44D035D40D09}"/>
              </a:ext>
            </a:extLst>
          </p:cNvPr>
          <p:cNvSpPr/>
          <p:nvPr/>
        </p:nvSpPr>
        <p:spPr bwMode="auto">
          <a:xfrm>
            <a:off x="5149774" y="180976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dirty="0">
                <a:latin typeface="Arial" charset="0"/>
              </a:rPr>
              <a:t>a[0]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2563-89B8-4EA1-B584-6EE796D2A024}"/>
              </a:ext>
            </a:extLst>
          </p:cNvPr>
          <p:cNvSpPr/>
          <p:nvPr/>
        </p:nvSpPr>
        <p:spPr bwMode="auto">
          <a:xfrm>
            <a:off x="5149774" y="219317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a[1]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A048B-B9E9-49AA-86CF-1355E3ED0C6B}"/>
              </a:ext>
            </a:extLst>
          </p:cNvPr>
          <p:cNvSpPr/>
          <p:nvPr/>
        </p:nvSpPr>
        <p:spPr bwMode="auto">
          <a:xfrm>
            <a:off x="5149774" y="257658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a[2]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87253-EA89-4AB9-BB70-24FDAA33D7C8}"/>
              </a:ext>
            </a:extLst>
          </p:cNvPr>
          <p:cNvSpPr/>
          <p:nvPr/>
        </p:nvSpPr>
        <p:spPr bwMode="auto">
          <a:xfrm>
            <a:off x="5149774" y="2959997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a[3]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4E407C-3356-4A92-A9AA-3D5B294EA48C}"/>
              </a:ext>
            </a:extLst>
          </p:cNvPr>
          <p:cNvSpPr/>
          <p:nvPr/>
        </p:nvSpPr>
        <p:spPr bwMode="auto">
          <a:xfrm>
            <a:off x="5149774" y="334340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a[4]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685941-FAC4-4EE9-8834-73A4BE3DF81C}"/>
              </a:ext>
            </a:extLst>
          </p:cNvPr>
          <p:cNvSpPr/>
          <p:nvPr/>
        </p:nvSpPr>
        <p:spPr bwMode="auto">
          <a:xfrm>
            <a:off x="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dirty="0">
                <a:latin typeface="+mj-lt"/>
              </a:rPr>
              <a:t>Con la </a:t>
            </a:r>
            <a:r>
              <a:rPr lang="en-US" sz="2800" dirty="0" err="1">
                <a:latin typeface="+mj-lt"/>
              </a:rPr>
              <a:t>instrucción</a:t>
            </a:r>
            <a:r>
              <a:rPr lang="en-US" sz="2800" dirty="0">
                <a:latin typeface="+mj-lt"/>
              </a:rPr>
              <a:t> new </a:t>
            </a:r>
          </a:p>
          <a:p>
            <a:pPr algn="just"/>
            <a:r>
              <a:rPr lang="en-US" sz="2800" dirty="0" err="1">
                <a:latin typeface="+mj-lt"/>
              </a:rPr>
              <a:t>instanciamos</a:t>
            </a:r>
            <a:r>
              <a:rPr lang="en-US" sz="2800" dirty="0">
                <a:latin typeface="+mj-lt"/>
              </a:rPr>
              <a:t> un </a:t>
            </a:r>
            <a:r>
              <a:rPr lang="en-US" sz="2800" dirty="0" err="1">
                <a:latin typeface="+mj-lt"/>
              </a:rPr>
              <a:t>arreglo</a:t>
            </a:r>
            <a:r>
              <a:rPr lang="en-US" sz="2800" dirty="0">
                <a:latin typeface="+mj-lt"/>
              </a:rPr>
              <a:t> de </a:t>
            </a:r>
          </a:p>
          <a:p>
            <a:pPr algn="just"/>
            <a:r>
              <a:rPr lang="en-US" sz="2800" dirty="0">
                <a:latin typeface="+mj-lt"/>
              </a:rPr>
              <a:t>5 </a:t>
            </a:r>
            <a:r>
              <a:rPr lang="en-US" sz="2800" dirty="0" err="1">
                <a:latin typeface="+mj-lt"/>
              </a:rPr>
              <a:t>posiciones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en</a:t>
            </a:r>
            <a:r>
              <a:rPr lang="en-US" sz="2800" dirty="0">
                <a:latin typeface="+mj-lt"/>
              </a:rPr>
              <a:t> la </a:t>
            </a:r>
            <a:r>
              <a:rPr lang="en-US" sz="2800" dirty="0" err="1">
                <a:latin typeface="+mj-lt"/>
              </a:rPr>
              <a:t>dirección</a:t>
            </a:r>
            <a:endParaRPr lang="en-US" dirty="0">
              <a:latin typeface="+mj-lt"/>
            </a:endParaRPr>
          </a:p>
          <a:p>
            <a:pPr algn="just"/>
            <a:r>
              <a:rPr lang="en-US" sz="2800" dirty="0">
                <a:latin typeface="+mj-lt"/>
              </a:rPr>
              <a:t>2C7F0.</a:t>
            </a:r>
          </a:p>
        </p:txBody>
      </p:sp>
    </p:spTree>
    <p:extLst>
      <p:ext uri="{BB962C8B-B14F-4D97-AF65-F5344CB8AC3E}">
        <p14:creationId xmlns:p14="http://schemas.microsoft.com/office/powerpoint/2010/main" val="234057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EB7991BF-0143-4C5E-BC59-4770FCE0E250}"/>
              </a:ext>
            </a:extLst>
          </p:cNvPr>
          <p:cNvSpPr/>
          <p:nvPr/>
        </p:nvSpPr>
        <p:spPr bwMode="auto">
          <a:xfrm>
            <a:off x="5111015" y="419364"/>
            <a:ext cx="3912335" cy="4966636"/>
          </a:xfrm>
          <a:prstGeom prst="round1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174905"/>
            <a:ext cx="364602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 = </a:t>
            </a:r>
            <a:r>
              <a:rPr lang="en-US" sz="2000" dirty="0">
                <a:solidFill>
                  <a:srgbClr val="C586C0"/>
                </a:solidFill>
                <a:latin typeface=" Cascadia Code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        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        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        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   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856527" y="2903798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856527" y="328720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2C7F0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856527" y="367062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856527" y="405403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2650603" y="2902682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10F50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2650603" y="328609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10F51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2650603" y="366950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10F52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2650603" y="405291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10F53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20650" y="3289236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DB8D4F-078C-419E-B190-CF27241703E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3584696" y="2329314"/>
            <a:ext cx="1401190" cy="114848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F3347-9C53-4FDF-9722-0AF1EAF0E1DC}"/>
              </a:ext>
            </a:extLst>
          </p:cNvPr>
          <p:cNvSpPr/>
          <p:nvPr/>
        </p:nvSpPr>
        <p:spPr bwMode="auto">
          <a:xfrm>
            <a:off x="5987043" y="181088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charset="0"/>
              </a:rPr>
              <a:t>0.76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A2A27-6351-438B-A95A-E895AE9FBF05}"/>
              </a:ext>
            </a:extLst>
          </p:cNvPr>
          <p:cNvSpPr/>
          <p:nvPr/>
        </p:nvSpPr>
        <p:spPr bwMode="auto">
          <a:xfrm>
            <a:off x="5987043" y="219429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charset="0"/>
              </a:rPr>
              <a:t>0.16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C7770-538A-4662-BC67-6C48653BE315}"/>
              </a:ext>
            </a:extLst>
          </p:cNvPr>
          <p:cNvSpPr/>
          <p:nvPr/>
        </p:nvSpPr>
        <p:spPr bwMode="auto">
          <a:xfrm>
            <a:off x="5987043" y="257770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charset="0"/>
              </a:rPr>
              <a:t>.99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76D3-775B-491E-B2C0-6DDBC9624ED3}"/>
              </a:ext>
            </a:extLst>
          </p:cNvPr>
          <p:cNvSpPr/>
          <p:nvPr/>
        </p:nvSpPr>
        <p:spPr bwMode="auto">
          <a:xfrm>
            <a:off x="5987043" y="2961113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charset="0"/>
              </a:rPr>
              <a:t>.15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8EEE-F242-4327-8B28-1431CDBF136F}"/>
              </a:ext>
            </a:extLst>
          </p:cNvPr>
          <p:cNvSpPr/>
          <p:nvPr/>
        </p:nvSpPr>
        <p:spPr bwMode="auto">
          <a:xfrm>
            <a:off x="5987043" y="3344524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charset="0"/>
              </a:rPr>
              <a:t>03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EB32D-1ECC-4BD6-B34D-2FE0B2C8A564}"/>
              </a:ext>
            </a:extLst>
          </p:cNvPr>
          <p:cNvSpPr/>
          <p:nvPr/>
        </p:nvSpPr>
        <p:spPr bwMode="auto">
          <a:xfrm>
            <a:off x="6500959" y="133213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2C7F0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3902-3FCA-4798-A680-44D035D40D09}"/>
              </a:ext>
            </a:extLst>
          </p:cNvPr>
          <p:cNvSpPr/>
          <p:nvPr/>
        </p:nvSpPr>
        <p:spPr bwMode="auto">
          <a:xfrm>
            <a:off x="5149774" y="180976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dirty="0">
                <a:latin typeface="Arial" charset="0"/>
              </a:rPr>
              <a:t>a[0]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2563-89B8-4EA1-B584-6EE796D2A024}"/>
              </a:ext>
            </a:extLst>
          </p:cNvPr>
          <p:cNvSpPr/>
          <p:nvPr/>
        </p:nvSpPr>
        <p:spPr bwMode="auto">
          <a:xfrm>
            <a:off x="5149774" y="219317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a[1]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A048B-B9E9-49AA-86CF-1355E3ED0C6B}"/>
              </a:ext>
            </a:extLst>
          </p:cNvPr>
          <p:cNvSpPr/>
          <p:nvPr/>
        </p:nvSpPr>
        <p:spPr bwMode="auto">
          <a:xfrm>
            <a:off x="5149774" y="257658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a[2]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87253-EA89-4AB9-BB70-24FDAA33D7C8}"/>
              </a:ext>
            </a:extLst>
          </p:cNvPr>
          <p:cNvSpPr/>
          <p:nvPr/>
        </p:nvSpPr>
        <p:spPr bwMode="auto">
          <a:xfrm>
            <a:off x="5149774" y="2959997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a[3]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4E407C-3356-4A92-A9AA-3D5B294EA48C}"/>
              </a:ext>
            </a:extLst>
          </p:cNvPr>
          <p:cNvSpPr/>
          <p:nvPr/>
        </p:nvSpPr>
        <p:spPr bwMode="auto">
          <a:xfrm>
            <a:off x="5149774" y="334340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a[4]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4F138F-4264-4E93-84FF-703007F3D07A}"/>
              </a:ext>
            </a:extLst>
          </p:cNvPr>
          <p:cNvSpPr/>
          <p:nvPr/>
        </p:nvSpPr>
        <p:spPr bwMode="auto">
          <a:xfrm>
            <a:off x="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Generamos valores para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2800" dirty="0">
                <a:latin typeface="+mj-lt"/>
              </a:rPr>
              <a:t>cada elemento del arreglo.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70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C713-74C8-44B9-A893-D333C845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139825"/>
            <a:ext cx="7772400" cy="1362075"/>
          </a:xfrm>
        </p:spPr>
        <p:txBody>
          <a:bodyPr/>
          <a:lstStyle/>
          <a:p>
            <a:pPr algn="ctr"/>
            <a:r>
              <a:rPr lang="es-MX" dirty="0"/>
              <a:t>¿Y EN QUÉ NOS AFECTA?</a:t>
            </a:r>
            <a:endParaRPr lang="en-US" dirty="0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9EB9FDB3-9373-4F83-BE07-D1511E890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0625" y="1895475"/>
            <a:ext cx="4222750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2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4176-2301-4A22-BD78-A1277ABD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y 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BC6E-27BB-42BB-8CB1-0E0F1030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19300"/>
          </a:xfrm>
        </p:spPr>
        <p:txBody>
          <a:bodyPr/>
          <a:lstStyle/>
          <a:p>
            <a:r>
              <a:rPr lang="es-MX" dirty="0"/>
              <a:t>Cuando hagamos llamadas a métodos en donde utilicemos arreglos como parámetros, estamos transfiriendo la dirección de memoria, no el dato.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1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CAAC70-F3BB-41A6-8EC2-37B2631BB9CE}"/>
              </a:ext>
            </a:extLst>
          </p:cNvPr>
          <p:cNvSpPr/>
          <p:nvPr/>
        </p:nvSpPr>
        <p:spPr>
          <a:xfrm>
            <a:off x="101600" y="335845"/>
            <a:ext cx="6184900" cy="646330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 Cascadia Code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569CD6"/>
                </a:solidFill>
                <a:latin typeface=" Cascadia Code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void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DCDCAA"/>
                </a:solidFill>
                <a:latin typeface=" Cascadia Code"/>
              </a:rPr>
              <a:t>main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args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){</a:t>
            </a:r>
          </a:p>
          <a:p>
            <a:br>
              <a:rPr lang="en-US" dirty="0">
                <a:solidFill>
                  <a:srgbClr val="D4D4D4"/>
                </a:solidFill>
                <a:latin typeface=" Cascadia Code"/>
              </a:rPr>
            </a:br>
            <a:r>
              <a:rPr lang="en-US" dirty="0">
                <a:solidFill>
                  <a:srgbClr val="D4D4D4"/>
                </a:solidFill>
                <a:latin typeface=" Cascadia Code"/>
              </a:rPr>
              <a:t>       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int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[] = {</a:t>
            </a:r>
            <a:r>
              <a:rPr lang="en-US" dirty="0">
                <a:solidFill>
                  <a:srgbClr val="B5CEA8"/>
                </a:solidFill>
                <a:latin typeface=" Cascadia Code"/>
              </a:rPr>
              <a:t>1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,</a:t>
            </a:r>
            <a:r>
              <a:rPr lang="en-US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,</a:t>
            </a:r>
            <a:r>
              <a:rPr lang="en-US" dirty="0">
                <a:solidFill>
                  <a:srgbClr val="B5CEA8"/>
                </a:solidFill>
                <a:latin typeface=" Cascadia Code"/>
              </a:rPr>
              <a:t>7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};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CE9178"/>
                </a:solidFill>
                <a:latin typeface=" Cascadia Code"/>
              </a:rPr>
              <a:t>"Before:"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 Cascadia Code"/>
              </a:rPr>
              <a:t>for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int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i1</a:t>
            </a:r>
            <a:r>
              <a:rPr lang="en-US" dirty="0">
                <a:solidFill>
                  <a:srgbClr val="C586C0"/>
                </a:solidFill>
                <a:latin typeface=" Cascadia Code"/>
              </a:rPr>
              <a:t>: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a){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   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(i1);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}</a:t>
            </a:r>
          </a:p>
          <a:p>
            <a:endParaRPr lang="en-US" dirty="0">
              <a:solidFill>
                <a:srgbClr val="D4D4D4"/>
              </a:solidFill>
              <a:latin typeface=" Cascadia Code"/>
            </a:endParaRPr>
          </a:p>
          <a:p>
            <a:br>
              <a:rPr lang="en-US" dirty="0">
                <a:solidFill>
                  <a:srgbClr val="D4D4D4"/>
                </a:solidFill>
                <a:latin typeface=" Cascadia Code"/>
              </a:rPr>
            </a:br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doSomething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(a);</a:t>
            </a:r>
          </a:p>
          <a:p>
            <a:br>
              <a:rPr lang="en-US" dirty="0">
                <a:solidFill>
                  <a:srgbClr val="D4D4D4"/>
                </a:solidFill>
                <a:latin typeface=" Cascadia Code"/>
              </a:rPr>
            </a:br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CE9178"/>
                </a:solidFill>
                <a:latin typeface=" Cascadia Code"/>
              </a:rPr>
              <a:t>"After:"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 Cascadia Code"/>
              </a:rPr>
              <a:t>for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int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i1</a:t>
            </a:r>
            <a:r>
              <a:rPr lang="en-US" dirty="0">
                <a:solidFill>
                  <a:srgbClr val="C586C0"/>
                </a:solidFill>
                <a:latin typeface=" Cascadia Code"/>
              </a:rPr>
              <a:t>: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a){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   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(i1);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}        </a:t>
            </a:r>
          </a:p>
          <a:p>
            <a:br>
              <a:rPr lang="en-US" dirty="0">
                <a:solidFill>
                  <a:srgbClr val="D4D4D4"/>
                </a:solidFill>
                <a:latin typeface=" Cascadia Code"/>
              </a:rPr>
            </a:br>
            <a:r>
              <a:rPr lang="en-US" dirty="0">
                <a:solidFill>
                  <a:srgbClr val="D4D4D4"/>
                </a:solidFill>
                <a:latin typeface=" Cascadia Code"/>
              </a:rPr>
              <a:t>    }</a:t>
            </a:r>
          </a:p>
          <a:p>
            <a:br>
              <a:rPr lang="en-US" dirty="0">
                <a:solidFill>
                  <a:srgbClr val="D4D4D4"/>
                </a:solidFill>
                <a:latin typeface=" Cascadia Code"/>
              </a:rPr>
            </a:br>
            <a:r>
              <a:rPr lang="en-US" dirty="0">
                <a:solidFill>
                  <a:srgbClr val="D4D4D4"/>
                </a:solidFill>
                <a:latin typeface=" Cascadia Code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 Cascadia Code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569CD6"/>
                </a:solidFill>
                <a:latin typeface=" Cascadia Code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void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doSomething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int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arr1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 Cascadia Code"/>
              </a:rPr>
              <a:t>for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int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i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 Cascadia Code"/>
              </a:rPr>
              <a:t>0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i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&lt;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arr1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i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    arr1[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i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]++;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 Cascadia Cod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3CC3F-113B-4DA0-9E38-AA206284A1E9}"/>
              </a:ext>
            </a:extLst>
          </p:cNvPr>
          <p:cNvSpPr txBox="1"/>
          <p:nvPr/>
        </p:nvSpPr>
        <p:spPr>
          <a:xfrm>
            <a:off x="6883400" y="335845"/>
            <a:ext cx="187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F96161"/>
                </a:solidFill>
                <a:latin typeface="Cascadia Code" panose="020B0509020204030204" pitchFamily="49" charset="0"/>
              </a:rPr>
              <a:t>Before</a:t>
            </a:r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: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1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5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7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After: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2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6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8</a:t>
            </a:r>
            <a:endParaRPr lang="en-US" dirty="0">
              <a:solidFill>
                <a:srgbClr val="F96161"/>
              </a:solidFill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4176-2301-4A22-BD78-A1277ABD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y 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BC6E-27BB-42BB-8CB1-0E0F1030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862262"/>
          </a:xfrm>
        </p:spPr>
        <p:txBody>
          <a:bodyPr/>
          <a:lstStyle/>
          <a:p>
            <a:r>
              <a:rPr lang="es-MX" dirty="0"/>
              <a:t>Al hacer la llamada del método:</a:t>
            </a:r>
          </a:p>
          <a:p>
            <a:r>
              <a:rPr lang="en-US" dirty="0" err="1">
                <a:solidFill>
                  <a:srgbClr val="DCDCAA"/>
                </a:solidFill>
                <a:highlight>
                  <a:srgbClr val="000000"/>
                </a:highlight>
                <a:latin typeface=" Cascadia Code"/>
              </a:rPr>
              <a:t>doSomething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(a);</a:t>
            </a:r>
          </a:p>
          <a:p>
            <a:r>
              <a:rPr lang="es-MX" dirty="0">
                <a:latin typeface="+mj-lt"/>
              </a:rPr>
              <a:t>Estamos transfiriendo la dirección de memoria del arreglo a, por lo que el método modifica el contenido del arreglo también!</a:t>
            </a:r>
          </a:p>
          <a:p>
            <a:endParaRPr lang="en-US" dirty="0">
              <a:latin typeface="+mj-lt"/>
            </a:endParaRPr>
          </a:p>
          <a:p>
            <a:r>
              <a:rPr lang="es-MX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379DB6-26FC-48C9-9B54-C9E3EF26F2C6}"/>
              </a:ext>
            </a:extLst>
          </p:cNvPr>
          <p:cNvSpPr/>
          <p:nvPr/>
        </p:nvSpPr>
        <p:spPr>
          <a:xfrm>
            <a:off x="457200" y="4424698"/>
            <a:ext cx="82296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highlight>
                  <a:srgbClr val="000000"/>
                </a:highlight>
                <a:latin typeface=" Cascadia Code"/>
              </a:rPr>
              <a:t>public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</a:t>
            </a:r>
            <a:r>
              <a:rPr lang="en-US" sz="2400" dirty="0">
                <a:solidFill>
                  <a:srgbClr val="569CD6"/>
                </a:solidFill>
                <a:highlight>
                  <a:srgbClr val="000000"/>
                </a:highlight>
                <a:latin typeface=" Cascadia Code"/>
              </a:rPr>
              <a:t>static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 Cascadia Code"/>
              </a:rPr>
              <a:t>void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</a:t>
            </a:r>
            <a:r>
              <a:rPr lang="en-US" sz="2400" dirty="0" err="1">
                <a:solidFill>
                  <a:srgbClr val="DCDCAA"/>
                </a:solidFill>
                <a:highlight>
                  <a:srgbClr val="000000"/>
                </a:highlight>
                <a:latin typeface=" Cascadia Code"/>
              </a:rPr>
              <a:t>doSomething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(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 Cascadia Code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[] 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 Cascadia Code"/>
              </a:rPr>
              <a:t>arr1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){</a:t>
            </a:r>
          </a:p>
          <a:p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   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 Cascadia Code"/>
              </a:rPr>
              <a:t>for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(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 Cascadia Code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</a:t>
            </a:r>
            <a:r>
              <a:rPr lang="en-US" sz="2400" dirty="0" err="1">
                <a:solidFill>
                  <a:srgbClr val="9CDCFE"/>
                </a:solidFill>
                <a:highlight>
                  <a:srgbClr val="000000"/>
                </a:highlight>
                <a:latin typeface=" Cascadia Code"/>
              </a:rPr>
              <a:t>i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= 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 Cascadia Code"/>
              </a:rPr>
              <a:t>0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; </a:t>
            </a:r>
            <a:r>
              <a:rPr lang="en-US" sz="2400" dirty="0" err="1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i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&lt;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 Cascadia Code"/>
              </a:rPr>
              <a:t>arr1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.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 Cascadia Code"/>
              </a:rPr>
              <a:t>length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; </a:t>
            </a:r>
            <a:r>
              <a:rPr lang="en-US" sz="2400" dirty="0" err="1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i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++){</a:t>
            </a:r>
          </a:p>
          <a:p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       arr1[</a:t>
            </a:r>
            <a:r>
              <a:rPr lang="en-US" sz="2400" dirty="0" err="1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i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]++;</a:t>
            </a:r>
          </a:p>
          <a:p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  }</a:t>
            </a:r>
          </a:p>
          <a:p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540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172"/>
            <a:ext cx="8229600" cy="1524785"/>
          </a:xfrm>
        </p:spPr>
        <p:txBody>
          <a:bodyPr/>
          <a:lstStyle/>
          <a:p>
            <a:pPr algn="just"/>
            <a:r>
              <a:rPr lang="es-ES" sz="2800" dirty="0"/>
              <a:t>Un arreglo es una colección de variables del mismo tipo. Nos sirven para poder almacenar muchas variables de un mismo tipo de dato. 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735495" y="2782957"/>
            <a:ext cx="503317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  <a:endParaRPr lang="en-US" sz="2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44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Visualizando 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172"/>
            <a:ext cx="8229600" cy="716285"/>
          </a:xfrm>
        </p:spPr>
        <p:txBody>
          <a:bodyPr/>
          <a:lstStyle/>
          <a:p>
            <a:pPr algn="just"/>
            <a:r>
              <a:rPr lang="es-ES" sz="2800" dirty="0"/>
              <a:t>Podemos visualizar un arreglo de la siguiente manera: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578581" y="1974457"/>
            <a:ext cx="741635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400" dirty="0">
              <a:solidFill>
                <a:srgbClr val="D4D4D4"/>
              </a:solidFill>
              <a:latin typeface="Cascadia Code, 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04F9D-BDF2-46F8-9306-C116D206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54" y="3429000"/>
            <a:ext cx="7189400" cy="235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4B73-B167-4FE7-99E9-A2FFEFED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2C18-AF3B-406C-9738-C6026E23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5483"/>
            <a:ext cx="8229600" cy="2243517"/>
          </a:xfrm>
        </p:spPr>
        <p:txBody>
          <a:bodyPr/>
          <a:lstStyle/>
          <a:p>
            <a:r>
              <a:rPr lang="es-MX" sz="2800" dirty="0"/>
              <a:t>Todos los arreglos deben estar asociado a un solo tipo de dato. No se puede combinar valores dentro de un mismo arreglo. La sintaxis es la siguiente: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AF677-1E3C-449D-83E8-70AC78F1A966}"/>
              </a:ext>
            </a:extLst>
          </p:cNvPr>
          <p:cNvSpPr/>
          <p:nvPr/>
        </p:nvSpPr>
        <p:spPr>
          <a:xfrm>
            <a:off x="457200" y="2708629"/>
            <a:ext cx="8303308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859BD-5B99-462A-96A8-DF931693908C}"/>
              </a:ext>
            </a:extLst>
          </p:cNvPr>
          <p:cNvSpPr txBox="1">
            <a:spLocks/>
          </p:cNvSpPr>
          <p:nvPr/>
        </p:nvSpPr>
        <p:spPr bwMode="auto">
          <a:xfrm>
            <a:off x="457200" y="4509078"/>
            <a:ext cx="8229600" cy="123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kern="0" dirty="0"/>
              <a:t>El tamaño del arreglo debe ser un número positivo mayor que cero.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5789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Acceder un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243"/>
            <a:ext cx="8229600" cy="1944111"/>
          </a:xfrm>
        </p:spPr>
        <p:txBody>
          <a:bodyPr/>
          <a:lstStyle/>
          <a:p>
            <a:r>
              <a:rPr lang="es-MX" sz="2800" dirty="0"/>
              <a:t>Para acceder un arreglo, utilizamos los corchetes.  La primera posición de un arreglo siempre será el índice 0. La última posición de un arreglo podrá ser </a:t>
            </a:r>
            <a:r>
              <a:rPr lang="es-MX" sz="280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array_name.length</a:t>
            </a:r>
            <a:r>
              <a:rPr lang="es-MX" sz="2800" dirty="0">
                <a:solidFill>
                  <a:srgbClr val="F96161"/>
                </a:solidFill>
                <a:latin typeface="Cascadia Code" panose="00000509000000000000" pitchFamily="49" charset="0"/>
              </a:rPr>
              <a:t> – 1</a:t>
            </a:r>
            <a:r>
              <a:rPr lang="es-MX" sz="2800" dirty="0"/>
              <a:t>.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7DBE4-FA03-4732-9668-D098541DC82C}"/>
              </a:ext>
            </a:extLst>
          </p:cNvPr>
          <p:cNvSpPr/>
          <p:nvPr/>
        </p:nvSpPr>
        <p:spPr>
          <a:xfrm>
            <a:off x="805156" y="3325868"/>
            <a:ext cx="553899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6.9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25.7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31.5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      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808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8D2E-6434-49DB-AF87-6CFD7823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Nomenclatura</a:t>
            </a:r>
            <a:endParaRPr lang="en-US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4205ABF-3622-444E-816C-CD8E06C9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93" y="1417638"/>
            <a:ext cx="7970188" cy="425464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98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2EE-8109-4C95-AB0E-03F2D4E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Tamaño del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E6FB-3194-4D17-8D4B-9906EFD4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17797"/>
          </a:xfrm>
        </p:spPr>
        <p:txBody>
          <a:bodyPr/>
          <a:lstStyle/>
          <a:p>
            <a:r>
              <a:rPr lang="es-MX" sz="2800" dirty="0"/>
              <a:t>Los arreglos son un objeto, lo que significa que </a:t>
            </a:r>
            <a:r>
              <a:rPr lang="es-MX" sz="2800" dirty="0">
                <a:solidFill>
                  <a:srgbClr val="F96161"/>
                </a:solidFill>
              </a:rPr>
              <a:t>no son modificables después de su instanciación</a:t>
            </a:r>
            <a:r>
              <a:rPr lang="es-MX" sz="2800" dirty="0"/>
              <a:t>. Para conocer el tamaño de un arreglo, podemos utilizar su variable de instancia </a:t>
            </a:r>
            <a:r>
              <a:rPr lang="es-MX" sz="280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length</a:t>
            </a:r>
            <a:r>
              <a:rPr lang="es-MX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251D1-69AA-4C8B-8BA5-3AC0078FA676}"/>
              </a:ext>
            </a:extLst>
          </p:cNvPr>
          <p:cNvSpPr/>
          <p:nvPr/>
        </p:nvSpPr>
        <p:spPr>
          <a:xfrm>
            <a:off x="533980" y="3700558"/>
            <a:ext cx="6920823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); 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//prints 7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4425A4-C17C-4375-8E0B-E907378CDCD8}"/>
              </a:ext>
            </a:extLst>
          </p:cNvPr>
          <p:cNvSpPr txBox="1">
            <a:spLocks/>
          </p:cNvSpPr>
          <p:nvPr/>
        </p:nvSpPr>
        <p:spPr bwMode="auto">
          <a:xfrm>
            <a:off x="380420" y="4816888"/>
            <a:ext cx="8229600" cy="152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800" kern="0" dirty="0"/>
              <a:t>Para acceder al último elemento, podemos utilizar la instrucción </a:t>
            </a:r>
          </a:p>
          <a:p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temperature[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 -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] =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29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;</a:t>
            </a:r>
          </a:p>
          <a:p>
            <a:endParaRPr lang="en-US" sz="2800" dirty="0">
              <a:solidFill>
                <a:srgbClr val="D4D4D4"/>
              </a:solidFill>
              <a:highlight>
                <a:srgbClr val="000000"/>
              </a:highlight>
              <a:latin typeface="Cascadia Code,  Courier New"/>
            </a:endParaRPr>
          </a:p>
          <a:p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34810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Nuevos tipos de ciclos!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implícita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8787629-D89B-45C1-ADB9-AB3E48E3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/>
              <a:t>Ejercicio!</a:t>
            </a:r>
            <a:endParaRPr lang="en-US" dirty="0"/>
          </a:p>
        </p:txBody>
      </p:sp>
      <p:pic>
        <p:nvPicPr>
          <p:cNvPr id="4" name="Graphic 3" descr="Schoolhouse">
            <a:extLst>
              <a:ext uri="{FF2B5EF4-FFF2-40B4-BE49-F238E27FC236}">
                <a16:creationId xmlns:a16="http://schemas.microsoft.com/office/drawing/2014/main" id="{A1EDEDAD-76D8-4477-B9FA-077F10835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9D4E228-35C8-4CC5-9245-679A572C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lang="es-MX" dirty="0"/>
              <a:t>Realiza un programa que sirva para leer la cantidad de materias que lleva un alumno, y calcular su promedio final.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4767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Custom 3">
      <a:majorFont>
        <a:latin typeface="Balo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2121</TotalTime>
  <Words>504</Words>
  <Application>Microsoft Office PowerPoint</Application>
  <PresentationFormat>On-screen Show (4:3)</PresentationFormat>
  <Paragraphs>172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 Cascadia Code</vt:lpstr>
      <vt:lpstr>Arial</vt:lpstr>
      <vt:lpstr>Baloo</vt:lpstr>
      <vt:lpstr>Calibri</vt:lpstr>
      <vt:lpstr>Cascadia Code</vt:lpstr>
      <vt:lpstr>Cascadia Code,  Courier New</vt:lpstr>
      <vt:lpstr>Source Sans Pro</vt:lpstr>
      <vt:lpstr>Wingdings</vt:lpstr>
      <vt:lpstr>1_Savitch4Template</vt:lpstr>
      <vt:lpstr>Módulo 8 Arreglos</vt:lpstr>
      <vt:lpstr>Arreglos</vt:lpstr>
      <vt:lpstr>Visualizando Arreglos</vt:lpstr>
      <vt:lpstr>Sintaxis</vt:lpstr>
      <vt:lpstr>Acceder un arreglo</vt:lpstr>
      <vt:lpstr>Nomenclatura</vt:lpstr>
      <vt:lpstr>Tamaño del arreglo</vt:lpstr>
      <vt:lpstr>Nuevos tipos de ciclos!</vt:lpstr>
      <vt:lpstr>Ejercicio!</vt:lpstr>
      <vt:lpstr>PowerPoint Presentation</vt:lpstr>
      <vt:lpstr>Arreglos son objetos</vt:lpstr>
      <vt:lpstr>PowerPoint Presentation</vt:lpstr>
      <vt:lpstr>PowerPoint Presentation</vt:lpstr>
      <vt:lpstr>PowerPoint Presentation</vt:lpstr>
      <vt:lpstr>¿Y EN QUÉ NOS AFECTA?</vt:lpstr>
      <vt:lpstr>Métodos y arreglos</vt:lpstr>
      <vt:lpstr>PowerPoint Presentation</vt:lpstr>
      <vt:lpstr>Métodos y arreglos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Omar Acosta</dc:creator>
  <cp:lastModifiedBy>Acosta Ramos, Omar</cp:lastModifiedBy>
  <cp:revision>225</cp:revision>
  <cp:lastPrinted>2009-02-22T23:27:07Z</cp:lastPrinted>
  <dcterms:created xsi:type="dcterms:W3CDTF">2007-09-23T00:21:45Z</dcterms:created>
  <dcterms:modified xsi:type="dcterms:W3CDTF">2019-11-15T00:14:47Z</dcterms:modified>
</cp:coreProperties>
</file>