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7" r:id="rId3"/>
    <p:sldId id="331" r:id="rId4"/>
    <p:sldId id="278" r:id="rId5"/>
    <p:sldId id="323" r:id="rId6"/>
    <p:sldId id="324" r:id="rId7"/>
    <p:sldId id="327" r:id="rId8"/>
    <p:sldId id="285" r:id="rId9"/>
    <p:sldId id="286" r:id="rId10"/>
    <p:sldId id="287" r:id="rId11"/>
    <p:sldId id="288" r:id="rId12"/>
  </p:sldIdLst>
  <p:sldSz cx="9144000" cy="6858000" type="screen4x3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>
      <a:defRPr>
        <a:latin typeface="Arial"/>
        <a:ea typeface="Arial"/>
        <a:cs typeface="Arial"/>
        <a:sym typeface="Arial"/>
      </a:defRPr>
    </a:lvl6pPr>
    <a:lvl7pPr>
      <a:defRPr>
        <a:latin typeface="Arial"/>
        <a:ea typeface="Arial"/>
        <a:cs typeface="Arial"/>
        <a:sym typeface="Arial"/>
      </a:defRPr>
    </a:lvl7pPr>
    <a:lvl8pPr>
      <a:defRPr>
        <a:latin typeface="Arial"/>
        <a:ea typeface="Arial"/>
        <a:cs typeface="Arial"/>
        <a:sym typeface="Arial"/>
      </a:defRPr>
    </a:lvl8pPr>
    <a:lvl9pPr>
      <a:defRPr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DFE8"/>
          </a:solidFill>
        </a:fill>
      </a:tcStyle>
    </a:wholeTbl>
    <a:band2H>
      <a:tcTxStyle/>
      <a:tcStyle>
        <a:tcBdr/>
        <a:fill>
          <a:solidFill>
            <a:srgbClr val="E7F0F4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A2B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A2B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A2BF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ACBCB"/>
          </a:solidFill>
        </a:fill>
      </a:tcStyle>
    </a:wholeTbl>
    <a:band2H>
      <a:tcTxStyle/>
      <a:tcStyle>
        <a:tcBdr/>
        <a:fill>
          <a:solidFill>
            <a:srgbClr val="F5E7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51C24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51C24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51C24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DA2B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DA2BF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6" autoAdjust="0"/>
    <p:restoredTop sz="74554" autoAdjust="0"/>
  </p:normalViewPr>
  <p:slideViewPr>
    <p:cSldViewPr snapToGrid="0">
      <p:cViewPr varScale="1">
        <p:scale>
          <a:sx n="61" d="100"/>
          <a:sy n="61" d="100"/>
        </p:scale>
        <p:origin x="4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" name="Shape 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2311203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Por que se </a:t>
            </a:r>
            <a:r>
              <a:rPr sz="2200" dirty="0" err="1"/>
              <a:t>usan</a:t>
            </a:r>
            <a:r>
              <a:rPr sz="2200" dirty="0"/>
              <a:t> las variables </a:t>
            </a:r>
            <a:r>
              <a:rPr sz="2200" dirty="0" err="1"/>
              <a:t>publicas</a:t>
            </a:r>
            <a:r>
              <a:rPr sz="2200" dirty="0"/>
              <a:t> y </a:t>
            </a:r>
            <a:r>
              <a:rPr sz="2200" dirty="0" err="1"/>
              <a:t>privadas</a:t>
            </a:r>
            <a:r>
              <a:rPr sz="2200" dirty="0"/>
              <a:t>?</a:t>
            </a:r>
          </a:p>
          <a:p>
            <a:pPr lvl="0">
              <a:defRPr sz="1800"/>
            </a:pPr>
            <a:r>
              <a:rPr sz="2200" dirty="0" err="1"/>
              <a:t>Objeto</a:t>
            </a:r>
            <a:r>
              <a:rPr sz="2200" dirty="0"/>
              <a:t> </a:t>
            </a:r>
            <a:r>
              <a:rPr sz="2200" dirty="0" err="1"/>
              <a:t>triangulo</a:t>
            </a:r>
            <a:r>
              <a:rPr sz="2200" dirty="0"/>
              <a:t> con </a:t>
            </a:r>
            <a:r>
              <a:rPr sz="2200" dirty="0" err="1"/>
              <a:t>tres</a:t>
            </a:r>
            <a:r>
              <a:rPr sz="2200" dirty="0"/>
              <a:t> </a:t>
            </a:r>
            <a:r>
              <a:rPr sz="2200" dirty="0" err="1"/>
              <a:t>campos</a:t>
            </a:r>
            <a:r>
              <a:rPr sz="2200" dirty="0"/>
              <a:t>:</a:t>
            </a:r>
          </a:p>
          <a:p>
            <a:pPr lvl="0">
              <a:defRPr sz="1800"/>
            </a:pPr>
            <a:r>
              <a:rPr sz="2200" dirty="0"/>
              <a:t>	base = 20</a:t>
            </a:r>
          </a:p>
          <a:p>
            <a:pPr lvl="0">
              <a:defRPr sz="1800"/>
            </a:pPr>
            <a:r>
              <a:rPr sz="2200" dirty="0"/>
              <a:t>	</a:t>
            </a:r>
            <a:r>
              <a:rPr sz="2200" dirty="0" err="1"/>
              <a:t>altura</a:t>
            </a:r>
            <a:r>
              <a:rPr sz="2200" dirty="0"/>
              <a:t> = 10</a:t>
            </a:r>
          </a:p>
          <a:p>
            <a:pPr lvl="0">
              <a:defRPr sz="1800"/>
            </a:pPr>
            <a:r>
              <a:rPr sz="2200" dirty="0"/>
              <a:t>	area = 100</a:t>
            </a:r>
          </a:p>
          <a:p>
            <a:pPr lvl="0">
              <a:defRPr sz="1800"/>
            </a:pPr>
            <a:r>
              <a:rPr sz="2200" dirty="0"/>
              <a:t>Las </a:t>
            </a:r>
            <a:r>
              <a:rPr sz="2200" dirty="0" err="1"/>
              <a:t>llenamos</a:t>
            </a:r>
            <a:r>
              <a:rPr sz="2200" dirty="0"/>
              <a:t>, y </a:t>
            </a:r>
            <a:r>
              <a:rPr sz="2200" dirty="0" err="1"/>
              <a:t>si</a:t>
            </a:r>
            <a:r>
              <a:rPr sz="2200" dirty="0"/>
              <a:t> </a:t>
            </a:r>
            <a:r>
              <a:rPr sz="2200" dirty="0" err="1"/>
              <a:t>modificamos</a:t>
            </a:r>
            <a:r>
              <a:rPr sz="2200" dirty="0"/>
              <a:t> </a:t>
            </a:r>
            <a:r>
              <a:rPr sz="2200" dirty="0" err="1"/>
              <a:t>cualquier</a:t>
            </a:r>
            <a:r>
              <a:rPr sz="2200" dirty="0"/>
              <a:t> variable, </a:t>
            </a:r>
            <a:r>
              <a:rPr sz="2200" dirty="0" err="1"/>
              <a:t>tendremos</a:t>
            </a:r>
            <a:r>
              <a:rPr sz="2200" dirty="0"/>
              <a:t> </a:t>
            </a:r>
            <a:r>
              <a:rPr sz="2200" dirty="0" err="1"/>
              <a:t>información</a:t>
            </a:r>
            <a:r>
              <a:rPr sz="2200" dirty="0"/>
              <a:t> </a:t>
            </a:r>
            <a:r>
              <a:rPr sz="2200" dirty="0" err="1"/>
              <a:t>corrupta</a:t>
            </a:r>
            <a:r>
              <a:rPr sz="2200" dirty="0"/>
              <a:t>!!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public class </a:t>
            </a:r>
            <a:r>
              <a:rPr sz="2200" dirty="0" err="1"/>
              <a:t>Triangulo</a:t>
            </a:r>
            <a:r>
              <a:rPr sz="2200" dirty="0"/>
              <a:t> {</a:t>
            </a:r>
          </a:p>
          <a:p>
            <a:pPr lvl="0">
              <a:defRPr sz="1800"/>
            </a:pPr>
            <a:r>
              <a:rPr sz="2200" dirty="0"/>
              <a:t>	public double base;</a:t>
            </a:r>
          </a:p>
          <a:p>
            <a:pPr lvl="0">
              <a:defRPr sz="1800"/>
            </a:pPr>
            <a:r>
              <a:rPr sz="2200" dirty="0"/>
              <a:t>	public double </a:t>
            </a:r>
            <a:r>
              <a:rPr sz="2200" dirty="0" err="1"/>
              <a:t>altura</a:t>
            </a:r>
            <a:r>
              <a:rPr sz="2200" dirty="0"/>
              <a:t>;</a:t>
            </a:r>
          </a:p>
          <a:p>
            <a:pPr lvl="0">
              <a:defRPr sz="1800"/>
            </a:pPr>
            <a:r>
              <a:rPr sz="2200" dirty="0"/>
              <a:t>	public double area;</a:t>
            </a:r>
          </a:p>
          <a:p>
            <a:pPr lvl="0">
              <a:defRPr sz="1800"/>
            </a:pPr>
            <a:r>
              <a:rPr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3949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Por que se </a:t>
            </a:r>
            <a:r>
              <a:rPr sz="2200" dirty="0" err="1"/>
              <a:t>usan</a:t>
            </a:r>
            <a:r>
              <a:rPr sz="2200" dirty="0"/>
              <a:t> las variables </a:t>
            </a:r>
            <a:r>
              <a:rPr sz="2200" dirty="0" err="1"/>
              <a:t>publicas</a:t>
            </a:r>
            <a:r>
              <a:rPr sz="2200" dirty="0"/>
              <a:t> y </a:t>
            </a:r>
            <a:r>
              <a:rPr sz="2200" dirty="0" err="1"/>
              <a:t>privadas</a:t>
            </a:r>
            <a:r>
              <a:rPr sz="2200" dirty="0"/>
              <a:t>?</a:t>
            </a:r>
          </a:p>
          <a:p>
            <a:pPr lvl="0">
              <a:defRPr sz="1800"/>
            </a:pPr>
            <a:r>
              <a:rPr sz="2200" dirty="0" err="1"/>
              <a:t>Objeto</a:t>
            </a:r>
            <a:r>
              <a:rPr sz="2200" dirty="0"/>
              <a:t> </a:t>
            </a:r>
            <a:r>
              <a:rPr sz="2200" dirty="0" err="1"/>
              <a:t>triangulo</a:t>
            </a:r>
            <a:r>
              <a:rPr sz="2200" dirty="0"/>
              <a:t> con </a:t>
            </a:r>
            <a:r>
              <a:rPr sz="2200" dirty="0" err="1"/>
              <a:t>tres</a:t>
            </a:r>
            <a:r>
              <a:rPr sz="2200" dirty="0"/>
              <a:t> </a:t>
            </a:r>
            <a:r>
              <a:rPr sz="2200" dirty="0" err="1"/>
              <a:t>campos</a:t>
            </a:r>
            <a:r>
              <a:rPr sz="2200" dirty="0"/>
              <a:t>:</a:t>
            </a:r>
          </a:p>
          <a:p>
            <a:pPr lvl="0">
              <a:defRPr sz="1800"/>
            </a:pPr>
            <a:r>
              <a:rPr sz="2200" dirty="0"/>
              <a:t>	base = 20</a:t>
            </a:r>
          </a:p>
          <a:p>
            <a:pPr lvl="0">
              <a:defRPr sz="1800"/>
            </a:pPr>
            <a:r>
              <a:rPr sz="2200" dirty="0"/>
              <a:t>	</a:t>
            </a:r>
            <a:r>
              <a:rPr sz="2200" dirty="0" err="1"/>
              <a:t>altura</a:t>
            </a:r>
            <a:r>
              <a:rPr sz="2200" dirty="0"/>
              <a:t> = 10</a:t>
            </a:r>
          </a:p>
          <a:p>
            <a:pPr lvl="0">
              <a:defRPr sz="1800"/>
            </a:pPr>
            <a:r>
              <a:rPr sz="2200" dirty="0"/>
              <a:t>	area = 100</a:t>
            </a:r>
          </a:p>
          <a:p>
            <a:pPr lvl="0">
              <a:defRPr sz="1800"/>
            </a:pPr>
            <a:r>
              <a:rPr sz="2200" dirty="0"/>
              <a:t>Las </a:t>
            </a:r>
            <a:r>
              <a:rPr sz="2200" dirty="0" err="1"/>
              <a:t>llenamos</a:t>
            </a:r>
            <a:r>
              <a:rPr sz="2200" dirty="0"/>
              <a:t>, y </a:t>
            </a:r>
            <a:r>
              <a:rPr sz="2200" dirty="0" err="1"/>
              <a:t>si</a:t>
            </a:r>
            <a:r>
              <a:rPr sz="2200" dirty="0"/>
              <a:t> </a:t>
            </a:r>
            <a:r>
              <a:rPr sz="2200" dirty="0" err="1"/>
              <a:t>modificamos</a:t>
            </a:r>
            <a:r>
              <a:rPr sz="2200" dirty="0"/>
              <a:t> </a:t>
            </a:r>
            <a:r>
              <a:rPr sz="2200" dirty="0" err="1"/>
              <a:t>cualquier</a:t>
            </a:r>
            <a:r>
              <a:rPr sz="2200" dirty="0"/>
              <a:t> variable, </a:t>
            </a:r>
            <a:r>
              <a:rPr sz="2200" dirty="0" err="1"/>
              <a:t>tendremos</a:t>
            </a:r>
            <a:r>
              <a:rPr sz="2200" dirty="0"/>
              <a:t> </a:t>
            </a:r>
            <a:r>
              <a:rPr sz="2200" dirty="0" err="1"/>
              <a:t>información</a:t>
            </a:r>
            <a:r>
              <a:rPr sz="2200" dirty="0"/>
              <a:t> </a:t>
            </a:r>
            <a:r>
              <a:rPr sz="2200" dirty="0" err="1"/>
              <a:t>corrupta</a:t>
            </a:r>
            <a:r>
              <a:rPr sz="2200" dirty="0"/>
              <a:t>!!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public class </a:t>
            </a:r>
            <a:r>
              <a:rPr sz="2200" dirty="0" err="1"/>
              <a:t>Triangulo</a:t>
            </a:r>
            <a:r>
              <a:rPr sz="2200" dirty="0"/>
              <a:t> {</a:t>
            </a:r>
          </a:p>
          <a:p>
            <a:pPr lvl="0">
              <a:defRPr sz="1800"/>
            </a:pPr>
            <a:r>
              <a:rPr sz="2200" dirty="0"/>
              <a:t>	public double base;</a:t>
            </a:r>
          </a:p>
          <a:p>
            <a:pPr lvl="0">
              <a:defRPr sz="1800"/>
            </a:pPr>
            <a:r>
              <a:rPr sz="2200" dirty="0"/>
              <a:t>	public double </a:t>
            </a:r>
            <a:r>
              <a:rPr sz="2200" dirty="0" err="1"/>
              <a:t>altura</a:t>
            </a:r>
            <a:r>
              <a:rPr sz="2200" dirty="0"/>
              <a:t>;</a:t>
            </a:r>
          </a:p>
          <a:p>
            <a:pPr lvl="0">
              <a:defRPr sz="1800"/>
            </a:pPr>
            <a:r>
              <a:rPr sz="2200" dirty="0"/>
              <a:t>	public double area;</a:t>
            </a:r>
          </a:p>
          <a:p>
            <a:pPr lvl="0">
              <a:defRPr sz="1800"/>
            </a:pPr>
            <a:r>
              <a:rPr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2348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071687" y="461962"/>
            <a:ext cx="5000626" cy="2171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724525" y="2343150"/>
            <a:ext cx="1952625" cy="5810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85800" y="6400800"/>
            <a:ext cx="8229600" cy="3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>
              <a:spcBef>
                <a:spcPts val="500"/>
              </a:spcBef>
            </a:pPr>
            <a:r>
              <a:rPr sz="900" i="1"/>
              <a:t>JAVA: An Introduction to Problem Solving &amp; Programming, 6</a:t>
            </a:r>
            <a:r>
              <a:rPr sz="900" baseline="30000"/>
              <a:t>th</a:t>
            </a:r>
            <a:r>
              <a:rPr sz="900"/>
              <a:t> Ed. By Walter Savitch</a:t>
            </a:r>
            <a:br>
              <a:rPr sz="900"/>
            </a:br>
            <a:r>
              <a:rPr sz="900"/>
              <a:t>ISBN 0132162709 © 2012 Pearson Education, Inc., Upper Saddle River, NJ.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algn="ctr">
        <a:defRPr sz="4400">
          <a:solidFill>
            <a:srgbClr val="464646"/>
          </a:solidFill>
          <a:latin typeface="Arial"/>
          <a:ea typeface="Arial"/>
          <a:cs typeface="Arial"/>
          <a:sym typeface="Arial"/>
        </a:defRPr>
      </a:lvl1pPr>
      <a:lvl2pPr algn="ctr">
        <a:defRPr sz="4400">
          <a:solidFill>
            <a:srgbClr val="464646"/>
          </a:solidFill>
          <a:latin typeface="Arial"/>
          <a:ea typeface="Arial"/>
          <a:cs typeface="Arial"/>
          <a:sym typeface="Arial"/>
        </a:defRPr>
      </a:lvl2pPr>
      <a:lvl3pPr algn="ctr">
        <a:defRPr sz="4400">
          <a:solidFill>
            <a:srgbClr val="464646"/>
          </a:solidFill>
          <a:latin typeface="Arial"/>
          <a:ea typeface="Arial"/>
          <a:cs typeface="Arial"/>
          <a:sym typeface="Arial"/>
        </a:defRPr>
      </a:lvl3pPr>
      <a:lvl4pPr algn="ctr">
        <a:defRPr sz="4400">
          <a:solidFill>
            <a:srgbClr val="464646"/>
          </a:solidFill>
          <a:latin typeface="Arial"/>
          <a:ea typeface="Arial"/>
          <a:cs typeface="Arial"/>
          <a:sym typeface="Arial"/>
        </a:defRPr>
      </a:lvl4pPr>
      <a:lvl5pPr algn="ctr">
        <a:defRPr sz="4400">
          <a:solidFill>
            <a:srgbClr val="464646"/>
          </a:solidFill>
          <a:latin typeface="Arial"/>
          <a:ea typeface="Arial"/>
          <a:cs typeface="Arial"/>
          <a:sym typeface="Arial"/>
        </a:defRPr>
      </a:lvl5pPr>
      <a:lvl6pPr indent="457200" algn="ctr">
        <a:defRPr sz="4400">
          <a:solidFill>
            <a:srgbClr val="464646"/>
          </a:solidFill>
          <a:latin typeface="Arial"/>
          <a:ea typeface="Arial"/>
          <a:cs typeface="Arial"/>
          <a:sym typeface="Arial"/>
        </a:defRPr>
      </a:lvl6pPr>
      <a:lvl7pPr indent="914400" algn="ctr">
        <a:defRPr sz="4400">
          <a:solidFill>
            <a:srgbClr val="464646"/>
          </a:solidFill>
          <a:latin typeface="Arial"/>
          <a:ea typeface="Arial"/>
          <a:cs typeface="Arial"/>
          <a:sym typeface="Arial"/>
        </a:defRPr>
      </a:lvl7pPr>
      <a:lvl8pPr indent="1371600" algn="ctr">
        <a:defRPr sz="4400">
          <a:solidFill>
            <a:srgbClr val="464646"/>
          </a:solidFill>
          <a:latin typeface="Arial"/>
          <a:ea typeface="Arial"/>
          <a:cs typeface="Arial"/>
          <a:sym typeface="Arial"/>
        </a:defRPr>
      </a:lvl8pPr>
      <a:lvl9pPr indent="1828800" algn="ctr">
        <a:defRPr sz="4400">
          <a:solidFill>
            <a:srgbClr val="464646"/>
          </a:solidFill>
          <a:latin typeface="Arial"/>
          <a:ea typeface="Arial"/>
          <a:cs typeface="Arial"/>
          <a:sym typeface="Arial"/>
        </a:defRPr>
      </a:lvl9pPr>
    </p:titleStyle>
    <p:bodyStyle>
      <a:lvl1pPr marL="342900" indent="-342900">
        <a:spcBef>
          <a:spcPts val="700"/>
        </a:spcBef>
        <a:buSzPct val="100000"/>
        <a:buChar char="»"/>
        <a:defRPr sz="3200">
          <a:latin typeface="Arial"/>
          <a:ea typeface="Arial"/>
          <a:cs typeface="Arial"/>
          <a:sym typeface="Arial"/>
        </a:defRPr>
      </a:lvl1pPr>
      <a:lvl2pPr marL="783771" indent="-326571">
        <a:spcBef>
          <a:spcPts val="700"/>
        </a:spcBef>
        <a:buSzPct val="90000"/>
        <a:buChar char="▪"/>
        <a:defRPr sz="3200">
          <a:latin typeface="Arial"/>
          <a:ea typeface="Arial"/>
          <a:cs typeface="Arial"/>
          <a:sym typeface="Arial"/>
        </a:defRPr>
      </a:lvl2pPr>
      <a:lvl3pPr marL="1219200" indent="-3048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3pPr>
      <a:lvl4pPr marL="1737360" indent="-365760">
        <a:spcBef>
          <a:spcPts val="700"/>
        </a:spcBef>
        <a:buSzPct val="100000"/>
        <a:buChar char="–"/>
        <a:defRPr sz="3200">
          <a:latin typeface="Arial"/>
          <a:ea typeface="Arial"/>
          <a:cs typeface="Arial"/>
          <a:sym typeface="Arial"/>
        </a:defRPr>
      </a:lvl4pPr>
      <a:lvl5pPr marL="2235200" indent="-406400">
        <a:spcBef>
          <a:spcPts val="700"/>
        </a:spcBef>
        <a:buSzPct val="100000"/>
        <a:buChar char="»"/>
        <a:defRPr sz="3200">
          <a:latin typeface="Arial"/>
          <a:ea typeface="Arial"/>
          <a:cs typeface="Arial"/>
          <a:sym typeface="Arial"/>
        </a:defRPr>
      </a:lvl5pPr>
      <a:lvl6pPr marL="26924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6pPr>
      <a:lvl7pPr marL="31496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7pPr>
      <a:lvl8pPr marL="36068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8pPr>
      <a:lvl9pPr marL="40640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 idx="4294967295"/>
          </p:nvPr>
        </p:nvSpPr>
        <p:spPr>
          <a:xfrm>
            <a:off x="671512" y="2914650"/>
            <a:ext cx="7772401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Clases y métodos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4294967295"/>
          </p:nvPr>
        </p:nvSpPr>
        <p:spPr>
          <a:xfrm>
            <a:off x="1330325" y="4603750"/>
            <a:ext cx="64008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0" indent="0" algn="ctr">
              <a:buSzTx/>
              <a:buNone/>
            </a:lvl1pPr>
          </a:lstStyle>
          <a:p>
            <a:pPr lvl="0">
              <a:defRPr sz="1800"/>
            </a:pPr>
            <a:r>
              <a:rPr sz="3200"/>
              <a:t>Chapter 5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885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Encapsulation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4294967295"/>
          </p:nvPr>
        </p:nvSpPr>
        <p:spPr>
          <a:xfrm>
            <a:off x="457200" y="1225550"/>
            <a:ext cx="8229600" cy="4900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buChar char="•"/>
            </a:lvl1pPr>
          </a:lstStyle>
          <a:p>
            <a:pPr marL="0" lvl="0" indent="0">
              <a:buNone/>
              <a:defRPr sz="1800"/>
            </a:pPr>
            <a:endParaRPr sz="3200" dirty="0"/>
          </a:p>
        </p:txBody>
      </p:sp>
      <p:sp>
        <p:nvSpPr>
          <p:cNvPr id="139" name="Shape 139"/>
          <p:cNvSpPr/>
          <p:nvPr/>
        </p:nvSpPr>
        <p:spPr>
          <a:xfrm>
            <a:off x="6542087" y="4068762"/>
            <a:ext cx="1636713" cy="490288"/>
          </a:xfrm>
          <a:prstGeom prst="rect">
            <a:avLst/>
          </a:prstGeom>
          <a:solidFill>
            <a:srgbClr val="FFE4C9"/>
          </a:solidFill>
          <a:ln w="12700">
            <a:miter lim="400000"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800"/>
              </a:spcBef>
              <a:defRPr sz="1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i="0"/>
            </a:pPr>
            <a:r>
              <a:rPr sz="1400" i="1"/>
              <a:t>Programmer who uses the class</a:t>
            </a:r>
          </a:p>
        </p:txBody>
      </p:sp>
      <p:sp>
        <p:nvSpPr>
          <p:cNvPr id="140" name="Shape 140"/>
          <p:cNvSpPr/>
          <p:nvPr/>
        </p:nvSpPr>
        <p:spPr>
          <a:xfrm>
            <a:off x="5743575" y="4352925"/>
            <a:ext cx="735013" cy="0"/>
          </a:xfrm>
          <a:prstGeom prst="line">
            <a:avLst/>
          </a:prstGeom>
          <a:ln w="28575">
            <a:solidFill/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141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58862" y="2265362"/>
            <a:ext cx="4514851" cy="3990976"/>
          </a:xfrm>
          <a:prstGeom prst="rect">
            <a:avLst/>
          </a:prstGeom>
          <a:ln w="12700">
            <a:miter lim="400000"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ES" sz="4400" dirty="0">
                <a:solidFill>
                  <a:srgbClr val="464646"/>
                </a:solidFill>
              </a:rPr>
              <a:t>¿Cómo lograr la e</a:t>
            </a:r>
            <a:r>
              <a:rPr sz="4400" dirty="0" err="1">
                <a:solidFill>
                  <a:srgbClr val="464646"/>
                </a:solidFill>
              </a:rPr>
              <a:t>ncapsula</a:t>
            </a:r>
            <a:r>
              <a:rPr lang="es-ES" sz="4400" dirty="0" err="1">
                <a:solidFill>
                  <a:srgbClr val="464646"/>
                </a:solidFill>
              </a:rPr>
              <a:t>ció</a:t>
            </a:r>
            <a:r>
              <a:rPr sz="4400" dirty="0">
                <a:solidFill>
                  <a:srgbClr val="464646"/>
                </a:solidFill>
              </a:rPr>
              <a:t>n</a:t>
            </a:r>
            <a:r>
              <a:rPr lang="es-ES" sz="4400" dirty="0">
                <a:solidFill>
                  <a:srgbClr val="464646"/>
                </a:solidFill>
              </a:rPr>
              <a:t>?</a:t>
            </a:r>
            <a:endParaRPr sz="4400" dirty="0">
              <a:solidFill>
                <a:srgbClr val="464646"/>
              </a:solidFill>
            </a:endParaRPr>
          </a:p>
        </p:txBody>
      </p:sp>
      <p:sp>
        <p:nvSpPr>
          <p:cNvPr id="144" name="Shape 14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686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78606" lvl="0" indent="-278606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lang="es-MX" sz="2600" dirty="0"/>
              <a:t>Precede la definición de clases con comentarios sobre cómo usarlas.</a:t>
            </a:r>
          </a:p>
          <a:p>
            <a:pPr marL="278606" lvl="0" indent="-278606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lang="es-MX" sz="2600" dirty="0"/>
              <a:t>Declara todas las variables de instancia como </a:t>
            </a:r>
            <a:r>
              <a:rPr lang="es-MX" sz="2600" b="1" dirty="0">
                <a:solidFill>
                  <a:srgbClr val="FF0000"/>
                </a:solidFill>
              </a:rPr>
              <a:t>privadas</a:t>
            </a:r>
            <a:r>
              <a:rPr lang="es-MX" sz="2600" dirty="0"/>
              <a:t>.</a:t>
            </a:r>
          </a:p>
          <a:p>
            <a:pPr marL="278606" lvl="0" indent="-278606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lang="es-MX" sz="2600" dirty="0"/>
              <a:t>Declara </a:t>
            </a:r>
            <a:r>
              <a:rPr lang="es-MX" sz="2600" i="1" dirty="0" err="1"/>
              <a:t>accessor</a:t>
            </a:r>
            <a:r>
              <a:rPr lang="es-MX" sz="2600" i="1" dirty="0"/>
              <a:t> </a:t>
            </a:r>
            <a:r>
              <a:rPr lang="es-MX" sz="2600" i="1" dirty="0" err="1"/>
              <a:t>methods</a:t>
            </a:r>
            <a:r>
              <a:rPr lang="es-MX" sz="2600" i="1" dirty="0"/>
              <a:t> </a:t>
            </a:r>
            <a:r>
              <a:rPr lang="es-MX" sz="2600" dirty="0"/>
              <a:t>para obtener información de una clase.</a:t>
            </a:r>
          </a:p>
          <a:p>
            <a:pPr marL="719477" lvl="1" indent="-278606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lang="es-MX" sz="2600" dirty="0"/>
              <a:t>Estos métodos pueden incluir sus propios </a:t>
            </a:r>
            <a:r>
              <a:rPr lang="es-MX" sz="2600" i="1" dirty="0" err="1"/>
              <a:t>mutator</a:t>
            </a:r>
            <a:r>
              <a:rPr lang="es-MX" sz="2600" i="1" dirty="0"/>
              <a:t> </a:t>
            </a:r>
            <a:r>
              <a:rPr lang="es-MX" sz="2600" i="1" dirty="0" err="1"/>
              <a:t>methods</a:t>
            </a:r>
            <a:r>
              <a:rPr lang="es-MX" sz="2600" i="1" dirty="0"/>
              <a:t>.</a:t>
            </a:r>
            <a:endParaRPr lang="es-MX" sz="2600" dirty="0"/>
          </a:p>
          <a:p>
            <a:pPr marL="278606" lvl="0" indent="-278606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lang="es-MX" sz="2600" dirty="0"/>
              <a:t>Provee comentarios que expliquen cómo utilizar cada método público.</a:t>
            </a:r>
          </a:p>
          <a:p>
            <a:pPr marL="278606" lvl="0" indent="-278606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lang="es-MX" sz="2600" dirty="0"/>
              <a:t>Define todos los métodos auxiliares como privados.</a:t>
            </a:r>
            <a:endParaRPr sz="26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 idx="4294967295"/>
          </p:nvPr>
        </p:nvSpPr>
        <p:spPr>
          <a:xfrm>
            <a:off x="350837" y="411162"/>
            <a:ext cx="879316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464646"/>
                </a:solidFill>
              </a:rPr>
              <a:t>Los modificadores </a:t>
            </a:r>
            <a:r>
              <a:rPr sz="36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4000">
                <a:solidFill>
                  <a:srgbClr val="464646"/>
                </a:solidFill>
              </a:rPr>
              <a:t> y </a:t>
            </a:r>
            <a:r>
              <a:rPr sz="36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36042" lvl="0" indent="-336042" defTabSz="896111">
              <a:buChar char="•"/>
              <a:defRPr sz="1800"/>
            </a:pPr>
            <a:r>
              <a:rPr sz="3136" dirty="0"/>
              <a:t>Un </a:t>
            </a:r>
            <a:r>
              <a:rPr sz="3136" dirty="0" err="1"/>
              <a:t>tipo</a:t>
            </a:r>
            <a:r>
              <a:rPr sz="3136" dirty="0"/>
              <a:t> </a:t>
            </a:r>
            <a:r>
              <a:rPr sz="3136" dirty="0" err="1"/>
              <a:t>que</a:t>
            </a:r>
            <a:r>
              <a:rPr sz="3136" dirty="0"/>
              <a:t> </a:t>
            </a:r>
            <a:r>
              <a:rPr sz="3136" dirty="0" err="1"/>
              <a:t>está</a:t>
            </a:r>
            <a:r>
              <a:rPr sz="3136" dirty="0"/>
              <a:t> </a:t>
            </a:r>
            <a:r>
              <a:rPr sz="3136" dirty="0" err="1"/>
              <a:t>especificado</a:t>
            </a:r>
            <a:r>
              <a:rPr sz="3136" dirty="0"/>
              <a:t> </a:t>
            </a:r>
            <a:r>
              <a:rPr sz="3136" dirty="0" err="1"/>
              <a:t>como</a:t>
            </a:r>
            <a:r>
              <a:rPr sz="3136" dirty="0"/>
              <a:t> </a:t>
            </a:r>
            <a:r>
              <a:rPr sz="3332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</a:p>
          <a:p>
            <a:pPr marL="448056" lvl="1" indent="0" defTabSz="896111">
              <a:spcBef>
                <a:spcPts val="600"/>
              </a:spcBef>
              <a:buNone/>
              <a:defRPr sz="1800"/>
            </a:pPr>
            <a:r>
              <a:rPr lang="es-MX" sz="2744" dirty="0"/>
              <a:t>- </a:t>
            </a:r>
            <a:r>
              <a:rPr sz="2744" dirty="0" err="1"/>
              <a:t>Cualquier</a:t>
            </a:r>
            <a:r>
              <a:rPr sz="2744" dirty="0"/>
              <a:t> </a:t>
            </a:r>
            <a:r>
              <a:rPr sz="2744" dirty="0" err="1"/>
              <a:t>clase</a:t>
            </a:r>
            <a:r>
              <a:rPr sz="2744" dirty="0"/>
              <a:t> </a:t>
            </a:r>
            <a:r>
              <a:rPr sz="2744" dirty="0" err="1"/>
              <a:t>puede</a:t>
            </a:r>
            <a:r>
              <a:rPr sz="2744" dirty="0"/>
              <a:t> </a:t>
            </a:r>
            <a:r>
              <a:rPr sz="2744" dirty="0" err="1"/>
              <a:t>acceder</a:t>
            </a:r>
            <a:r>
              <a:rPr sz="2744" dirty="0"/>
              <a:t> el </a:t>
            </a:r>
            <a:r>
              <a:rPr sz="2744" dirty="0" err="1"/>
              <a:t>contenido</a:t>
            </a:r>
            <a:r>
              <a:rPr sz="2744" dirty="0"/>
              <a:t> del </a:t>
            </a:r>
            <a:r>
              <a:rPr sz="2744" dirty="0" err="1"/>
              <a:t>objeto</a:t>
            </a:r>
            <a:r>
              <a:rPr sz="2744" dirty="0"/>
              <a:t> con </a:t>
            </a:r>
            <a:r>
              <a:rPr sz="2744" dirty="0" err="1"/>
              <a:t>su</a:t>
            </a:r>
            <a:r>
              <a:rPr sz="2744" dirty="0"/>
              <a:t> </a:t>
            </a:r>
            <a:r>
              <a:rPr sz="2744" dirty="0" err="1"/>
              <a:t>nombre</a:t>
            </a:r>
            <a:r>
              <a:rPr sz="2744" dirty="0"/>
              <a:t>.</a:t>
            </a:r>
          </a:p>
          <a:p>
            <a:pPr marL="294036" lvl="0" indent="-294036" defTabSz="896111">
              <a:buChar char="•"/>
              <a:defRPr sz="1800"/>
            </a:pPr>
            <a:r>
              <a:rPr sz="2744" dirty="0" err="1"/>
              <a:t>Generalmente</a:t>
            </a:r>
            <a:r>
              <a:rPr sz="2744" dirty="0"/>
              <a:t>, </a:t>
            </a:r>
            <a:r>
              <a:rPr sz="2744" dirty="0" err="1"/>
              <a:t>las</a:t>
            </a:r>
            <a:r>
              <a:rPr sz="2744" dirty="0"/>
              <a:t> </a:t>
            </a:r>
            <a:r>
              <a:rPr sz="2744" dirty="0" err="1"/>
              <a:t>clases</a:t>
            </a:r>
            <a:r>
              <a:rPr sz="2744" dirty="0"/>
              <a:t> se </a:t>
            </a:r>
            <a:r>
              <a:rPr sz="2744" dirty="0" err="1"/>
              <a:t>definen</a:t>
            </a:r>
            <a:r>
              <a:rPr sz="2744" dirty="0"/>
              <a:t> </a:t>
            </a:r>
            <a:r>
              <a:rPr sz="2744" dirty="0" err="1"/>
              <a:t>como</a:t>
            </a:r>
            <a:r>
              <a:rPr sz="2744" dirty="0"/>
              <a:t> </a:t>
            </a:r>
            <a:r>
              <a:rPr sz="3332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</a:p>
          <a:p>
            <a:pPr marL="336042" lvl="0" indent="-336042" defTabSz="896111">
              <a:buChar char="•"/>
              <a:defRPr sz="1800"/>
            </a:pPr>
            <a:r>
              <a:rPr sz="3136" dirty="0"/>
              <a:t>Sin embargo, </a:t>
            </a:r>
            <a:r>
              <a:rPr sz="3136" dirty="0" err="1"/>
              <a:t>las</a:t>
            </a:r>
            <a:r>
              <a:rPr sz="3136" dirty="0"/>
              <a:t> variables de </a:t>
            </a:r>
            <a:r>
              <a:rPr sz="3136" dirty="0" err="1"/>
              <a:t>instancia</a:t>
            </a:r>
            <a:r>
              <a:rPr sz="3136" dirty="0"/>
              <a:t> </a:t>
            </a:r>
            <a:r>
              <a:rPr sz="3136" u="sng" dirty="0"/>
              <a:t>no son</a:t>
            </a:r>
            <a:r>
              <a:rPr sz="3136" dirty="0"/>
              <a:t> </a:t>
            </a:r>
            <a:r>
              <a:rPr sz="3332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</a:p>
          <a:p>
            <a:pPr marL="448056" lvl="1" indent="0" defTabSz="896111">
              <a:buNone/>
              <a:defRPr sz="1800"/>
            </a:pPr>
            <a:r>
              <a:rPr lang="es-MX" sz="2744" dirty="0"/>
              <a:t>- </a:t>
            </a:r>
            <a:r>
              <a:rPr sz="2744" dirty="0" err="1"/>
              <a:t>Esas</a:t>
            </a:r>
            <a:r>
              <a:rPr sz="2744" dirty="0"/>
              <a:t> </a:t>
            </a:r>
            <a:r>
              <a:rPr sz="2744" dirty="0" err="1"/>
              <a:t>las</a:t>
            </a:r>
            <a:r>
              <a:rPr sz="2744" dirty="0"/>
              <a:t> </a:t>
            </a:r>
            <a:r>
              <a:rPr sz="2744" dirty="0" err="1"/>
              <a:t>definimos</a:t>
            </a:r>
            <a:r>
              <a:rPr sz="2744" dirty="0"/>
              <a:t> </a:t>
            </a:r>
            <a:r>
              <a:rPr sz="2744" dirty="0" err="1"/>
              <a:t>como</a:t>
            </a:r>
            <a:r>
              <a:rPr sz="2744" dirty="0"/>
              <a:t> </a:t>
            </a:r>
            <a:r>
              <a:rPr sz="2940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 idx="4294967295"/>
          </p:nvPr>
        </p:nvSpPr>
        <p:spPr>
          <a:xfrm>
            <a:off x="350837" y="411162"/>
            <a:ext cx="879316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ES" sz="4000" dirty="0">
                <a:solidFill>
                  <a:srgbClr val="464646"/>
                </a:solidFill>
              </a:rPr>
              <a:t>Otros modificadores de acceso…</a:t>
            </a:r>
            <a:endParaRPr sz="3600" b="1" dirty="0">
              <a:solidFill>
                <a:srgbClr val="DA1F2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0252C5-9E47-5C47-B650-FA31E9A7D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58" y="2095338"/>
            <a:ext cx="8922042" cy="333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766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Métodos Accessor y Mutator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marL="315468" lvl="0" indent="-315468" defTabSz="841247">
              <a:lnSpc>
                <a:spcPct val="90000"/>
              </a:lnSpc>
              <a:buChar char="•"/>
              <a:defRPr sz="1800"/>
            </a:pPr>
            <a:r>
              <a:rPr sz="2944" dirty="0" err="1"/>
              <a:t>Cuando</a:t>
            </a:r>
            <a:r>
              <a:rPr sz="2944" dirty="0"/>
              <a:t> las variables de </a:t>
            </a:r>
            <a:r>
              <a:rPr sz="2944" dirty="0" err="1"/>
              <a:t>instancia</a:t>
            </a:r>
            <a:r>
              <a:rPr sz="2944" dirty="0"/>
              <a:t> son </a:t>
            </a:r>
            <a:r>
              <a:rPr sz="2944" dirty="0" err="1"/>
              <a:t>privadas</a:t>
            </a:r>
            <a:r>
              <a:rPr sz="2944" dirty="0"/>
              <a:t>, </a:t>
            </a:r>
            <a:r>
              <a:rPr sz="2944" dirty="0" err="1"/>
              <a:t>debemos</a:t>
            </a:r>
            <a:r>
              <a:rPr sz="2944" dirty="0"/>
              <a:t> </a:t>
            </a:r>
            <a:r>
              <a:rPr lang="es-ES" sz="2944" dirty="0"/>
              <a:t>diseñar</a:t>
            </a:r>
            <a:r>
              <a:rPr sz="2944" dirty="0"/>
              <a:t> </a:t>
            </a:r>
            <a:r>
              <a:rPr sz="2944" dirty="0" err="1"/>
              <a:t>alguna</a:t>
            </a:r>
            <a:r>
              <a:rPr sz="2944" dirty="0"/>
              <a:t> </a:t>
            </a:r>
            <a:r>
              <a:rPr sz="2944" dirty="0" err="1"/>
              <a:t>manera</a:t>
            </a:r>
            <a:r>
              <a:rPr sz="2944" dirty="0"/>
              <a:t> de leer lo que </a:t>
            </a:r>
            <a:r>
              <a:rPr sz="2944" dirty="0" err="1"/>
              <a:t>contienen</a:t>
            </a:r>
            <a:r>
              <a:rPr sz="2944" dirty="0"/>
              <a:t>. </a:t>
            </a:r>
          </a:p>
          <a:p>
            <a:pPr marL="420623" lvl="1" indent="0" defTabSz="841247">
              <a:lnSpc>
                <a:spcPct val="90000"/>
              </a:lnSpc>
              <a:spcBef>
                <a:spcPts val="600"/>
              </a:spcBef>
              <a:buNone/>
              <a:defRPr sz="1800"/>
            </a:pPr>
            <a:r>
              <a:rPr lang="es-MX" sz="2576" dirty="0"/>
              <a:t>-</a:t>
            </a:r>
            <a:r>
              <a:rPr sz="2576" dirty="0" err="1"/>
              <a:t>Generalmente</a:t>
            </a:r>
            <a:r>
              <a:rPr sz="2576" dirty="0"/>
              <a:t> los </a:t>
            </a:r>
            <a:r>
              <a:rPr sz="2576" dirty="0" err="1"/>
              <a:t>definimos</a:t>
            </a:r>
            <a:r>
              <a:rPr sz="2576" dirty="0"/>
              <a:t> </a:t>
            </a:r>
            <a:r>
              <a:rPr sz="2576" dirty="0" err="1"/>
              <a:t>como</a:t>
            </a:r>
            <a:r>
              <a:rPr sz="2576" dirty="0"/>
              <a:t> </a:t>
            </a:r>
            <a:r>
              <a:rPr sz="2760" b="1" dirty="0" err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sz="2760" b="1" i="1" dirty="0" err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SomeValue</a:t>
            </a:r>
            <a:r>
              <a:rPr sz="2760" b="1" i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2760" b="1" i="1" dirty="0" err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getVariable</a:t>
            </a:r>
            <a:r>
              <a:rPr sz="2760" b="1" i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, get_______</a:t>
            </a:r>
          </a:p>
          <a:p>
            <a:pPr marL="420623" lvl="1" indent="0" defTabSz="841247">
              <a:lnSpc>
                <a:spcPct val="90000"/>
              </a:lnSpc>
              <a:spcBef>
                <a:spcPts val="600"/>
              </a:spcBef>
              <a:buNone/>
              <a:defRPr sz="1800"/>
            </a:pPr>
            <a:r>
              <a:rPr lang="es-MX" sz="2576" dirty="0"/>
              <a:t>-</a:t>
            </a:r>
            <a:r>
              <a:rPr sz="2576" dirty="0"/>
              <a:t>Este </a:t>
            </a:r>
            <a:r>
              <a:rPr sz="2576" dirty="0" err="1"/>
              <a:t>es</a:t>
            </a:r>
            <a:r>
              <a:rPr sz="2576" dirty="0"/>
              <a:t> un </a:t>
            </a:r>
            <a:r>
              <a:rPr sz="2576" dirty="0" err="1"/>
              <a:t>método</a:t>
            </a:r>
            <a:r>
              <a:rPr sz="2576" dirty="0"/>
              <a:t> </a:t>
            </a:r>
            <a:r>
              <a:rPr sz="2576" dirty="0" err="1"/>
              <a:t>accessor</a:t>
            </a:r>
            <a:r>
              <a:rPr sz="2576" dirty="0"/>
              <a:t> (o getter)</a:t>
            </a:r>
          </a:p>
          <a:p>
            <a:pPr marL="315468" lvl="0" indent="-315468" defTabSz="841247">
              <a:lnSpc>
                <a:spcPct val="90000"/>
              </a:lnSpc>
              <a:buChar char="•"/>
              <a:defRPr sz="1800"/>
            </a:pPr>
            <a:r>
              <a:rPr sz="2944" dirty="0" err="1"/>
              <a:t>También</a:t>
            </a:r>
            <a:r>
              <a:rPr sz="2944" dirty="0"/>
              <a:t> </a:t>
            </a:r>
            <a:r>
              <a:rPr sz="2944" dirty="0" err="1"/>
              <a:t>necesitamos</a:t>
            </a:r>
            <a:r>
              <a:rPr sz="2944" dirty="0"/>
              <a:t> </a:t>
            </a:r>
            <a:r>
              <a:rPr sz="2944" dirty="0" err="1"/>
              <a:t>una</a:t>
            </a:r>
            <a:r>
              <a:rPr sz="2944" dirty="0"/>
              <a:t> forma de </a:t>
            </a:r>
            <a:r>
              <a:rPr sz="2944" dirty="0" err="1"/>
              <a:t>escribirlas</a:t>
            </a:r>
            <a:endParaRPr sz="2944" dirty="0"/>
          </a:p>
          <a:p>
            <a:pPr marL="420623" lvl="1" indent="0" defTabSz="841247">
              <a:lnSpc>
                <a:spcPct val="90000"/>
              </a:lnSpc>
              <a:spcBef>
                <a:spcPts val="600"/>
              </a:spcBef>
              <a:buNone/>
              <a:defRPr sz="1800"/>
            </a:pPr>
            <a:r>
              <a:rPr lang="es-MX" sz="2576" dirty="0"/>
              <a:t>-</a:t>
            </a:r>
            <a:r>
              <a:rPr sz="2576" dirty="0"/>
              <a:t>Las </a:t>
            </a:r>
            <a:r>
              <a:rPr sz="2576" dirty="0" err="1"/>
              <a:t>definimos</a:t>
            </a:r>
            <a:r>
              <a:rPr sz="2576" dirty="0"/>
              <a:t> </a:t>
            </a:r>
            <a:r>
              <a:rPr sz="2576" dirty="0" err="1"/>
              <a:t>como</a:t>
            </a:r>
            <a:r>
              <a:rPr sz="2576" dirty="0"/>
              <a:t> </a:t>
            </a:r>
            <a:r>
              <a:rPr sz="2760" b="1" dirty="0" err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sz="2760" b="1" i="1" dirty="0" err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SomeValue</a:t>
            </a:r>
            <a:r>
              <a:rPr sz="2760" b="1" i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2760" b="1" i="1" dirty="0" err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setVariable</a:t>
            </a:r>
            <a:r>
              <a:rPr sz="2760" b="1" i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, set________</a:t>
            </a:r>
          </a:p>
          <a:p>
            <a:pPr marL="420623" lvl="1" indent="0" defTabSz="841247">
              <a:lnSpc>
                <a:spcPct val="90000"/>
              </a:lnSpc>
              <a:spcBef>
                <a:spcPts val="600"/>
              </a:spcBef>
              <a:buNone/>
              <a:defRPr sz="1800"/>
            </a:pPr>
            <a:r>
              <a:rPr lang="es-MX" sz="2576" dirty="0"/>
              <a:t>-</a:t>
            </a:r>
            <a:r>
              <a:rPr sz="2576" dirty="0"/>
              <a:t>Este </a:t>
            </a:r>
            <a:r>
              <a:rPr sz="2576" dirty="0" err="1"/>
              <a:t>es</a:t>
            </a:r>
            <a:r>
              <a:rPr sz="2576" dirty="0"/>
              <a:t> un </a:t>
            </a:r>
            <a:r>
              <a:rPr sz="2576" dirty="0" err="1"/>
              <a:t>método</a:t>
            </a:r>
            <a:r>
              <a:rPr sz="2576" dirty="0"/>
              <a:t> </a:t>
            </a:r>
            <a:r>
              <a:rPr sz="2576" dirty="0" err="1"/>
              <a:t>mutator</a:t>
            </a:r>
            <a:r>
              <a:rPr sz="2576" dirty="0"/>
              <a:t> (o setter)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70" y="1059525"/>
            <a:ext cx="7726422" cy="36618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3109" y="217714"/>
            <a:ext cx="7254240" cy="9848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El método </a:t>
            </a:r>
            <a:r>
              <a:rPr kumimoji="0" lang="es-MX" sz="2000" b="0" i="0" u="none" strike="noStrike" cap="none" spc="0" normalizeH="0" baseline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mutator</a:t>
            </a:r>
            <a:r>
              <a:rPr lang="es-MX" sz="2000" dirty="0">
                <a:solidFill>
                  <a:srgbClr val="000000"/>
                </a:solidFill>
              </a:rPr>
              <a:t> (o setter) permite modificar los contenidos de las variables de instancia del Objeto de manera segura.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MX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3109" y="4916816"/>
            <a:ext cx="7600360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l" rtl="0" latinLnBrk="1" hangingPunct="0"/>
            <a:r>
              <a:rPr lang="es-MX" sz="2000">
                <a:solidFill>
                  <a:srgbClr val="000000"/>
                </a:solidFill>
              </a:rPr>
              <a:t>En este caso, no permitimos la asignación de valores negativos a la variable “population"</a:t>
            </a:r>
            <a:r>
              <a:rPr lang="es-MX" sz="20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663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7827" y="754521"/>
            <a:ext cx="8051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>
                <a:solidFill>
                  <a:srgbClr val="000000"/>
                </a:solidFill>
              </a:rPr>
              <a:t>De igual forma, el método </a:t>
            </a:r>
            <a:r>
              <a:rPr lang="es-MX" dirty="0" err="1">
                <a:solidFill>
                  <a:srgbClr val="000000"/>
                </a:solidFill>
              </a:rPr>
              <a:t>accesor</a:t>
            </a:r>
            <a:r>
              <a:rPr lang="es-MX" dirty="0">
                <a:solidFill>
                  <a:srgbClr val="000000"/>
                </a:solidFill>
              </a:rPr>
              <a:t> (o </a:t>
            </a:r>
            <a:r>
              <a:rPr lang="es-MX" dirty="0" err="1">
                <a:solidFill>
                  <a:srgbClr val="000000"/>
                </a:solidFill>
              </a:rPr>
              <a:t>getter</a:t>
            </a:r>
            <a:r>
              <a:rPr lang="es-MX" dirty="0">
                <a:solidFill>
                  <a:srgbClr val="000000"/>
                </a:solidFill>
              </a:rPr>
              <a:t>) nos permite leer los contenidos de las variables privadas.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30" y="1563374"/>
            <a:ext cx="3924848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7357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 fontScale="9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MX" sz="4400" dirty="0">
                <a:solidFill>
                  <a:srgbClr val="464646"/>
                </a:solidFill>
              </a:rPr>
              <a:t>Programación Orientada a Objetos</a:t>
            </a:r>
            <a:endParaRPr sz="4400" dirty="0">
              <a:solidFill>
                <a:srgbClr val="464646"/>
              </a:solidFill>
            </a:endParaRPr>
          </a:p>
        </p:txBody>
      </p:sp>
      <p:sp>
        <p:nvSpPr>
          <p:cNvPr id="132" name="Shape 13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0" lvl="0" indent="0">
              <a:buNone/>
              <a:defRPr sz="1800"/>
            </a:pPr>
            <a:r>
              <a:rPr lang="es-MX" sz="2800" dirty="0"/>
              <a:t>Hay cuatro principios básicos en la programación orientada a objetos:</a:t>
            </a:r>
          </a:p>
          <a:p>
            <a:pPr marL="514350" lvl="0" indent="-514350">
              <a:buFont typeface="+mj-lt"/>
              <a:buAutoNum type="arabicPeriod"/>
              <a:defRPr sz="1800"/>
            </a:pPr>
            <a:r>
              <a:rPr lang="es-MX" sz="2800" dirty="0"/>
              <a:t>Encapsulación (</a:t>
            </a:r>
            <a:r>
              <a:rPr lang="es-MX" sz="2800" i="1" dirty="0" err="1"/>
              <a:t>Encapsulation</a:t>
            </a:r>
            <a:r>
              <a:rPr lang="es-MX" sz="2800" dirty="0"/>
              <a:t>)</a:t>
            </a:r>
          </a:p>
          <a:p>
            <a:pPr marL="514350" lvl="0" indent="-514350">
              <a:buFont typeface="+mj-lt"/>
              <a:buAutoNum type="arabicPeriod"/>
              <a:defRPr sz="1800"/>
            </a:pPr>
            <a:r>
              <a:rPr lang="es-MX" sz="2800" dirty="0"/>
              <a:t>Polimorfismo (</a:t>
            </a:r>
            <a:r>
              <a:rPr lang="es-MX" sz="2800" i="1" dirty="0" err="1"/>
              <a:t>Polimorphism</a:t>
            </a:r>
            <a:r>
              <a:rPr lang="es-MX" sz="2800" i="1" dirty="0"/>
              <a:t>)</a:t>
            </a:r>
            <a:endParaRPr lang="es-MX" sz="2800" dirty="0"/>
          </a:p>
          <a:p>
            <a:pPr marL="514350" lvl="0" indent="-514350">
              <a:buFont typeface="+mj-lt"/>
              <a:buAutoNum type="arabicPeriod"/>
              <a:defRPr sz="1800"/>
            </a:pPr>
            <a:r>
              <a:rPr lang="es-MX" sz="2800" dirty="0"/>
              <a:t>Herencia (</a:t>
            </a:r>
            <a:r>
              <a:rPr lang="es-MX" sz="2800" i="1" dirty="0"/>
              <a:t>Inheritance)</a:t>
            </a:r>
          </a:p>
          <a:p>
            <a:pPr marL="514350" lvl="0" indent="-514350">
              <a:buFont typeface="+mj-lt"/>
              <a:buAutoNum type="arabicPeriod"/>
              <a:defRPr sz="1800"/>
            </a:pPr>
            <a:r>
              <a:rPr lang="es-MX" sz="2800" i="1" dirty="0"/>
              <a:t>Abstracción (Abstraction)</a:t>
            </a:r>
            <a:endParaRPr lang="es-MX" sz="2800" dirty="0"/>
          </a:p>
          <a:p>
            <a:pPr marL="955221" lvl="1" indent="-514350">
              <a:buFont typeface="+mj-lt"/>
              <a:buAutoNum type="arabicPeriod"/>
              <a:defRPr sz="1800"/>
            </a:pPr>
            <a:endParaRPr lang="es-MX" sz="2800" dirty="0"/>
          </a:p>
          <a:p>
            <a:pPr marL="514350" lvl="0" indent="-514350">
              <a:buFont typeface="+mj-lt"/>
              <a:buAutoNum type="arabicPeriod"/>
              <a:defRPr sz="1800"/>
            </a:pP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6932765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 err="1">
                <a:solidFill>
                  <a:srgbClr val="464646"/>
                </a:solidFill>
              </a:rPr>
              <a:t>Encapsu</a:t>
            </a:r>
            <a:r>
              <a:rPr lang="es-MX" sz="4400" dirty="0" err="1">
                <a:solidFill>
                  <a:srgbClr val="464646"/>
                </a:solidFill>
              </a:rPr>
              <a:t>lation</a:t>
            </a:r>
            <a:endParaRPr sz="4400" dirty="0">
              <a:solidFill>
                <a:srgbClr val="464646"/>
              </a:solidFill>
            </a:endParaRPr>
          </a:p>
        </p:txBody>
      </p:sp>
      <p:sp>
        <p:nvSpPr>
          <p:cNvPr id="132" name="Shape 13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85000" lnSpcReduction="10000"/>
          </a:bodyPr>
          <a:lstStyle/>
          <a:p>
            <a:pPr lvl="0">
              <a:buChar char="•"/>
              <a:defRPr sz="1800"/>
            </a:pPr>
            <a:r>
              <a:rPr lang="es-MX" sz="3200" dirty="0"/>
              <a:t>Considera el ejemplo en donde estás aprendiendo a manejar un carro</a:t>
            </a:r>
            <a:endParaRPr sz="3200" dirty="0"/>
          </a:p>
          <a:p>
            <a:pPr lvl="1">
              <a:spcBef>
                <a:spcPts val="600"/>
              </a:spcBef>
              <a:buFontTx/>
              <a:buChar char="-"/>
              <a:defRPr sz="1800"/>
            </a:pPr>
            <a:r>
              <a:rPr lang="es-MX" sz="2800" dirty="0"/>
              <a:t>Para acelerar presionamos el pedal del acelerador.</a:t>
            </a:r>
          </a:p>
          <a:p>
            <a:pPr lvl="1">
              <a:spcBef>
                <a:spcPts val="600"/>
              </a:spcBef>
              <a:buFontTx/>
              <a:buChar char="-"/>
              <a:defRPr sz="1800"/>
            </a:pPr>
            <a:r>
              <a:rPr lang="es-MX" sz="2800" dirty="0"/>
              <a:t>Para desacelerar, usamos el freno.</a:t>
            </a:r>
          </a:p>
          <a:p>
            <a:pPr lvl="1">
              <a:spcBef>
                <a:spcPts val="600"/>
              </a:spcBef>
              <a:buFontTx/>
              <a:buChar char="-"/>
              <a:defRPr sz="1800"/>
            </a:pPr>
            <a:r>
              <a:rPr lang="es-MX" sz="2800" dirty="0"/>
              <a:t>Para girar hacia alguna dirección, usamos el volante.</a:t>
            </a:r>
          </a:p>
          <a:p>
            <a:pPr marL="457200" lvl="1" indent="0">
              <a:spcBef>
                <a:spcPts val="600"/>
              </a:spcBef>
              <a:buNone/>
              <a:defRPr sz="1800"/>
            </a:pPr>
            <a:r>
              <a:rPr lang="es-MX" sz="2800" u="sng" dirty="0"/>
              <a:t>No</a:t>
            </a:r>
            <a:r>
              <a:rPr lang="es-MX" sz="2800" dirty="0"/>
              <a:t> necesitamos ver o conocer los detalles técnicos de cómo funcionan para poder operarlos.</a:t>
            </a:r>
            <a:endParaRPr sz="2800" dirty="0"/>
          </a:p>
          <a:p>
            <a:pPr lvl="0">
              <a:buChar char="•"/>
              <a:defRPr sz="1800"/>
            </a:pPr>
            <a:r>
              <a:rPr lang="es-MX" sz="3200" dirty="0"/>
              <a:t>La encapsulación divide la definición de una clase en:</a:t>
            </a:r>
            <a:endParaRPr sz="3200" dirty="0"/>
          </a:p>
          <a:p>
            <a:pPr lvl="1">
              <a:spcBef>
                <a:spcPts val="600"/>
              </a:spcBef>
              <a:buFontTx/>
              <a:buChar char="-"/>
              <a:defRPr sz="1800"/>
            </a:pPr>
            <a:r>
              <a:rPr lang="es-MX" sz="2800" dirty="0"/>
              <a:t>Interfaz (métodos públicos)</a:t>
            </a:r>
          </a:p>
          <a:p>
            <a:pPr lvl="1">
              <a:spcBef>
                <a:spcPts val="600"/>
              </a:spcBef>
              <a:buFontTx/>
              <a:buChar char="-"/>
              <a:defRPr sz="1800"/>
            </a:pPr>
            <a:r>
              <a:rPr lang="es-MX" sz="2800" dirty="0"/>
              <a:t>Implementación de la clase (cómo funciona la clase).</a:t>
            </a:r>
            <a:endParaRPr sz="2800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Encapsulation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lang="es-MX" sz="3200" dirty="0"/>
              <a:t>La </a:t>
            </a:r>
            <a:r>
              <a:rPr lang="es-MX" sz="3200" dirty="0" err="1"/>
              <a:t>inferfaz</a:t>
            </a:r>
            <a:r>
              <a:rPr lang="es-MX" sz="3200" dirty="0"/>
              <a:t> de la clase</a:t>
            </a:r>
          </a:p>
          <a:p>
            <a:pPr lvl="1">
              <a:buChar char="•"/>
              <a:defRPr sz="1800"/>
            </a:pPr>
            <a:r>
              <a:rPr lang="es-MX" sz="2400" dirty="0"/>
              <a:t>Detalla lo que la clase debe hacer</a:t>
            </a:r>
          </a:p>
          <a:p>
            <a:pPr lvl="1">
              <a:buChar char="•"/>
              <a:defRPr sz="1800"/>
            </a:pPr>
            <a:r>
              <a:rPr lang="es-MX" sz="2400" dirty="0"/>
              <a:t>Detalla los encabezados de los métodos públicos y comentarios acerca de ellos.</a:t>
            </a:r>
          </a:p>
          <a:p>
            <a:pPr>
              <a:buChar char="•"/>
              <a:defRPr sz="1800"/>
            </a:pPr>
            <a:r>
              <a:rPr lang="es-MX" sz="2800" dirty="0"/>
              <a:t>La implementación de la clase</a:t>
            </a:r>
          </a:p>
          <a:p>
            <a:pPr lvl="1">
              <a:buChar char="•"/>
              <a:defRPr sz="1800"/>
            </a:pPr>
            <a:r>
              <a:rPr lang="es-MX" sz="2400" dirty="0"/>
              <a:t>Contiene variables privadas</a:t>
            </a:r>
          </a:p>
          <a:p>
            <a:pPr lvl="1">
              <a:buChar char="•"/>
              <a:defRPr sz="1800"/>
            </a:pPr>
            <a:r>
              <a:rPr lang="es-MX" sz="2400" dirty="0"/>
              <a:t>Contiene la definición de los métodos públicos y privados.</a:t>
            </a:r>
            <a:endParaRPr sz="200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8F8F8F"/>
      </a:accent3>
      <a:accent4>
        <a:srgbClr val="707070"/>
      </a:accent4>
      <a:accent5>
        <a:srgbClr val="ADCCDA"/>
      </a:accent5>
      <a:accent6>
        <a:srgbClr val="C51C24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2DA2BF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2DA2BF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8F8F8F"/>
      </a:accent3>
      <a:accent4>
        <a:srgbClr val="707070"/>
      </a:accent4>
      <a:accent5>
        <a:srgbClr val="ADCCDA"/>
      </a:accent5>
      <a:accent6>
        <a:srgbClr val="C51C24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2DA2BF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2DA2BF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445</Words>
  <Application>Microsoft Office PowerPoint</Application>
  <PresentationFormat>On-screen Show (4:3)</PresentationFormat>
  <Paragraphs>74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Courier New</vt:lpstr>
      <vt:lpstr>Helvetica</vt:lpstr>
      <vt:lpstr>Helvetica Neue</vt:lpstr>
      <vt:lpstr>Times New Roman</vt:lpstr>
      <vt:lpstr>Default</vt:lpstr>
      <vt:lpstr>Clases y métodos</vt:lpstr>
      <vt:lpstr>Los modificadores public y private</vt:lpstr>
      <vt:lpstr>Otros modificadores de acceso…</vt:lpstr>
      <vt:lpstr>Métodos Accessor y Mutator</vt:lpstr>
      <vt:lpstr>PowerPoint Presentation</vt:lpstr>
      <vt:lpstr>PowerPoint Presentation</vt:lpstr>
      <vt:lpstr>Programación Orientada a Objetos</vt:lpstr>
      <vt:lpstr>Encapsulation</vt:lpstr>
      <vt:lpstr>Encapsulation</vt:lpstr>
      <vt:lpstr>Encapsulation</vt:lpstr>
      <vt:lpstr>¿Cómo lograr la encapsulación?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Clases y métodos</dc:title>
  <dc:creator>Omar Eduardo Acosta Ramos</dc:creator>
  <cp:lastModifiedBy>Omar Acosta</cp:lastModifiedBy>
  <cp:revision>116</cp:revision>
  <cp:lastPrinted>2019-01-20T18:30:03Z</cp:lastPrinted>
  <dcterms:modified xsi:type="dcterms:W3CDTF">2020-01-12T22:40:07Z</dcterms:modified>
</cp:coreProperties>
</file>