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86" r:id="rId4"/>
    <p:sldId id="288" r:id="rId5"/>
    <p:sldId id="289" r:id="rId6"/>
    <p:sldId id="287" r:id="rId7"/>
    <p:sldId id="283" r:id="rId8"/>
    <p:sldId id="284" r:id="rId9"/>
    <p:sldId id="285" r:id="rId10"/>
    <p:sldId id="290" r:id="rId11"/>
    <p:sldId id="291" r:id="rId12"/>
    <p:sldId id="293" r:id="rId13"/>
    <p:sldId id="292" r:id="rId14"/>
  </p:sldIdLst>
  <p:sldSz cx="9144000" cy="5143500" type="screen16x9"/>
  <p:notesSz cx="6858000" cy="9144000"/>
  <p:embeddedFontLst>
    <p:embeddedFont>
      <p:font typeface="Amatic SC" pitchFamily="2" charset="-79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Cascadia Code" panose="020B0609020000020004" pitchFamily="49" charset="77"/>
      <p:regular r:id="rId19"/>
    </p:embeddedFont>
    <p:embeddedFont>
      <p:font typeface="Quicksand" pitchFamily="2" charset="77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hort Stack" panose="02010500040000000007" pitchFamily="2" charset="7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5E2D1-BE77-4EA8-A0E8-F9E2FD833460}">
          <p14:sldIdLst>
            <p14:sldId id="256"/>
            <p14:sldId id="260"/>
            <p14:sldId id="286"/>
            <p14:sldId id="288"/>
            <p14:sldId id="289"/>
            <p14:sldId id="287"/>
            <p14:sldId id="283"/>
            <p14:sldId id="284"/>
            <p14:sldId id="285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501DA-2B1E-461C-B1A4-3B2536B52505}">
  <a:tblStyle styleId="{E67501DA-2B1E-461C-B1A4-3B2536B5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08"/>
  </p:normalViewPr>
  <p:slideViewPr>
    <p:cSldViewPr snapToGrid="0">
      <p:cViewPr varScale="1">
        <p:scale>
          <a:sx n="127" d="100"/>
          <a:sy n="12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DA8-FD98-4624-86B2-203778D4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2" y="116750"/>
            <a:ext cx="8587409" cy="55020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6C46-2C8C-4CE7-9848-35754D9B354F}"/>
              </a:ext>
            </a:extLst>
          </p:cNvPr>
          <p:cNvSpPr txBox="1"/>
          <p:nvPr userDrawn="1"/>
        </p:nvSpPr>
        <p:spPr>
          <a:xfrm>
            <a:off x="326002" y="898497"/>
            <a:ext cx="85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EAD81-2495-4A4C-B483-F68805945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842963"/>
            <a:ext cx="8588375" cy="400685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8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7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98468" y="1639950"/>
            <a:ext cx="5359181" cy="2113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0000"/>
                </a:solidFill>
              </a:rPr>
              <a:t>Modificadores</a:t>
            </a:r>
            <a:r>
              <a:rPr lang="en-US" sz="5400" dirty="0">
                <a:solidFill>
                  <a:srgbClr val="FF0000"/>
                </a:solidFill>
              </a:rPr>
              <a:t> de Accesso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Módulo</a:t>
            </a:r>
            <a:r>
              <a:rPr lang="en-US" sz="5400" dirty="0">
                <a:solidFill>
                  <a:srgbClr val="FF0000"/>
                </a:solidFill>
              </a:rPr>
              <a:t> 4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Capítulo</a:t>
            </a:r>
            <a:r>
              <a:rPr lang="en-US" sz="5400" dirty="0">
                <a:solidFill>
                  <a:srgbClr val="FF0000"/>
                </a:solidFill>
              </a:rPr>
              <a:t> 5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680754" y="1234200"/>
            <a:ext cx="6061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mejor práctica es declarar todas las variables de instancia como privadas, y definir métodos </a:t>
            </a:r>
            <a:r>
              <a:rPr lang="es-MX" dirty="0" err="1"/>
              <a:t>getter</a:t>
            </a:r>
            <a:r>
              <a:rPr lang="es-MX" dirty="0"/>
              <a:t> y setter para utilizarlas.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4B01A7-A63A-4FB0-B636-FC0E2476DDE5}"/>
              </a:ext>
            </a:extLst>
          </p:cNvPr>
          <p:cNvSpPr/>
          <p:nvPr/>
        </p:nvSpPr>
        <p:spPr>
          <a:xfrm>
            <a:off x="0" y="0"/>
            <a:ext cx="505097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200" dirty="0">
                <a:latin typeface="Cascadia Code" panose="020B0509020204030204" pitchFamily="49" charset="0"/>
              </a:rPr>
              <a:t> RightTriangle_v1 {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RightTriangle_v1(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		     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&lt;= 0 ||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2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updateArea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.getBase</a:t>
            </a:r>
            <a:r>
              <a:rPr lang="en-US" sz="1200" dirty="0">
                <a:latin typeface="Cascadia Code" panose="020B0509020204030204" pitchFamily="49" charset="0"/>
              </a:rPr>
              <a:t>()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.getHeight</a:t>
            </a:r>
            <a:r>
              <a:rPr lang="en-US" sz="1200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getBase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85C-C47A-4A40-AAE4-41CEE66BB043}"/>
              </a:ext>
            </a:extLst>
          </p:cNvPr>
          <p:cNvSpPr/>
          <p:nvPr/>
        </p:nvSpPr>
        <p:spPr>
          <a:xfrm>
            <a:off x="5050971" y="0"/>
            <a:ext cx="4093029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setBase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getHeight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.area</a:t>
            </a:r>
            <a:r>
              <a:rPr lang="en-US" sz="1200">
                <a:latin typeface="Cascadia Code" panose="020B0509020204030204" pitchFamily="49" charset="0"/>
              </a:rPr>
              <a:t>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br>
              <a:rPr lang="en-US" sz="1200" dirty="0">
                <a:latin typeface="Cascadia Code" panose="020B0509020204030204" pitchFamily="49" charset="0"/>
              </a:rPr>
            </a:br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6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0FB79-9491-4A72-AF47-E04F725EE1E9}"/>
              </a:ext>
            </a:extLst>
          </p:cNvPr>
          <p:cNvSpPr/>
          <p:nvPr/>
        </p:nvSpPr>
        <p:spPr>
          <a:xfrm>
            <a:off x="0" y="25432"/>
            <a:ext cx="629281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private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updateArea</a:t>
            </a:r>
            <a:r>
              <a:rPr lang="en-US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.getBase</a:t>
            </a:r>
            <a:r>
              <a:rPr lang="en-US" dirty="0">
                <a:latin typeface="Cascadia Code" panose="020B0509020204030204" pitchFamily="49" charset="0"/>
              </a:rPr>
              <a:t>() *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.getHeight</a:t>
            </a:r>
            <a:r>
              <a:rPr lang="en-US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1209621"/>
            <a:ext cx="780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el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es privado?</a:t>
            </a:r>
          </a:p>
          <a:p>
            <a:endParaRPr lang="en-US" sz="1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943;p38">
            <a:extLst>
              <a:ext uri="{FF2B5EF4-FFF2-40B4-BE49-F238E27FC236}">
                <a16:creationId xmlns:a16="http://schemas.microsoft.com/office/drawing/2014/main" id="{BD8BE06F-13CB-4163-B8B6-F46DEBDEE054}"/>
              </a:ext>
            </a:extLst>
          </p:cNvPr>
          <p:cNvSpPr/>
          <p:nvPr/>
        </p:nvSpPr>
        <p:spPr>
          <a:xfrm>
            <a:off x="282226" y="278196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D085-0B46-4C45-9534-87A50B9CF784}"/>
              </a:ext>
            </a:extLst>
          </p:cNvPr>
          <p:cNvSpPr txBox="1"/>
          <p:nvPr/>
        </p:nvSpPr>
        <p:spPr>
          <a:xfrm>
            <a:off x="938784" y="2158597"/>
            <a:ext cx="7922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 leamos la variable de instancia </a:t>
            </a:r>
            <a:r>
              <a:rPr lang="es-MX" sz="2400" dirty="0" err="1">
                <a:solidFill>
                  <a:schemeClr val="tx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esperamos que su contenido esté actualizado. La clase debe garantizar este comportamiento, llamando el método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siempre que alguna de las dimensiones del objeto sean modificados.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84909"/>
            <a:ext cx="78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no definimos un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/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 el contenido de la variable </a:t>
                </a:r>
                <a:r>
                  <a:rPr lang="es-MX" sz="24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area</a:t>
                </a: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es modificado, la clase pierde congruencia interna. Debemos garantizar que la siguiente ecuación se cumpla en todo momento: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𝐴𝑟𝑒𝑎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𝑏𝑎𝑠𝑒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×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actualización de esta variable sólo se debe modificar mediante un cambio en: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base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altura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blipFill>
                <a:blip r:embed="rId2"/>
                <a:stretch>
                  <a:fillRect l="-1289" t="-946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81;p38">
            <a:extLst>
              <a:ext uri="{FF2B5EF4-FFF2-40B4-BE49-F238E27FC236}">
                <a16:creationId xmlns:a16="http://schemas.microsoft.com/office/drawing/2014/main" id="{7B5D515A-8A91-4270-B8D2-140AE4D2BCCE}"/>
              </a:ext>
            </a:extLst>
          </p:cNvPr>
          <p:cNvSpPr/>
          <p:nvPr/>
        </p:nvSpPr>
        <p:spPr>
          <a:xfrm>
            <a:off x="486022" y="2159608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“La encapsulación es la separación de la funcionalidad de una clase del estado interno.”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“es separar qué hace una clase del cómo lo hace”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2491A-9A43-4B8A-9783-5B15919637BB}"/>
              </a:ext>
            </a:extLst>
          </p:cNvPr>
          <p:cNvSpPr/>
          <p:nvPr/>
        </p:nvSpPr>
        <p:spPr>
          <a:xfrm>
            <a:off x="0" y="703273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RightTriangle_v1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F13A-C295-4176-B084-DDBEABE0F724}"/>
              </a:ext>
            </a:extLst>
          </p:cNvPr>
          <p:cNvSpPr/>
          <p:nvPr/>
        </p:nvSpPr>
        <p:spPr>
          <a:xfrm>
            <a:off x="4572000" y="689466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RightTriangle_v2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endParaRPr lang="en-US" sz="13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C1274-2846-4922-B3A7-EA1F17AA1882}"/>
              </a:ext>
            </a:extLst>
          </p:cNvPr>
          <p:cNvSpPr/>
          <p:nvPr/>
        </p:nvSpPr>
        <p:spPr>
          <a:xfrm>
            <a:off x="0" y="666950"/>
            <a:ext cx="6705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EncapsulationDemo</a:t>
            </a:r>
            <a:r>
              <a:rPr lang="en-US" dirty="0">
                <a:latin typeface="Cascadia Code" panose="020B0509020204030204" pitchFamily="49" charset="0"/>
              </a:rPr>
              <a:t>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ascadia Code" panose="020B0509020204030204" pitchFamily="49" charset="0"/>
              </a:rPr>
              <a:t>args</a:t>
            </a:r>
            <a:r>
              <a:rPr lang="en-US" dirty="0">
                <a:latin typeface="Cascadia Code" panose="020B0509020204030204" pitchFamily="49" charset="0"/>
              </a:rPr>
              <a:t>)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RightTriangle_v1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RightTriangle_v1(10, 5);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RightTriangle_v2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RightTriangle_v2(10, 5);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V1: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V2: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dirty="0">
                <a:latin typeface="Cascadia Code" panose="020B0509020204030204" pitchFamily="49" charset="0"/>
              </a:rPr>
              <a:t>}</a:t>
            </a:r>
            <a:endParaRPr lang="en-US" sz="1600" dirty="0">
              <a:latin typeface="Cascadia Code" panose="020B0509020204030204" pitchFamily="49" charset="0"/>
            </a:endParaRPr>
          </a:p>
        </p:txBody>
      </p:sp>
      <p:sp>
        <p:nvSpPr>
          <p:cNvPr id="6" name="Google Shape;694;p13">
            <a:extLst>
              <a:ext uri="{FF2B5EF4-FFF2-40B4-BE49-F238E27FC236}">
                <a16:creationId xmlns:a16="http://schemas.microsoft.com/office/drawing/2014/main" id="{33E2DB2B-885D-426D-8C29-4016356C1CB5}"/>
              </a:ext>
            </a:extLst>
          </p:cNvPr>
          <p:cNvSpPr txBox="1">
            <a:spLocks/>
          </p:cNvSpPr>
          <p:nvPr/>
        </p:nvSpPr>
        <p:spPr>
          <a:xfrm>
            <a:off x="1898470" y="3855435"/>
            <a:ext cx="7014942" cy="89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>
                <a:solidFill>
                  <a:srgbClr val="FF0000"/>
                </a:solidFill>
              </a:rPr>
              <a:t>El método calculateArea() de ambas clases logra el mismo resultado. En la práctica, podemos utilizar cualquiera indistintamente.</a:t>
            </a:r>
          </a:p>
        </p:txBody>
      </p:sp>
    </p:spTree>
    <p:extLst>
      <p:ext uri="{BB962C8B-B14F-4D97-AF65-F5344CB8AC3E}">
        <p14:creationId xmlns:p14="http://schemas.microsoft.com/office/powerpoint/2010/main" val="2707333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se logra la encapsulación?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Modificadores de acceso adecuados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métodos públicos para interactuar con la clase.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9">
            <a:extLst>
              <a:ext uri="{FF2B5EF4-FFF2-40B4-BE49-F238E27FC236}">
                <a16:creationId xmlns:a16="http://schemas.microsoft.com/office/drawing/2014/main" id="{5F162CF1-0AEB-4C16-A7C5-62E23EA81F04}"/>
              </a:ext>
            </a:extLst>
          </p:cNvPr>
          <p:cNvSpPr/>
          <p:nvPr/>
        </p:nvSpPr>
        <p:spPr>
          <a:xfrm>
            <a:off x="6289539" y="2431916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 dirty="0"/>
              <a:t>Programmer who uses the class</a:t>
            </a:r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4B17AF77-600C-48E8-A21A-92817B79E1C8}"/>
              </a:ext>
            </a:extLst>
          </p:cNvPr>
          <p:cNvSpPr/>
          <p:nvPr/>
        </p:nvSpPr>
        <p:spPr>
          <a:xfrm>
            <a:off x="5491027" y="26638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.png">
            <a:extLst>
              <a:ext uri="{FF2B5EF4-FFF2-40B4-BE49-F238E27FC236}">
                <a16:creationId xmlns:a16="http://schemas.microsoft.com/office/drawing/2014/main" id="{7F348189-A8B7-4FB4-912B-23A766835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314" y="5762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0EB-B147-4B3C-9C6C-6EF7DC6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Modificadores de Acceso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4CE-2623-4231-95FC-6E9F38E15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68783"/>
            <a:ext cx="8588375" cy="1413523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Un modificador de acceso indica el alcance de una variable, método o clase. Hay cuatro distintos modificadores de acceso, donde los más comunes son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private</a:t>
            </a:r>
            <a:r>
              <a:rPr lang="es-MX" dirty="0">
                <a:solidFill>
                  <a:schemeClr val="tx1"/>
                </a:solidFill>
              </a:rPr>
              <a:t> y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public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F426-DFEE-4361-8B3D-DC0E10D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7" y="2143269"/>
            <a:ext cx="7877016" cy="2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086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D7FED5-08B4-49B7-853A-863437ABBB6F}"/>
              </a:ext>
            </a:extLst>
          </p:cNvPr>
          <p:cNvSpPr/>
          <p:nvPr/>
        </p:nvSpPr>
        <p:spPr>
          <a:xfrm>
            <a:off x="325518" y="2180669"/>
            <a:ext cx="506403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600" dirty="0">
                <a:latin typeface="Cascadia Code" panose="020B0509020204030204" pitchFamily="49" charset="0"/>
              </a:rPr>
              <a:t> RightTriangle_v1 {</a:t>
            </a:r>
            <a:endParaRPr lang="en-US" sz="16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latin typeface="Cascadia Code" panose="020B05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latin typeface="Cascadia Code" panose="020B0509020204030204" pitchFamily="49" charset="0"/>
              </a:rPr>
              <a:t>getHeight</a:t>
            </a:r>
            <a:r>
              <a:rPr lang="en-US" sz="16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600" dirty="0" err="1">
                <a:latin typeface="Cascadia Code" panose="020B05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CA63-6427-406A-8BFB-654C4FE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Getter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891-4F0D-4D7E-94DE-6712889A9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18" y="666950"/>
            <a:ext cx="8588375" cy="1395140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</a:t>
            </a:r>
            <a:r>
              <a:rPr lang="es-MX" dirty="0" err="1"/>
              <a:t>getter</a:t>
            </a:r>
            <a:r>
              <a:rPr lang="es-MX" dirty="0"/>
              <a:t>, también conocido como </a:t>
            </a:r>
            <a:r>
              <a:rPr lang="es-MX" u="sng" dirty="0" err="1"/>
              <a:t>accessor</a:t>
            </a:r>
            <a:r>
              <a:rPr lang="es-MX" dirty="0"/>
              <a:t>, es un tipo de método que nos permite leer el contenido de una variable de instancia en una clase.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954;p38">
            <a:extLst>
              <a:ext uri="{FF2B5EF4-FFF2-40B4-BE49-F238E27FC236}">
                <a16:creationId xmlns:a16="http://schemas.microsoft.com/office/drawing/2014/main" id="{2C1812A2-1A73-4DBA-950B-D85E904079D7}"/>
              </a:ext>
            </a:extLst>
          </p:cNvPr>
          <p:cNvSpPr/>
          <p:nvPr/>
        </p:nvSpPr>
        <p:spPr>
          <a:xfrm>
            <a:off x="6867983" y="2062090"/>
            <a:ext cx="977388" cy="817329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C8A7-E1A9-41D9-9DE0-CEF427F64C0C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la variable </a:t>
            </a:r>
            <a:r>
              <a:rPr lang="es-MX" sz="1600" dirty="0" err="1">
                <a:solidFill>
                  <a:srgbClr val="FF000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privada, al intentar leerla desde otra clase sería imposible, por lo que hay que utilizar un método público para leer el contenido de la clase.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3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E8D-73DD-407B-A3BB-E5458CF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F87-AA7A-445D-BDE9-99B0184A8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94914"/>
            <a:ext cx="8588375" cy="1595437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setter, también conocido como </a:t>
            </a:r>
            <a:r>
              <a:rPr lang="es-MX" u="sng" dirty="0" err="1"/>
              <a:t>mutator</a:t>
            </a:r>
            <a:r>
              <a:rPr lang="es-MX" dirty="0"/>
              <a:t>, nos permite modificar el contenido de una variable de instancia en una clase.</a:t>
            </a:r>
            <a:endParaRPr lang="en-US" dirty="0"/>
          </a:p>
        </p:txBody>
      </p:sp>
      <p:sp>
        <p:nvSpPr>
          <p:cNvPr id="5" name="Google Shape;955;p38">
            <a:extLst>
              <a:ext uri="{FF2B5EF4-FFF2-40B4-BE49-F238E27FC236}">
                <a16:creationId xmlns:a16="http://schemas.microsoft.com/office/drawing/2014/main" id="{996EFA4E-C9A9-4206-8C5C-4F7CCEE38906}"/>
              </a:ext>
            </a:extLst>
          </p:cNvPr>
          <p:cNvSpPr/>
          <p:nvPr/>
        </p:nvSpPr>
        <p:spPr>
          <a:xfrm>
            <a:off x="6096108" y="1973221"/>
            <a:ext cx="1010085" cy="93035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A2FC3-9B77-4E15-938D-97F61A0021A7}"/>
              </a:ext>
            </a:extLst>
          </p:cNvPr>
          <p:cNvSpPr/>
          <p:nvPr/>
        </p:nvSpPr>
        <p:spPr>
          <a:xfrm>
            <a:off x="325438" y="2119627"/>
            <a:ext cx="4873580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50" dirty="0">
                <a:latin typeface="Cascadia Code" panose="020B0509020204030204" pitchFamily="49" charset="0"/>
              </a:rPr>
              <a:t> RightTriangle_v1 {</a:t>
            </a:r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 err="1">
                <a:latin typeface="Cascadia Code" panose="020B0509020204030204" pitchFamily="49" charset="0"/>
              </a:rPr>
              <a:t>setHeight</a:t>
            </a:r>
            <a:r>
              <a:rPr lang="en-US" sz="1350" dirty="0">
                <a:latin typeface="Cascadia Code" panose="020B0509020204030204" pitchFamily="49" charset="0"/>
              </a:rPr>
              <a:t>(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50" dirty="0">
                <a:latin typeface="Cascadia Code" panose="020B0509020204030204" pitchFamily="49" charset="0"/>
              </a:rPr>
              <a:t> (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50" dirty="0">
                <a:latin typeface="Cascadia Code" panose="020B0509020204030204" pitchFamily="49" charset="0"/>
              </a:rPr>
              <a:t> *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 / 2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A0694-13BB-4841-B949-58487046F0C3}"/>
              </a:ext>
            </a:extLst>
          </p:cNvPr>
          <p:cNvSpPr txBox="1"/>
          <p:nvPr/>
        </p:nvSpPr>
        <p:spPr>
          <a:xfrm>
            <a:off x="5730240" y="3081411"/>
            <a:ext cx="3183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modificamos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debemos afectar también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no dejar la información del triángulo inconsistente!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1004</Words>
  <Application>Microsoft Macintosh PowerPoint</Application>
  <PresentationFormat>On-screen Show (16:9)</PresentationFormat>
  <Paragraphs>162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Times New Roman</vt:lpstr>
      <vt:lpstr>Cambria Math</vt:lpstr>
      <vt:lpstr>Short Stack</vt:lpstr>
      <vt:lpstr>Amatic SC</vt:lpstr>
      <vt:lpstr>Cascadia Code</vt:lpstr>
      <vt:lpstr>Arial</vt:lpstr>
      <vt:lpstr>Quicksand</vt:lpstr>
      <vt:lpstr>Roboto</vt:lpstr>
      <vt:lpstr>Knight template</vt:lpstr>
      <vt:lpstr>Modificadores de Accesso Módulo 4 Capítulo 5</vt:lpstr>
      <vt:lpstr>PowerPoint Presentation</vt:lpstr>
      <vt:lpstr>Encapsulación</vt:lpstr>
      <vt:lpstr>Encapsulación</vt:lpstr>
      <vt:lpstr>PowerPoint Presentation</vt:lpstr>
      <vt:lpstr>PowerPoint Presentation</vt:lpstr>
      <vt:lpstr>Modificadores de Acceso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Omar Eduardo Acosta Ramos</cp:lastModifiedBy>
  <cp:revision>73</cp:revision>
  <dcterms:modified xsi:type="dcterms:W3CDTF">2020-02-06T14:15:55Z</dcterms:modified>
</cp:coreProperties>
</file>