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D34"/>
    <a:srgbClr val="5D7373"/>
    <a:srgbClr val="91CE50"/>
    <a:srgbClr val="00A0A8"/>
    <a:srgbClr val="FF5969"/>
    <a:srgbClr val="03A1A4"/>
    <a:srgbClr val="F0EEF0"/>
    <a:srgbClr val="D0CECE"/>
    <a:srgbClr val="FEC63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1" autoAdjust="0"/>
    <p:restoredTop sz="84120" autoAdjust="0"/>
  </p:normalViewPr>
  <p:slideViewPr>
    <p:cSldViewPr snapToGrid="0">
      <p:cViewPr varScale="1">
        <p:scale>
          <a:sx n="81" d="100"/>
          <a:sy n="81" d="100"/>
        </p:scale>
        <p:origin x="39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AFBC-240D-4EE3-A51D-9BF56B6EF82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6449B-AD69-420F-92B7-5A2FA9DA0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inscribieron</a:t>
            </a:r>
            <a:r>
              <a:rPr lang="en-US" dirty="0"/>
              <a:t> al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lo que </a:t>
            </a:r>
            <a:r>
              <a:rPr lang="en-US" dirty="0" err="1"/>
              <a:t>esperan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?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les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platicado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6449B-AD69-420F-92B7-5A2FA9DA0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389216" y="1858991"/>
            <a:ext cx="83953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800" dirty="0">
                <a:solidFill>
                  <a:srgbClr val="FF5969"/>
                </a:solidFill>
                <a:latin typeface="Tw Cen MT" panose="020B0602020104020603" pitchFamily="34" charset="0"/>
              </a:rPr>
              <a:t>Informática I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51604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5314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Semestre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Agosto-</a:t>
            </a:r>
            <a:r>
              <a:rPr lang="en-US" sz="4100" dirty="0" err="1">
                <a:solidFill>
                  <a:srgbClr val="52CBBE"/>
                </a:solidFill>
                <a:latin typeface="Tw Cen MT" panose="020B0602020104020603" pitchFamily="34" charset="0"/>
              </a:rPr>
              <a:t>Diciembre</a:t>
            </a:r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 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4279723"/>
            <a:ext cx="727891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Prepa </a:t>
            </a:r>
            <a:r>
              <a:rPr lang="es-MX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Tec</a:t>
            </a:r>
            <a:r>
              <a:rPr lang="es-MX" sz="2800" dirty="0">
                <a:solidFill>
                  <a:srgbClr val="5D7373"/>
                </a:solidFill>
                <a:latin typeface="Tw Cen MT" panose="020B0602020104020603" pitchFamily="34" charset="0"/>
              </a:rPr>
              <a:t> Campus Eugenio Garza Lagüera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026" name="Picture 2" descr="Image result for international baccalaureate">
            <a:extLst>
              <a:ext uri="{FF2B5EF4-FFF2-40B4-BE49-F238E27FC236}">
                <a16:creationId xmlns:a16="http://schemas.microsoft.com/office/drawing/2014/main" id="{1A777CE7-65E0-4F7E-8FBD-9EFD177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66" y="499187"/>
            <a:ext cx="1493146" cy="14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435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5950540" y="612787"/>
            <a:ext cx="2644774" cy="1724651"/>
            <a:chOff x="4868802" y="4379315"/>
            <a:chExt cx="2644774" cy="112542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4868805" y="4379315"/>
              <a:ext cx="2644771" cy="37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OMAR ACOSTA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2" y="4721462"/>
              <a:ext cx="2644771" cy="78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omardil@tec.mx</a:t>
              </a:r>
            </a:p>
            <a:p>
              <a:pPr algn="ctr"/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b="1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Informática</a:t>
              </a:r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I</a:t>
              </a:r>
            </a:p>
          </p:txBody>
        </p:sp>
      </p:grpSp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515C5A-3336-414E-8296-D58C896714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06" r="581" b="35093"/>
          <a:stretch/>
        </p:blipFill>
        <p:spPr>
          <a:xfrm>
            <a:off x="3449047" y="336471"/>
            <a:ext cx="1976352" cy="2248014"/>
          </a:xfrm>
          <a:prstGeom prst="ellipse">
            <a:avLst/>
          </a:prstGeom>
        </p:spPr>
      </p:pic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DB2E4189-AE58-4009-AC34-C6CDD475E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6199" y="5360747"/>
            <a:ext cx="914400" cy="914400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8D3EB4D1-4859-4C8E-9A1A-52F17A3F2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6537" y="5232540"/>
            <a:ext cx="914400" cy="914400"/>
          </a:xfrm>
          <a:prstGeom prst="rect">
            <a:avLst/>
          </a:prstGeom>
        </p:spPr>
      </p:pic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815CBA3F-0267-4143-8A67-83AE86F99A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5710" y="5336453"/>
            <a:ext cx="914400" cy="914400"/>
          </a:xfrm>
          <a:prstGeom prst="rect">
            <a:avLst/>
          </a:prstGeom>
        </p:spPr>
      </p:pic>
      <p:pic>
        <p:nvPicPr>
          <p:cNvPr id="10" name="Graphic 9" descr="Dog">
            <a:extLst>
              <a:ext uri="{FF2B5EF4-FFF2-40B4-BE49-F238E27FC236}">
                <a16:creationId xmlns:a16="http://schemas.microsoft.com/office/drawing/2014/main" id="{E7C6A11D-BCC1-44FF-A475-A6F60F8FA4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73350" y="5330033"/>
            <a:ext cx="914400" cy="914400"/>
          </a:xfrm>
          <a:prstGeom prst="rect">
            <a:avLst/>
          </a:prstGeom>
        </p:spPr>
      </p:pic>
      <p:pic>
        <p:nvPicPr>
          <p:cNvPr id="12" name="Graphic 11" descr="Theatre">
            <a:extLst>
              <a:ext uri="{FF2B5EF4-FFF2-40B4-BE49-F238E27FC236}">
                <a16:creationId xmlns:a16="http://schemas.microsoft.com/office/drawing/2014/main" id="{8FB49DAD-AF7A-4415-91F1-3EAF03C7A2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5881" y="5326013"/>
            <a:ext cx="914400" cy="914400"/>
          </a:xfrm>
          <a:prstGeom prst="rect">
            <a:avLst/>
          </a:prstGeom>
        </p:spPr>
      </p:pic>
      <p:pic>
        <p:nvPicPr>
          <p:cNvPr id="14" name="Graphic 13" descr="Tennis">
            <a:extLst>
              <a:ext uri="{FF2B5EF4-FFF2-40B4-BE49-F238E27FC236}">
                <a16:creationId xmlns:a16="http://schemas.microsoft.com/office/drawing/2014/main" id="{B7315984-E66E-4E30-A917-15A7BA3A0B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0543" y="4411613"/>
            <a:ext cx="914400" cy="914400"/>
          </a:xfrm>
          <a:prstGeom prst="rect">
            <a:avLst/>
          </a:prstGeom>
        </p:spPr>
      </p:pic>
      <p:pic>
        <p:nvPicPr>
          <p:cNvPr id="16" name="Graphic 15" descr="Soccer ball">
            <a:extLst>
              <a:ext uri="{FF2B5EF4-FFF2-40B4-BE49-F238E27FC236}">
                <a16:creationId xmlns:a16="http://schemas.microsoft.com/office/drawing/2014/main" id="{B83E08AC-5136-4147-AC1E-F15C6AA8B7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36340" y="4411612"/>
            <a:ext cx="914400" cy="914400"/>
          </a:xfrm>
          <a:prstGeom prst="rect">
            <a:avLst/>
          </a:prstGeom>
        </p:spPr>
      </p:pic>
      <p:pic>
        <p:nvPicPr>
          <p:cNvPr id="18" name="Graphic 17" descr="Atom">
            <a:extLst>
              <a:ext uri="{FF2B5EF4-FFF2-40B4-BE49-F238E27FC236}">
                <a16:creationId xmlns:a16="http://schemas.microsoft.com/office/drawing/2014/main" id="{70B12506-7DCE-4849-B1AD-B7A35F1695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32110" y="4384319"/>
            <a:ext cx="914400" cy="914400"/>
          </a:xfrm>
          <a:prstGeom prst="rect">
            <a:avLst/>
          </a:prstGeom>
        </p:spPr>
      </p:pic>
      <p:pic>
        <p:nvPicPr>
          <p:cNvPr id="1026" name="Picture 2" descr="Image result for spiderman icon">
            <a:extLst>
              <a:ext uri="{FF2B5EF4-FFF2-40B4-BE49-F238E27FC236}">
                <a16:creationId xmlns:a16="http://schemas.microsoft.com/office/drawing/2014/main" id="{EBC9A685-6C3F-48A4-91A4-EBADD046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730" y="4282205"/>
            <a:ext cx="1016514" cy="101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083100" y="1518554"/>
            <a:ext cx="2286000" cy="1866900"/>
            <a:chOff x="6488272" y="2209800"/>
            <a:chExt cx="1591582" cy="1866900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185204" y="1518554"/>
            <a:ext cx="2286000" cy="1866900"/>
            <a:chOff x="3991395" y="2209800"/>
            <a:chExt cx="1591582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72495" y="1562100"/>
            <a:ext cx="2286563" cy="1866900"/>
            <a:chOff x="1494518" y="2209800"/>
            <a:chExt cx="1591582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372496" y="2495550"/>
            <a:ext cx="2286564" cy="312110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185203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099" y="2452004"/>
            <a:ext cx="228429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21CE74-40AC-4223-B129-B3A270C7429B}"/>
              </a:ext>
            </a:extLst>
          </p:cNvPr>
          <p:cNvSpPr txBox="1"/>
          <p:nvPr/>
        </p:nvSpPr>
        <p:spPr>
          <a:xfrm>
            <a:off x="2421233" y="3039278"/>
            <a:ext cx="2221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Desarrollar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pensamiento</a:t>
            </a:r>
            <a:r>
              <a:rPr lang="en-US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lógico</a:t>
            </a:r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endParaRPr lang="en-US" b="1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podemos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convertir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problema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de la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vida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diaria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en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una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solución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5969"/>
                </a:solidFill>
                <a:latin typeface="Tw Cen MT" panose="020B0602020104020603" pitchFamily="34" charset="0"/>
              </a:rPr>
              <a:t>informática</a:t>
            </a:r>
            <a:r>
              <a:rPr lang="en-US" dirty="0">
                <a:solidFill>
                  <a:srgbClr val="FF5969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1705BAF-DCDA-4FDC-8DA1-1FBA870AE5C8}"/>
              </a:ext>
            </a:extLst>
          </p:cNvPr>
          <p:cNvSpPr txBox="1"/>
          <p:nvPr/>
        </p:nvSpPr>
        <p:spPr>
          <a:xfrm>
            <a:off x="5282147" y="2888268"/>
            <a:ext cx="2082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Comprender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el </a:t>
            </a:r>
            <a:r>
              <a:rPr lang="en-US" b="1" dirty="0" err="1">
                <a:solidFill>
                  <a:srgbClr val="52CBBE"/>
                </a:solidFill>
                <a:latin typeface="Tw Cen MT" panose="020B0602020104020603" pitchFamily="34" charset="0"/>
              </a:rPr>
              <a:t>mundo</a:t>
            </a:r>
            <a:r>
              <a:rPr lang="en-US" b="1" dirty="0">
                <a:solidFill>
                  <a:srgbClr val="52CBBE"/>
                </a:solidFill>
                <a:latin typeface="Tw Cen MT" panose="020B0602020104020603" pitchFamily="34" charset="0"/>
              </a:rPr>
              <a:t> digital</a:t>
            </a:r>
          </a:p>
          <a:p>
            <a:pPr algn="ctr"/>
            <a:endParaRPr lang="en-US" dirty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¿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Cómo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funcionan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los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dispositivos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y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sistemas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con los que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interactuamos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52CBBE"/>
                </a:solidFill>
                <a:latin typeface="Tw Cen MT" panose="020B0602020104020603" pitchFamily="34" charset="0"/>
              </a:rPr>
              <a:t>diariamente</a:t>
            </a:r>
            <a:r>
              <a:rPr lang="en-US" dirty="0">
                <a:solidFill>
                  <a:srgbClr val="52CBBE"/>
                </a:solidFill>
                <a:latin typeface="Tw Cen MT" panose="020B0602020104020603" pitchFamily="34" charset="0"/>
              </a:rPr>
              <a:t>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115861" y="3039278"/>
            <a:ext cx="222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FEC630"/>
                </a:solidFill>
                <a:latin typeface="Tw Cen MT" panose="020B0602020104020603" pitchFamily="34" charset="0"/>
              </a:rPr>
              <a:t>Aprender a programar</a:t>
            </a:r>
          </a:p>
          <a:p>
            <a:pPr algn="ctr"/>
            <a:endParaRPr lang="es-MX" b="1" dirty="0">
              <a:solidFill>
                <a:srgbClr val="FEC630"/>
              </a:solidFill>
              <a:latin typeface="Tw Cen MT" panose="020B0602020104020603" pitchFamily="34" charset="0"/>
            </a:endParaRPr>
          </a:p>
          <a:p>
            <a:pPr algn="ctr"/>
            <a:r>
              <a:rPr lang="es-MX" dirty="0">
                <a:solidFill>
                  <a:srgbClr val="FEC630"/>
                </a:solidFill>
                <a:latin typeface="Tw Cen MT" panose="020B0602020104020603" pitchFamily="34" charset="0"/>
              </a:rPr>
              <a:t>¿Cómo puedo construir mis propios sistemas?</a:t>
            </a:r>
            <a:endParaRPr lang="en-US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2325E347-743E-422A-BB5F-D35B66BC0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2355" y="256466"/>
            <a:ext cx="1321781" cy="1321781"/>
          </a:xfrm>
          <a:prstGeom prst="rect">
            <a:avLst/>
          </a:prstGeom>
        </p:spPr>
      </p:pic>
      <p:pic>
        <p:nvPicPr>
          <p:cNvPr id="6" name="Graphic 5" descr="Programmer">
            <a:extLst>
              <a:ext uri="{FF2B5EF4-FFF2-40B4-BE49-F238E27FC236}">
                <a16:creationId xmlns:a16="http://schemas.microsoft.com/office/drawing/2014/main" id="{53C994DA-B822-4B0F-AEE4-7855ABF33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9448" y="69842"/>
            <a:ext cx="1371600" cy="1371600"/>
          </a:xfrm>
          <a:prstGeom prst="rect">
            <a:avLst/>
          </a:prstGeom>
        </p:spPr>
      </p:pic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55B423F7-DD25-4C41-8AE7-50DB0360961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2460" r="-2460"/>
          <a:stretch/>
        </p:blipFill>
        <p:spPr>
          <a:xfrm>
            <a:off x="5630396" y="134398"/>
            <a:ext cx="1391111" cy="139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4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5" grpId="0"/>
      <p:bldP spid="118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0EA927-940D-4398-B2B5-07377BF2C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54770"/>
              </p:ext>
            </p:extLst>
          </p:nvPr>
        </p:nvGraphicFramePr>
        <p:xfrm>
          <a:off x="2334982" y="245715"/>
          <a:ext cx="707170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168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350014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Calificación Parcial</a:t>
                      </a:r>
                      <a:endParaRPr lang="en-US" sz="3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3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Actividades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Quiz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B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Parcial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C73BFAD-1DC8-4521-8CF6-9733F97C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77676"/>
              </p:ext>
            </p:extLst>
          </p:nvPr>
        </p:nvGraphicFramePr>
        <p:xfrm>
          <a:off x="2362237" y="4059846"/>
          <a:ext cx="699829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9148">
                  <a:extLst>
                    <a:ext uri="{9D8B030D-6E8A-4147-A177-3AD203B41FA5}">
                      <a16:colId xmlns:a16="http://schemas.microsoft.com/office/drawing/2014/main" val="1641544170"/>
                    </a:ext>
                  </a:extLst>
                </a:gridCol>
                <a:gridCol w="3499148">
                  <a:extLst>
                    <a:ext uri="{9D8B030D-6E8A-4147-A177-3AD203B41FA5}">
                      <a16:colId xmlns:a16="http://schemas.microsoft.com/office/drawing/2014/main" val="3275144119"/>
                    </a:ext>
                  </a:extLst>
                </a:gridCol>
              </a:tblGrid>
              <a:tr h="418817">
                <a:tc gridSpan="2">
                  <a:txBody>
                    <a:bodyPr/>
                    <a:lstStyle/>
                    <a:p>
                      <a:r>
                        <a:rPr lang="es-MX" sz="3600" b="1" dirty="0">
                          <a:latin typeface="Tw Cen MT" panose="020B0602020104020603" pitchFamily="34" charset="0"/>
                        </a:rPr>
                        <a:t>Calificación Final</a:t>
                      </a:r>
                      <a:endParaRPr lang="en-US" sz="3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360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67396"/>
                  </a:ext>
                </a:extLst>
              </a:tr>
              <a:tr h="418817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Parciales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9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207404"/>
                  </a:ext>
                </a:extLst>
              </a:tr>
              <a:tr h="480302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Proyecto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20%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C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9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Examen Final</a:t>
                      </a:r>
                      <a:endParaRPr lang="en-US" sz="3600" dirty="0">
                        <a:solidFill>
                          <a:srgbClr val="F0EEF0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0EEF0"/>
                          </a:solidFill>
                          <a:latin typeface="Tw Cen MT" panose="020B0602020104020603" pitchFamily="34" charset="0"/>
                        </a:rPr>
                        <a:t>40%</a:t>
                      </a:r>
                    </a:p>
                  </a:txBody>
                  <a:tcPr>
                    <a:lnL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0EE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8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26631" y="-3309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D3DD04-F3D5-4B31-8571-4408F9BF09EE}"/>
              </a:ext>
            </a:extLst>
          </p:cNvPr>
          <p:cNvGrpSpPr/>
          <p:nvPr/>
        </p:nvGrpSpPr>
        <p:grpSpPr>
          <a:xfrm>
            <a:off x="1554355" y="2693695"/>
            <a:ext cx="1556562" cy="1534710"/>
            <a:chOff x="1445415" y="710845"/>
            <a:chExt cx="2240280" cy="244639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FDD2279-4DA5-41BE-BF9E-78D8445C4D13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err="1">
                  <a:latin typeface="Tw Cen MT" panose="020B0602020104020603" pitchFamily="34" charset="0"/>
                </a:rPr>
                <a:t>Intro</a:t>
              </a:r>
              <a:r>
                <a:rPr lang="es-MX" sz="2000" dirty="0">
                  <a:latin typeface="Tw Cen MT" panose="020B0602020104020603" pitchFamily="34" charset="0"/>
                </a:rPr>
                <a:t> al software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770BA-8447-47A1-B8AD-C1E207DE54AB}"/>
              </a:ext>
            </a:extLst>
          </p:cNvPr>
          <p:cNvGrpSpPr/>
          <p:nvPr/>
        </p:nvGrpSpPr>
        <p:grpSpPr>
          <a:xfrm>
            <a:off x="4448469" y="112097"/>
            <a:ext cx="1934973" cy="2096469"/>
            <a:chOff x="4236816" y="649289"/>
            <a:chExt cx="1934973" cy="209646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E94FE12-97E2-4293-ADB7-B552AD42FEED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CE5F3E-64DF-4C1A-AA60-46D256E4E116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Algoritmos y diagramas de flujo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7722CD-B3C9-4F11-9DFC-5458363AEDB9}"/>
              </a:ext>
            </a:extLst>
          </p:cNvPr>
          <p:cNvGrpSpPr/>
          <p:nvPr/>
        </p:nvGrpSpPr>
        <p:grpSpPr>
          <a:xfrm>
            <a:off x="7674496" y="4420481"/>
            <a:ext cx="2286000" cy="2286000"/>
            <a:chOff x="7048735" y="649289"/>
            <a:chExt cx="1902343" cy="209646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63464D-EF57-44B6-AD17-591AFC8B1499}"/>
                </a:ext>
              </a:extLst>
            </p:cNvPr>
            <p:cNvGrpSpPr/>
            <p:nvPr/>
          </p:nvGrpSpPr>
          <p:grpSpPr>
            <a:xfrm>
              <a:off x="7048735" y="649289"/>
              <a:ext cx="662608" cy="523220"/>
              <a:chOff x="668600" y="2123782"/>
              <a:chExt cx="662608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AE2C16F-7A58-4E03-AD80-A419312D1A66}"/>
                  </a:ext>
                </a:extLst>
              </p:cNvPr>
              <p:cNvSpPr/>
              <p:nvPr/>
            </p:nvSpPr>
            <p:spPr>
              <a:xfrm>
                <a:off x="732304" y="2123782"/>
                <a:ext cx="523220" cy="52322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BFF607F-9157-41A4-A295-35DEA3A95EF6}"/>
                  </a:ext>
                </a:extLst>
              </p:cNvPr>
              <p:cNvSpPr txBox="1"/>
              <p:nvPr/>
            </p:nvSpPr>
            <p:spPr>
              <a:xfrm>
                <a:off x="668600" y="2154559"/>
                <a:ext cx="662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034F7C2-A9EB-4C64-8CE3-8528829EBB29}"/>
                </a:ext>
              </a:extLst>
            </p:cNvPr>
            <p:cNvSpPr/>
            <p:nvPr/>
          </p:nvSpPr>
          <p:spPr>
            <a:xfrm>
              <a:off x="7122278" y="916958"/>
              <a:ext cx="1828800" cy="18288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Arreglos</a:t>
              </a:r>
              <a:r>
                <a:rPr lang="en-US" sz="2400" dirty="0"/>
                <a:t> y </a:t>
              </a:r>
              <a:r>
                <a:rPr lang="en-US" sz="2400" dirty="0" err="1"/>
                <a:t>métodos</a:t>
              </a:r>
              <a:endParaRPr lang="en-US" sz="24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4918903-40AF-4264-A9B9-7515B3B2AFC0}"/>
              </a:ext>
            </a:extLst>
          </p:cNvPr>
          <p:cNvGrpSpPr/>
          <p:nvPr/>
        </p:nvGrpSpPr>
        <p:grpSpPr>
          <a:xfrm>
            <a:off x="1509896" y="114915"/>
            <a:ext cx="2240280" cy="2446391"/>
            <a:chOff x="1445415" y="710845"/>
            <a:chExt cx="2240280" cy="244639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2628835-7EA4-4AF5-A3C9-FC98D32592F6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B4AA73E-E55F-486C-BD4E-93CDA73C1EFE}"/>
                </a:ext>
              </a:extLst>
            </p:cNvPr>
            <p:cNvSpPr/>
            <p:nvPr/>
          </p:nvSpPr>
          <p:spPr>
            <a:xfrm>
              <a:off x="1445415" y="916956"/>
              <a:ext cx="2240280" cy="22402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latin typeface="Tw Cen MT" panose="020B0602020104020603" pitchFamily="34" charset="0"/>
                </a:rPr>
                <a:t>Componentes</a:t>
              </a:r>
              <a:r>
                <a:rPr lang="en-US" sz="2000" dirty="0">
                  <a:latin typeface="Tw Cen MT" panose="020B0602020104020603" pitchFamily="34" charset="0"/>
                </a:rPr>
                <a:t> de una </a:t>
              </a:r>
              <a:r>
                <a:rPr lang="en-US" sz="2000" dirty="0" err="1">
                  <a:latin typeface="Tw Cen MT" panose="020B0602020104020603" pitchFamily="34" charset="0"/>
                </a:rPr>
                <a:t>Computadora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B661297-AE63-4A6B-B952-EA4307A8BBB6}"/>
              </a:ext>
            </a:extLst>
          </p:cNvPr>
          <p:cNvGrpSpPr/>
          <p:nvPr/>
        </p:nvGrpSpPr>
        <p:grpSpPr>
          <a:xfrm>
            <a:off x="3485387" y="2132360"/>
            <a:ext cx="2286000" cy="2387444"/>
            <a:chOff x="1434721" y="710845"/>
            <a:chExt cx="2429639" cy="3083034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D641F51-1DE2-40BB-A729-0935D57129F1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5B3283F-0EBF-4A74-8F2A-80D058163F04}"/>
                </a:ext>
              </a:extLst>
            </p:cNvPr>
            <p:cNvSpPr/>
            <p:nvPr/>
          </p:nvSpPr>
          <p:spPr>
            <a:xfrm>
              <a:off x="1434721" y="841845"/>
              <a:ext cx="2429639" cy="295203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Tw Cen MT" panose="020B0602020104020603" pitchFamily="34" charset="0"/>
                </a:rPr>
                <a:t>Representación de información</a:t>
              </a:r>
              <a:endParaRPr lang="en-US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5A4986-1102-482A-8EFF-F42507AE1DA0}"/>
              </a:ext>
            </a:extLst>
          </p:cNvPr>
          <p:cNvGrpSpPr/>
          <p:nvPr/>
        </p:nvGrpSpPr>
        <p:grpSpPr>
          <a:xfrm>
            <a:off x="2041377" y="4621248"/>
            <a:ext cx="2162077" cy="2011680"/>
            <a:chOff x="1434721" y="710845"/>
            <a:chExt cx="2468880" cy="259988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45B7A1-298B-4847-B24D-B86049412085}"/>
                </a:ext>
              </a:extLst>
            </p:cNvPr>
            <p:cNvSpPr/>
            <p:nvPr/>
          </p:nvSpPr>
          <p:spPr>
            <a:xfrm>
              <a:off x="1528420" y="710845"/>
              <a:ext cx="548640" cy="54864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1E05F29-1FC2-421A-B3DC-2355322DD58E}"/>
                </a:ext>
              </a:extLst>
            </p:cNvPr>
            <p:cNvSpPr/>
            <p:nvPr/>
          </p:nvSpPr>
          <p:spPr>
            <a:xfrm>
              <a:off x="1434721" y="841847"/>
              <a:ext cx="2468880" cy="246888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>
                  <a:latin typeface="Tw Cen MT" panose="020B0602020104020603" pitchFamily="34" charset="0"/>
                </a:rPr>
                <a:t>Operadores </a:t>
              </a:r>
              <a:r>
                <a:rPr lang="es-MX" sz="2000" dirty="0" err="1">
                  <a:latin typeface="Tw Cen MT" panose="020B0602020104020603" pitchFamily="34" charset="0"/>
                </a:rPr>
                <a:t>boleanos</a:t>
              </a:r>
              <a:endParaRPr lang="en-US" sz="20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574040B-DB53-4503-96B7-19A8D51DAC04}"/>
              </a:ext>
            </a:extLst>
          </p:cNvPr>
          <p:cNvGrpSpPr/>
          <p:nvPr/>
        </p:nvGrpSpPr>
        <p:grpSpPr>
          <a:xfrm>
            <a:off x="5205141" y="4539767"/>
            <a:ext cx="1934973" cy="2096469"/>
            <a:chOff x="4236816" y="649289"/>
            <a:chExt cx="1934973" cy="2096469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0C69C35-9CFA-4EDC-B31E-A053626D310E}"/>
                </a:ext>
              </a:extLst>
            </p:cNvPr>
            <p:cNvSpPr/>
            <p:nvPr/>
          </p:nvSpPr>
          <p:spPr>
            <a:xfrm>
              <a:off x="4236816" y="649289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1F3CD72-247F-427F-BDC4-DBCD5C27DF6E}"/>
                </a:ext>
              </a:extLst>
            </p:cNvPr>
            <p:cNvSpPr/>
            <p:nvPr/>
          </p:nvSpPr>
          <p:spPr>
            <a:xfrm>
              <a:off x="4246654" y="916958"/>
              <a:ext cx="1925135" cy="18288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900" dirty="0">
                  <a:latin typeface="Tw Cen MT" panose="020B0602020104020603" pitchFamily="34" charset="0"/>
                </a:rPr>
                <a:t>Introducción a Java</a:t>
              </a:r>
              <a:endParaRPr lang="en-US" sz="1900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86BF922-1B4E-4F3E-B58E-C090D8A5423E}"/>
              </a:ext>
            </a:extLst>
          </p:cNvPr>
          <p:cNvGrpSpPr/>
          <p:nvPr/>
        </p:nvGrpSpPr>
        <p:grpSpPr>
          <a:xfrm>
            <a:off x="6685516" y="1567999"/>
            <a:ext cx="2468880" cy="2595574"/>
            <a:chOff x="4246653" y="790264"/>
            <a:chExt cx="2468880" cy="2595574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01769F0-C1BE-46BA-AC58-6AEE28E89ADD}"/>
                </a:ext>
              </a:extLst>
            </p:cNvPr>
            <p:cNvSpPr/>
            <p:nvPr/>
          </p:nvSpPr>
          <p:spPr>
            <a:xfrm>
              <a:off x="4317166" y="790264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>
                  <a:latin typeface="Tw Cen MT" panose="020B0602020104020603" pitchFamily="34" charset="0"/>
                </a:rPr>
                <a:t>2</a:t>
              </a:r>
              <a:endParaRPr lang="en-US" sz="2400" b="1" dirty="0">
                <a:latin typeface="Tw Cen MT" panose="020B0602020104020603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4DA8233-378E-4FCE-8864-0DC40615BFA3}"/>
                </a:ext>
              </a:extLst>
            </p:cNvPr>
            <p:cNvSpPr/>
            <p:nvPr/>
          </p:nvSpPr>
          <p:spPr>
            <a:xfrm>
              <a:off x="4246653" y="916958"/>
              <a:ext cx="2468880" cy="246888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Operadores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condiciones</a:t>
              </a:r>
              <a:r>
                <a:rPr lang="en-US" sz="2400" dirty="0">
                  <a:solidFill>
                    <a:schemeClr val="bg1"/>
                  </a:solidFill>
                  <a:latin typeface="Tw Cen MT" panose="020B0602020104020603" pitchFamily="34" charset="0"/>
                </a:rPr>
                <a:t> y </a:t>
              </a:r>
              <a:r>
                <a:rPr lang="en-US" sz="2400" dirty="0" err="1">
                  <a:solidFill>
                    <a:schemeClr val="bg1"/>
                  </a:solidFill>
                  <a:latin typeface="Tw Cen MT" panose="020B0602020104020603" pitchFamily="34" charset="0"/>
                </a:rPr>
                <a:t>ciclos</a:t>
              </a:r>
              <a:endParaRPr lang="en-US" sz="2400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</a:t>
              </a:r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505914" y="3638631"/>
            <a:ext cx="3577368" cy="796806"/>
            <a:chOff x="764723" y="4698436"/>
            <a:chExt cx="3393281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Miércoles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27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clases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3832B-EA6B-492E-B0C0-1581230F8780}"/>
              </a:ext>
            </a:extLst>
          </p:cNvPr>
          <p:cNvGrpSpPr/>
          <p:nvPr/>
        </p:nvGrpSpPr>
        <p:grpSpPr>
          <a:xfrm>
            <a:off x="1559360" y="768780"/>
            <a:ext cx="3105724" cy="662056"/>
            <a:chOff x="1589584" y="1691895"/>
            <a:chExt cx="3105724" cy="66205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2296132" y="1819484"/>
              <a:ext cx="2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16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Septiembre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B8D17-8463-4B6D-BE07-7034E5F08F84}"/>
                </a:ext>
              </a:extLst>
            </p:cNvPr>
            <p:cNvGrpSpPr/>
            <p:nvPr/>
          </p:nvGrpSpPr>
          <p:grpSpPr>
            <a:xfrm>
              <a:off x="1589584" y="1691895"/>
              <a:ext cx="662056" cy="662056"/>
              <a:chOff x="1384166" y="1585561"/>
              <a:chExt cx="662056" cy="662056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0F3CBE7-0B7F-4BBC-932B-F8A1336F5066}"/>
                  </a:ext>
                </a:extLst>
              </p:cNvPr>
              <p:cNvSpPr/>
              <p:nvPr/>
            </p:nvSpPr>
            <p:spPr>
              <a:xfrm>
                <a:off x="1384166" y="1585561"/>
                <a:ext cx="662056" cy="662056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Graphic 2" descr="Fireworks">
                <a:extLst>
                  <a:ext uri="{FF2B5EF4-FFF2-40B4-BE49-F238E27FC236}">
                    <a16:creationId xmlns:a16="http://schemas.microsoft.com/office/drawing/2014/main" id="{198BDD37-93D5-41FE-BB7A-73D08B499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4250" y="1641404"/>
                <a:ext cx="550369" cy="550369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9345EE-E647-4FD9-AD37-657CB269F7B1}"/>
              </a:ext>
            </a:extLst>
          </p:cNvPr>
          <p:cNvGrpSpPr/>
          <p:nvPr/>
        </p:nvGrpSpPr>
        <p:grpSpPr>
          <a:xfrm>
            <a:off x="1575253" y="1682279"/>
            <a:ext cx="3172271" cy="662056"/>
            <a:chOff x="1612431" y="2607417"/>
            <a:chExt cx="3172271" cy="66205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2385527" y="2840990"/>
              <a:ext cx="239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Lunes 18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Noviembre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F5787C-C529-40EB-B3A0-768A24E3DA56}"/>
                </a:ext>
              </a:extLst>
            </p:cNvPr>
            <p:cNvGrpSpPr/>
            <p:nvPr/>
          </p:nvGrpSpPr>
          <p:grpSpPr>
            <a:xfrm>
              <a:off x="1612431" y="2607417"/>
              <a:ext cx="662056" cy="662056"/>
              <a:chOff x="1390386" y="3130163"/>
              <a:chExt cx="662056" cy="662056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CD8841C-D453-44E7-9CE2-70317BC917D2}"/>
                  </a:ext>
                </a:extLst>
              </p:cNvPr>
              <p:cNvSpPr/>
              <p:nvPr/>
            </p:nvSpPr>
            <p:spPr>
              <a:xfrm>
                <a:off x="1390386" y="3130163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6" name="Graphic 65" descr="Fireworks">
                <a:extLst>
                  <a:ext uri="{FF2B5EF4-FFF2-40B4-BE49-F238E27FC236}">
                    <a16:creationId xmlns:a16="http://schemas.microsoft.com/office/drawing/2014/main" id="{A3A47933-74C0-44D3-BCE8-F7FC8A2A2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36889" y="3180079"/>
                <a:ext cx="550369" cy="550369"/>
              </a:xfrm>
              <a:prstGeom prst="rect">
                <a:avLst/>
              </a:prstGeom>
            </p:spPr>
          </p:pic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19C9ED9-0522-420A-9C09-A9DD891EC53A}"/>
              </a:ext>
            </a:extLst>
          </p:cNvPr>
          <p:cNvGrpSpPr/>
          <p:nvPr/>
        </p:nvGrpSpPr>
        <p:grpSpPr>
          <a:xfrm>
            <a:off x="1588522" y="4658114"/>
            <a:ext cx="3577368" cy="796806"/>
            <a:chOff x="764723" y="4698436"/>
            <a:chExt cx="3393281" cy="796806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EA6A80-22FE-4448-8EDE-6FC03FACF6A9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F19A48-D563-46FB-912B-B5CB56FD8A2E}"/>
                </a:ext>
              </a:extLst>
            </p:cNvPr>
            <p:cNvSpPr txBox="1"/>
            <p:nvPr/>
          </p:nvSpPr>
          <p:spPr>
            <a:xfrm>
              <a:off x="1435200" y="4698436"/>
              <a:ext cx="272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Martes 10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diciembre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Último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día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de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clases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0BEBA29-B2E2-41BE-B198-315E03DAE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curso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grades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temas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fechas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contact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06B4E3-2ED1-44B5-BC7E-5BB0BEB325AF}"/>
              </a:ext>
            </a:extLst>
          </p:cNvPr>
          <p:cNvGrpSpPr/>
          <p:nvPr/>
        </p:nvGrpSpPr>
        <p:grpSpPr>
          <a:xfrm>
            <a:off x="226785" y="2379238"/>
            <a:ext cx="2336800" cy="2512268"/>
            <a:chOff x="313715" y="1912773"/>
            <a:chExt cx="2336800" cy="251226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313715" y="3963376"/>
              <a:ext cx="233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omardil@tec.mx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582246" y="1912773"/>
              <a:ext cx="1802532" cy="1802532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Envelope">
              <a:extLst>
                <a:ext uri="{FF2B5EF4-FFF2-40B4-BE49-F238E27FC236}">
                  <a16:creationId xmlns:a16="http://schemas.microsoft.com/office/drawing/2014/main" id="{FB1259B1-20F9-4460-AD71-D159F99E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312" y="2356838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7B8658-C532-4D41-B1CE-53CE5C68D7D8}"/>
              </a:ext>
            </a:extLst>
          </p:cNvPr>
          <p:cNvGrpSpPr/>
          <p:nvPr/>
        </p:nvGrpSpPr>
        <p:grpSpPr>
          <a:xfrm>
            <a:off x="2488594" y="2338403"/>
            <a:ext cx="2964180" cy="2553103"/>
            <a:chOff x="2941320" y="1875469"/>
            <a:chExt cx="2964180" cy="255310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2941320" y="3966907"/>
              <a:ext cx="296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github.com/</a:t>
              </a:r>
              <a:r>
                <a:rPr lang="en-US" sz="2400" b="1" dirty="0" err="1">
                  <a:solidFill>
                    <a:srgbClr val="EF3078"/>
                  </a:solidFill>
                  <a:latin typeface="Tw Cen MT" panose="020B0602020104020603" pitchFamily="34" charset="0"/>
                </a:rPr>
                <a:t>OMardil</a:t>
              </a:r>
              <a:endParaRPr lang="en-US" sz="24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439718" y="1875469"/>
              <a:ext cx="1802532" cy="180253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D354C26-FBB5-4FC7-8F90-38169878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09933" y="2245113"/>
              <a:ext cx="1051561" cy="105156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E4D1B4-503D-4AB1-AB4A-A5A1526487AF}"/>
              </a:ext>
            </a:extLst>
          </p:cNvPr>
          <p:cNvGrpSpPr/>
          <p:nvPr/>
        </p:nvGrpSpPr>
        <p:grpSpPr>
          <a:xfrm>
            <a:off x="5403755" y="2337439"/>
            <a:ext cx="2336800" cy="2928064"/>
            <a:chOff x="5820657" y="1870166"/>
            <a:chExt cx="2336800" cy="29280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099269-0EAE-4B86-8680-2EBFBBC1E20F}"/>
                </a:ext>
              </a:extLst>
            </p:cNvPr>
            <p:cNvSpPr txBox="1"/>
            <p:nvPr/>
          </p:nvSpPr>
          <p:spPr>
            <a:xfrm>
              <a:off x="5820657" y="3967233"/>
              <a:ext cx="233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asesorías</a:t>
              </a:r>
              <a:r>
                <a:rPr lang="en-US" sz="2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con previa </a:t>
              </a:r>
              <a:r>
                <a:rPr lang="en-US" sz="2400" b="1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cita</a:t>
              </a:r>
              <a:endParaRPr lang="en-US" sz="24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5CE8035-C83D-4A65-995A-127E48DFEE06}"/>
                </a:ext>
              </a:extLst>
            </p:cNvPr>
            <p:cNvSpPr/>
            <p:nvPr/>
          </p:nvSpPr>
          <p:spPr>
            <a:xfrm>
              <a:off x="6036030" y="1870166"/>
              <a:ext cx="1813790" cy="181379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Classroom">
              <a:extLst>
                <a:ext uri="{FF2B5EF4-FFF2-40B4-BE49-F238E27FC236}">
                  <a16:creationId xmlns:a16="http://schemas.microsoft.com/office/drawing/2014/main" id="{58251F3B-A209-4642-A8C7-A33807478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86385" y="231235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240</Words>
  <Application>Microsoft Office PowerPoint</Application>
  <PresentationFormat>Widescreen</PresentationFormat>
  <Paragraphs>105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Omar Acosta</dc:creator>
  <cp:lastModifiedBy>Omar Acosta</cp:lastModifiedBy>
  <cp:revision>61</cp:revision>
  <dcterms:created xsi:type="dcterms:W3CDTF">2017-01-05T13:17:27Z</dcterms:created>
  <dcterms:modified xsi:type="dcterms:W3CDTF">2019-08-11T15:19:58Z</dcterms:modified>
</cp:coreProperties>
</file>