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395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08e79b8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08e79b8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308e79b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308e79b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308e79b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308e79b8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08e79b8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08e79b8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08e79b8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08e79b8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308e79b8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308e79b8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1859d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1859d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31859d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31859d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308e79b8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308e79b8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308e79b8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308e79b8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308e79b8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308e79b8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31859d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31859d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308e79b8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0308e79b8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308e79b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308e79b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308e79b8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308e79b8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308e79b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308e79b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308e79b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308e79b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308e79b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308e79b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08e79b8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08e79b8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08e79b8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08e79b8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308e79b8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308e79b8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308e79b8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308e79b8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60MHQwUE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Algoritmos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Informática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http://bigocheatsheet.com/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75" y="0"/>
            <a:ext cx="7302186" cy="46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búsqueda secuencial itera sobre cada uno de los elementos de un arreglo tamaño 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¿Cuál es el mejor escenario? </a:t>
            </a:r>
            <a:r>
              <a:rPr lang="en"/>
              <a:t>El elemento que estamos buscando se encuentra en la primera posición del arreglo.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lo tanto, la búsqueda secuencial en el mejor escenario corresponde 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Best case complexity: O(1)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secuencial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471900" y="1701800"/>
            <a:ext cx="82221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¿Cuál sería el escenario promedio? </a:t>
            </a:r>
            <a:r>
              <a:rPr lang="en"/>
              <a:t>El elemento que buscamos se encuentra a la mitad del arreglo, por lo tanto debemos recorrer n/2 elementos. La Big-O notation sólo se interesa por representar el </a:t>
            </a:r>
            <a:r>
              <a:rPr lang="en" u="sng"/>
              <a:t>orden</a:t>
            </a:r>
            <a:r>
              <a:rPr lang="en"/>
              <a:t> del algoritmo, por lo que podemos descargar n/2 y asumir directamente la complejidad O(n).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Average case complexity: O(n)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¿Cuál sería el peor escenario? </a:t>
            </a:r>
            <a:r>
              <a:rPr lang="en"/>
              <a:t>El elemento que estamos buscando no se encuentra en el arreglo, por lo tanto, debemos recorrer los </a:t>
            </a:r>
            <a:r>
              <a:rPr lang="en" b="1"/>
              <a:t>n </a:t>
            </a:r>
            <a:r>
              <a:rPr lang="en"/>
              <a:t>elementos: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Worst case complexity: O(n) 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búsqueda binaria divide el arreglo en mitades conforme va buscando elementos.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¿Cuál es el mejor escenario? </a:t>
            </a:r>
            <a:r>
              <a:rPr lang="en"/>
              <a:t>El elemento que estamos buscando se encuentra en la mitad del arreglo, por lo que lo encontramos con una sola comparación.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lo tanto, la búsqueda binaria en el mejor escenario corresponde 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Best case complexity: O(1)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Búsqueda binaria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71900" y="1701800"/>
            <a:ext cx="82221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¿Cuál sería el escenario promedio y el peor escenario?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Link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búsqueda en un arreglo ordenada escala logarítmicamente, por lo que se aproxima 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Average case complexity = O(log(n)).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elemento no se encuentra en el arreglo, por lo tanto debemos recorrer todas las subdivisiones del arreglo. Esto equivale 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Worst case complexity = O(log(n))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Búsuqeda secuencial vs Búsqueda binaria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724050"/>
            <a:ext cx="8839200" cy="341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573050" y="4244875"/>
            <a:ext cx="24039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4A86E8"/>
                </a:highlight>
                <a:latin typeface="Roboto"/>
                <a:ea typeface="Roboto"/>
                <a:cs typeface="Roboto"/>
                <a:sym typeface="Roboto"/>
              </a:rPr>
              <a:t>Búsqueda binaria (azul)</a:t>
            </a:r>
            <a:endParaRPr b="1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rgbClr val="4A86E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Búsqeda secuencial (rojo)</a:t>
            </a:r>
            <a:endParaRPr b="1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6855550" y="1852775"/>
            <a:ext cx="1908000" cy="1023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exterior se ejecuta (n-1) veces, lo que se aproxima a (n) veces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00" y="765925"/>
            <a:ext cx="637385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6877675" y="3025275"/>
            <a:ext cx="2013300" cy="96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interior se ejecuta (n-1-i) veces, lo que se aproxima a (n) veces</a:t>
            </a:r>
            <a:endParaRPr/>
          </a:p>
        </p:txBody>
      </p:sp>
      <p:cxnSp>
        <p:nvCxnSpPr>
          <p:cNvPr id="171" name="Google Shape;171;p28"/>
          <p:cNvCxnSpPr>
            <a:stCxn id="167" idx="1"/>
          </p:cNvCxnSpPr>
          <p:nvPr/>
        </p:nvCxnSpPr>
        <p:spPr>
          <a:xfrm flipH="1">
            <a:off x="6119950" y="2364425"/>
            <a:ext cx="7356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8"/>
          <p:cNvCxnSpPr>
            <a:stCxn id="170" idx="1"/>
          </p:cNvCxnSpPr>
          <p:nvPr/>
        </p:nvCxnSpPr>
        <p:spPr>
          <a:xfrm rot="10800000">
            <a:off x="5920975" y="3509175"/>
            <a:ext cx="9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28"/>
          <p:cNvSpPr/>
          <p:nvPr/>
        </p:nvSpPr>
        <p:spPr>
          <a:xfrm>
            <a:off x="4847600" y="4127150"/>
            <a:ext cx="2679600" cy="85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lo tanto, podemos concluir que el Bubble Sort es en promedio un algoritmo O(n</a:t>
            </a:r>
            <a:r>
              <a:rPr lang="en" baseline="30000"/>
              <a:t>2</a:t>
            </a:r>
            <a:r>
              <a:rPr lang="en"/>
              <a:t>)</a:t>
            </a:r>
            <a:endParaRPr baseline="30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body" idx="4294967295"/>
          </p:nvPr>
        </p:nvSpPr>
        <p:spPr>
          <a:xfrm>
            <a:off x="98250" y="815925"/>
            <a:ext cx="8757900" cy="4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¿Cuál es el mejor escenario de un Bubble Sort? </a:t>
            </a:r>
            <a:r>
              <a:rPr lang="en"/>
              <a:t>El arreglo ya está ordenado, por lo tanto sólo es necesario recorrer el arreglo 1 vez.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Best case complexity = O(n)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caso promedio y el peor caso son iguales, es necesario recorrer el arreglo e ir intercambiando los índices hasta que tengamos un arreglo ordenado. Al tener un par de ciclos anidados, la complejidad del algoritmo escala de manera cuadrática.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Average case complexity = O(n</a:t>
            </a:r>
            <a:r>
              <a:rPr lang="en" b="1" baseline="30000"/>
              <a:t>2</a:t>
            </a:r>
            <a:r>
              <a:rPr lang="en" b="1"/>
              <a:t>).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Worst case complexity = O(n</a:t>
            </a:r>
            <a:r>
              <a:rPr lang="en" b="1" baseline="30000"/>
              <a:t>2</a:t>
            </a:r>
            <a:r>
              <a:rPr lang="en" b="1"/>
              <a:t>)</a:t>
            </a:r>
            <a:endParaRPr b="1"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Notation: Bubble Sort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47711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324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Algoritmos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69225"/>
            <a:ext cx="82221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El análisis de algoritmos es un procedimiento por el cual podemos predecir los recursos que requiere la ejecución de un algoritmo.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Los recursos evaluados generalmente son: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Tiempo de procesamiento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Memoria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Recursos de comunicación (ancho de banda)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La forma más común de definir los recursos que consume un algoritmo es la notación Big-O.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42091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265500" y="356375"/>
            <a:ext cx="4045200" cy="7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1"/>
          </p:nvPr>
        </p:nvSpPr>
        <p:spPr>
          <a:xfrm>
            <a:off x="265500" y="1954210"/>
            <a:ext cx="40452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Alumnos en Prepa Tec: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6,000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por operación: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milisegundo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2"/>
          </p:nvPr>
        </p:nvSpPr>
        <p:spPr>
          <a:xfrm>
            <a:off x="4939500" y="293525"/>
            <a:ext cx="3837000" cy="35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Imaginemos que tenemos una lista desordenada con todas las matrículas y alumnos de la Prepa Tec.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Queremos que los guardias sólo dejen entrar al campus a los alumnos.</a:t>
            </a:r>
            <a:endParaRPr sz="240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3427950"/>
            <a:ext cx="1715549" cy="17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con búsqueda secuencial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8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todos los alumnos asisten a clase cada día, significa que se deberá buscar 6000 veces en la lista desordenada de alumnos. Si cada búsqueda se comporta como O(n) esto significa que toma 6000 milisegundos: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(6,000 alumnos * O(n) )</a:t>
            </a:r>
            <a:br>
              <a:rPr lang="en"/>
            </a:br>
            <a:r>
              <a:rPr lang="en"/>
              <a:t>= ( 6,000 alumnos x 6,000 milisegundos)</a:t>
            </a:r>
            <a:br>
              <a:rPr lang="en"/>
            </a:br>
            <a:r>
              <a:rPr lang="en"/>
              <a:t>= 36,000 segundos</a:t>
            </a:r>
            <a:br>
              <a:rPr lang="en"/>
            </a:br>
            <a:r>
              <a:rPr lang="en">
                <a:highlight>
                  <a:srgbClr val="FFFF00"/>
                </a:highlight>
              </a:rPr>
              <a:t>= 10 horas para dar acceso a todos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471900" y="345650"/>
            <a:ext cx="8222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si queremos ordenar y usar búsqueda binaria?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471900" y="1733125"/>
            <a:ext cx="8222100" cy="3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 MergeSort es un algoritmo que escala O(nlog(n)). De esta forma, para 6000 alumnos podemos aproximar: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= O(nlog(n))</a:t>
            </a:r>
            <a:br>
              <a:rPr lang="en" sz="1200"/>
            </a:br>
            <a:r>
              <a:rPr lang="en" sz="1200"/>
              <a:t>= 6,000 * log(6,000))</a:t>
            </a:r>
            <a:br>
              <a:rPr lang="en" sz="1200"/>
            </a:br>
            <a:r>
              <a:rPr lang="en" sz="1200"/>
              <a:t>= 22,668 milisegundos</a:t>
            </a:r>
            <a:br>
              <a:rPr lang="en" sz="1200"/>
            </a:br>
            <a:r>
              <a:rPr lang="en" sz="1200">
                <a:highlight>
                  <a:srgbClr val="FFFF00"/>
                </a:highlight>
              </a:rPr>
              <a:t>= 22.668 segundos para ordenar la lista</a:t>
            </a:r>
            <a:endParaRPr sz="12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Posteriormente, cada búsqueda con una búsqueda binaria consumiría:</a:t>
            </a:r>
            <a:br>
              <a:rPr lang="en" sz="1200"/>
            </a:br>
            <a:r>
              <a:rPr lang="en" sz="1200"/>
              <a:t>= O(log(n))</a:t>
            </a:r>
            <a:br>
              <a:rPr lang="en" sz="1200"/>
            </a:br>
            <a:r>
              <a:rPr lang="en" sz="1200"/>
              <a:t>= O(log(6,000))</a:t>
            </a:r>
            <a:br>
              <a:rPr lang="en" sz="1200"/>
            </a:br>
            <a:r>
              <a:rPr lang="en" sz="1200"/>
              <a:t>= ~aprox 3.78 milisegundos</a:t>
            </a:r>
            <a:br>
              <a:rPr lang="en" sz="1200"/>
            </a:br>
            <a:br>
              <a:rPr lang="en" sz="1200"/>
            </a:br>
            <a:r>
              <a:rPr lang="en" sz="1200" b="1"/>
              <a:t>En total, darle acceso a todos los alumnos tomaría:</a:t>
            </a:r>
            <a:br>
              <a:rPr lang="en" sz="1200" b="1"/>
            </a:br>
            <a:r>
              <a:rPr lang="en" sz="1200" b="1"/>
              <a:t>= (22,668) + (3.78 x 6,000)</a:t>
            </a:r>
            <a:br>
              <a:rPr lang="en" sz="1200" b="1"/>
            </a:br>
            <a:r>
              <a:rPr lang="en" sz="1200" b="1">
                <a:highlight>
                  <a:srgbClr val="FFFF00"/>
                </a:highlight>
              </a:rPr>
              <a:t>~ 45 segundos!</a:t>
            </a:r>
            <a:endParaRPr sz="12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30075" y="1729800"/>
            <a:ext cx="84639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Big-O Notation (Notación O grande) es una notación matemática que describe el comportamiento de un algoritmo conforme incrementa la cantidad de elementos a procesar.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notación Big-O clasifica funciones de acuerdo a su tasa de crecimiento, de tal manera que diferentes funciones con la misma tasa de crecimiento son clasificados iguales.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 importante?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momento de elegir un algoritmo es importante saber en cuánto tiempo podemos esperar que el algoritmo termine.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Hay una gran diferencia entre esperar que un algoritmo termine en 10 segundos, 10 minutos, 10 horas o 10 días.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Adicionalmente, dependiendo de la tasa de crecimiento de un algoritmo, podemos comprender cómo escalan: linealmente, exponencialmente, factorialmente,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667775"/>
            <a:ext cx="8222100" cy="3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Generalmente lo veremos expresado en función de n, que representa el número de elementos:</a:t>
            </a:r>
            <a:endParaRPr sz="24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/>
              <a:t>O(1): Constante </a:t>
            </a:r>
            <a:br>
              <a:rPr lang="en" sz="2400" b="1" dirty="0"/>
            </a:br>
            <a:r>
              <a:rPr lang="en" sz="2400" b="1" dirty="0"/>
              <a:t>O(n): Lineal</a:t>
            </a:r>
            <a:br>
              <a:rPr lang="en" sz="2400" b="1" dirty="0"/>
            </a:br>
            <a:r>
              <a:rPr lang="en" sz="2400" b="1" dirty="0"/>
              <a:t>O(log(n)):  </a:t>
            </a:r>
            <a:r>
              <a:rPr lang="en-US" sz="2400" b="1" dirty="0" err="1"/>
              <a:t>Logarítmico</a:t>
            </a:r>
            <a:br>
              <a:rPr lang="en" sz="2400" b="1" dirty="0"/>
            </a:br>
            <a:r>
              <a:rPr lang="en" sz="2400" b="1" dirty="0"/>
              <a:t>O(n</a:t>
            </a:r>
            <a:r>
              <a:rPr lang="en" sz="2400" b="1" baseline="30000" dirty="0"/>
              <a:t>2</a:t>
            </a:r>
            <a:r>
              <a:rPr lang="en" sz="2400" b="1" dirty="0"/>
              <a:t>): </a:t>
            </a:r>
            <a:r>
              <a:rPr lang="en-US" sz="2400" b="1"/>
              <a:t>Cuadrático</a:t>
            </a:r>
            <a:endParaRPr sz="2400" b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baseline="30000" dirty="0"/>
              <a:t> </a:t>
            </a:r>
            <a:endParaRPr sz="2400" b="1" baseline="30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Notation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 notación Big-O se preocupa sólo por representar el orden de la magnitud del algoritmo a ejecutar, por lo que generalmente podemos descartar factores y constantes.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La notación Big-O asume que todas las instrucciones consumen los mismos recursos. Es decir, todas las comparaciones, actualizaciones, operaciones aritméticas consumen recursos equivalentes.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Veamos el siguiente ejemplo: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l="13269"/>
          <a:stretch/>
        </p:blipFill>
        <p:spPr>
          <a:xfrm>
            <a:off x="1030675" y="152425"/>
            <a:ext cx="7082653" cy="44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= 3n + 3n/2 + 6</a:t>
            </a:r>
            <a:endParaRPr sz="1800" b="1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13269"/>
          <a:stretch/>
        </p:blipFill>
        <p:spPr>
          <a:xfrm>
            <a:off x="125800" y="473875"/>
            <a:ext cx="6402149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6688875" y="999500"/>
            <a:ext cx="677100" cy="446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F00"/>
                </a:highlight>
              </a:rPr>
              <a:t>= 1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968125" y="1779338"/>
            <a:ext cx="2118600" cy="561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= 1 + (n+1) + (n) + (n)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F00"/>
                </a:highlight>
              </a:rPr>
              <a:t>= 3n + 2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6138550" y="2764225"/>
            <a:ext cx="2760900" cy="711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= 1 + (1 + n/2) + (n/2) + (n/2)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F00"/>
                </a:highlight>
              </a:rPr>
              <a:t>= 2 + 3n/2</a:t>
            </a:r>
            <a:endParaRPr b="1">
              <a:highlight>
                <a:srgbClr val="FFFF00"/>
              </a:highlight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736875" y="3763729"/>
            <a:ext cx="803100" cy="446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F00"/>
                </a:highlight>
              </a:rPr>
              <a:t>= 1</a:t>
            </a:r>
            <a:endParaRPr b="1">
              <a:highlight>
                <a:srgbClr val="FFFF00"/>
              </a:highlight>
            </a:endParaRPr>
          </a:p>
        </p:txBody>
      </p:sp>
      <p:cxnSp>
        <p:nvCxnSpPr>
          <p:cNvPr id="115" name="Google Shape;115;p20"/>
          <p:cNvCxnSpPr>
            <a:stCxn id="111" idx="1"/>
          </p:cNvCxnSpPr>
          <p:nvPr/>
        </p:nvCxnSpPr>
        <p:spPr>
          <a:xfrm rot="10800000">
            <a:off x="5605875" y="1219250"/>
            <a:ext cx="10830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" name="Google Shape;116;p20"/>
          <p:cNvCxnSpPr>
            <a:stCxn id="112" idx="1"/>
          </p:cNvCxnSpPr>
          <p:nvPr/>
        </p:nvCxnSpPr>
        <p:spPr>
          <a:xfrm rot="10800000">
            <a:off x="5591925" y="2053388"/>
            <a:ext cx="3762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7" name="Google Shape;117;p20"/>
          <p:cNvCxnSpPr>
            <a:stCxn id="113" idx="1"/>
          </p:cNvCxnSpPr>
          <p:nvPr/>
        </p:nvCxnSpPr>
        <p:spPr>
          <a:xfrm flipH="1">
            <a:off x="5591950" y="3120025"/>
            <a:ext cx="546600" cy="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8" name="Google Shape;118;p20"/>
          <p:cNvCxnSpPr>
            <a:stCxn id="114" idx="1"/>
          </p:cNvCxnSpPr>
          <p:nvPr/>
        </p:nvCxnSpPr>
        <p:spPr>
          <a:xfrm flipH="1">
            <a:off x="5465775" y="3987079"/>
            <a:ext cx="12711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 calcular la suma de cada operación obtenemos: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9CB9C"/>
                </a:highlight>
              </a:rPr>
              <a:t>= 3n + 3n/2 + 6 </a:t>
            </a:r>
            <a:endParaRPr>
              <a:highlight>
                <a:srgbClr val="F9CB9C"/>
              </a:highlight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Y esto equivale a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highlight>
                  <a:srgbClr val="F4CCCC"/>
                </a:highlight>
              </a:rPr>
              <a:t>=O(n)</a:t>
            </a:r>
            <a:endParaRPr sz="4800" b="1">
              <a:highlight>
                <a:srgbClr val="F4CCCC"/>
              </a:highlight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¿Por qué descartamos los factores y constantes?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Conforme escala el tamaño de n, las constantes y los factores se pueden descartar comparados contra elementos de otros órdenes.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Es decir, 3n+3n/2 + 6 escala </a:t>
            </a:r>
            <a:r>
              <a:rPr lang="en" sz="2000" u="sng"/>
              <a:t>linealmente.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1055</Words>
  <Application>Microsoft Office PowerPoint</Application>
  <PresentationFormat>On-screen Show (16:9)</PresentationFormat>
  <Paragraphs>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Roboto</vt:lpstr>
      <vt:lpstr>Material</vt:lpstr>
      <vt:lpstr>Análisis de Algoritmos</vt:lpstr>
      <vt:lpstr>Análisis de Algoritmos</vt:lpstr>
      <vt:lpstr>Big-O Notation</vt:lpstr>
      <vt:lpstr>¿Por qué es importante?</vt:lpstr>
      <vt:lpstr>Big-O Notation</vt:lpstr>
      <vt:lpstr>Big-O Notation</vt:lpstr>
      <vt:lpstr>PowerPoint Presentation</vt:lpstr>
      <vt:lpstr>PowerPoint Presentation</vt:lpstr>
      <vt:lpstr>Al calcular la suma de cada operación obtenemos: = 3n + 3n/2 + 6 </vt:lpstr>
      <vt:lpstr>PowerPoint Presentation</vt:lpstr>
      <vt:lpstr>Ejemplo: Búsqueda secuencial</vt:lpstr>
      <vt:lpstr>Ejemplo: Búsqueda secuencial</vt:lpstr>
      <vt:lpstr>Ejemplo: Búsqueda binaria</vt:lpstr>
      <vt:lpstr>Ejemplo: Búsqueda binaria</vt:lpstr>
      <vt:lpstr>Búsuqeda secuencial vs Búsqueda binaria</vt:lpstr>
      <vt:lpstr>Big-O Notation: Bubble Sort</vt:lpstr>
      <vt:lpstr>Big-O Notation: Bubble Sort</vt:lpstr>
      <vt:lpstr>Big-O Notation</vt:lpstr>
      <vt:lpstr>Big-O Notation</vt:lpstr>
      <vt:lpstr>Big-O Notation</vt:lpstr>
      <vt:lpstr>Ejemplo</vt:lpstr>
      <vt:lpstr>Solución con búsqueda secuencial</vt:lpstr>
      <vt:lpstr>Y si queremos ordenar y usar búsqueda binaria?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Algoritmos</dc:title>
  <cp:lastModifiedBy>Omar Acosta</cp:lastModifiedBy>
  <cp:revision>5</cp:revision>
  <dcterms:modified xsi:type="dcterms:W3CDTF">2019-03-04T23:32:18Z</dcterms:modified>
</cp:coreProperties>
</file>