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9" r:id="rId3"/>
    <p:sldId id="299" r:id="rId4"/>
    <p:sldId id="297" r:id="rId5"/>
    <p:sldId id="300" r:id="rId6"/>
    <p:sldId id="301" r:id="rId7"/>
    <p:sldId id="273" r:id="rId8"/>
    <p:sldId id="275" r:id="rId9"/>
    <p:sldId id="304" r:id="rId10"/>
    <p:sldId id="260" r:id="rId11"/>
    <p:sldId id="278" r:id="rId12"/>
    <p:sldId id="261" r:id="rId13"/>
    <p:sldId id="281" r:id="rId14"/>
    <p:sldId id="307" r:id="rId15"/>
    <p:sldId id="308" r:id="rId16"/>
    <p:sldId id="309" r:id="rId17"/>
    <p:sldId id="310" r:id="rId18"/>
    <p:sldId id="283" r:id="rId19"/>
    <p:sldId id="282" r:id="rId20"/>
    <p:sldId id="267" r:id="rId21"/>
    <p:sldId id="305" r:id="rId22"/>
    <p:sldId id="303" r:id="rId23"/>
    <p:sldId id="306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1" autoAdjust="0"/>
    <p:restoredTop sz="94608" autoAdjust="0"/>
  </p:normalViewPr>
  <p:slideViewPr>
    <p:cSldViewPr snapToGrid="0">
      <p:cViewPr varScale="1">
        <p:scale>
          <a:sx n="99" d="100"/>
          <a:sy n="99" d="100"/>
        </p:scale>
        <p:origin x="129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>
            <a:extLst>
              <a:ext uri="{FF2B5EF4-FFF2-40B4-BE49-F238E27FC236}">
                <a16:creationId xmlns:a16="http://schemas.microsoft.com/office/drawing/2014/main" id="{41565D45-9BB3-452A-8FE9-F1C9B3E6EDF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5800" y="6400800"/>
            <a:ext cx="822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900" i="1" dirty="0">
                <a:solidFill>
                  <a:prstClr val="black"/>
                </a:solidFill>
              </a:rPr>
              <a:t>JAVA: An Introduction to Problem Solving &amp; Programming, 6</a:t>
            </a:r>
            <a:r>
              <a:rPr lang="en-US" sz="900" baseline="30000" dirty="0">
                <a:solidFill>
                  <a:prstClr val="black"/>
                </a:solidFill>
              </a:rPr>
              <a:t>th</a:t>
            </a:r>
            <a:r>
              <a:rPr lang="en-US" sz="900" dirty="0">
                <a:solidFill>
                  <a:prstClr val="black"/>
                </a:solidFill>
              </a:rPr>
              <a:t> Ed. By Walter </a:t>
            </a:r>
            <a:r>
              <a:rPr lang="en-US" sz="900" dirty="0" err="1">
                <a:solidFill>
                  <a:prstClr val="black"/>
                </a:solidFill>
              </a:rPr>
              <a:t>Savitch</a:t>
            </a:r>
            <a:br>
              <a:rPr lang="en-US" sz="900" dirty="0">
                <a:solidFill>
                  <a:prstClr val="black"/>
                </a:solidFill>
              </a:rPr>
            </a:br>
            <a:r>
              <a:rPr lang="en-US" sz="900" dirty="0">
                <a:solidFill>
                  <a:prstClr val="black"/>
                </a:solidFill>
              </a:rPr>
              <a:t>ISBN </a:t>
            </a:r>
            <a:r>
              <a:rPr lang="en-US" sz="900" dirty="0">
                <a:solidFill>
                  <a:prstClr val="black"/>
                </a:solidFill>
                <a:cs typeface="Arial" charset="0"/>
              </a:rPr>
              <a:t>0132162709 © 2012 Pearson Education, Inc., Upper Saddle River, NJ. All Rights Reserved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069D5AD-987A-4250-9891-2DC5835F9A3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461963"/>
            <a:ext cx="500062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2CD92897-558E-49E4-9094-B7EF3E959E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2343150"/>
            <a:ext cx="19526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1513" y="291465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0325" y="4603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94360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2C09BC5-C22F-4169-8B2A-CE1904E76E0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35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BA47AC8-FC1D-4951-8A22-A6062ABB411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67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C02F0-7A75-420C-979A-01B8EC8ACC5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06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8AF22A2-8953-49C1-BEF4-155E90D7133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8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3EA3CB4-0F8D-4842-8730-509D615594D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3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F6A66-C1D3-4C96-9649-A41407484C2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9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5AEE68F-F7D0-4406-A966-2C9F149FA32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87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8276669-D3E2-4034-95A0-29981B5394B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50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5D2D8E6-3301-448F-A73D-9E83A15F421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141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E178F-500E-41B8-AF43-0EB3AF2D02C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3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1EAC2-9BCD-4971-90D7-E01CB37DE4C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0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08A9BEB-8CFB-493E-9F35-5CEB6A6949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5CB3275-3803-4D6B-BF45-2738B08EF9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24932" name="Rectangle 4">
            <a:extLst>
              <a:ext uri="{FF2B5EF4-FFF2-40B4-BE49-F238E27FC236}">
                <a16:creationId xmlns:a16="http://schemas.microsoft.com/office/drawing/2014/main" id="{57627E0F-7EC5-464F-A0A2-F03668C172D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44525" y="6580188"/>
            <a:ext cx="849947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prstClr val="black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C899213F-4E68-415D-9527-F45EB0747A1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5800" y="6400800"/>
            <a:ext cx="822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900" i="1" dirty="0">
                <a:solidFill>
                  <a:prstClr val="black"/>
                </a:solidFill>
              </a:rPr>
              <a:t>JAVA: An Introduction to Problem Solving &amp; Programming, 6</a:t>
            </a:r>
            <a:r>
              <a:rPr lang="en-US" sz="900" baseline="30000" dirty="0">
                <a:solidFill>
                  <a:prstClr val="black"/>
                </a:solidFill>
              </a:rPr>
              <a:t>th</a:t>
            </a:r>
            <a:r>
              <a:rPr lang="en-US" sz="900" dirty="0">
                <a:solidFill>
                  <a:prstClr val="black"/>
                </a:solidFill>
              </a:rPr>
              <a:t> Ed. By Walter </a:t>
            </a:r>
            <a:r>
              <a:rPr lang="en-US" sz="900" dirty="0" err="1">
                <a:solidFill>
                  <a:prstClr val="black"/>
                </a:solidFill>
              </a:rPr>
              <a:t>Savitch</a:t>
            </a:r>
            <a:br>
              <a:rPr lang="en-US" sz="900" dirty="0">
                <a:solidFill>
                  <a:prstClr val="black"/>
                </a:solidFill>
              </a:rPr>
            </a:br>
            <a:r>
              <a:rPr lang="en-US" sz="900" dirty="0">
                <a:solidFill>
                  <a:prstClr val="black"/>
                </a:solidFill>
              </a:rPr>
              <a:t>ISBN 0132162709</a:t>
            </a:r>
            <a:r>
              <a:rPr lang="en-US" sz="900" dirty="0">
                <a:solidFill>
                  <a:prstClr val="black"/>
                </a:solidFill>
                <a:cs typeface="Arial" charset="0"/>
              </a:rPr>
              <a:t> © 2012 Pearson Education, Inc., Upper Saddle River, NJ. 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F3ECB0B7-6726-4A01-A5B1-FE7C798186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Manejo de Excepciones</a:t>
            </a:r>
          </a:p>
        </p:txBody>
      </p:sp>
      <p:sp>
        <p:nvSpPr>
          <p:cNvPr id="14339" name="Subtitle 2">
            <a:extLst>
              <a:ext uri="{FF2B5EF4-FFF2-40B4-BE49-F238E27FC236}">
                <a16:creationId xmlns:a16="http://schemas.microsoft.com/office/drawing/2014/main" id="{EC38A5CE-3055-4467-8CEF-433DB95A67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Capítulo</a:t>
            </a:r>
            <a:r>
              <a:rPr lang="en-US" altLang="en-US" dirty="0"/>
              <a:t> 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92E4B4B6-6CC6-410A-8DAD-96FDDAAB9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Clases de Excepciones Predefinidas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F4FBFD78-5AC6-43E6-9E01-66EE5FC12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" y="1600200"/>
            <a:ext cx="8705850" cy="482654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Java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clases</a:t>
            </a:r>
            <a:r>
              <a:rPr lang="en-US" dirty="0"/>
              <a:t> de </a:t>
            </a:r>
            <a:r>
              <a:rPr lang="en-US" dirty="0" err="1"/>
              <a:t>Excepciones</a:t>
            </a:r>
            <a:r>
              <a:rPr lang="en-US" dirty="0"/>
              <a:t> </a:t>
            </a:r>
            <a:r>
              <a:rPr lang="en-US" dirty="0" err="1"/>
              <a:t>predefinidas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Por </a:t>
            </a:r>
            <a:r>
              <a:rPr lang="en-US" dirty="0" err="1"/>
              <a:t>ejemplo</a:t>
            </a:r>
            <a:r>
              <a:rPr lang="en-US" dirty="0"/>
              <a:t>:</a:t>
            </a:r>
          </a:p>
          <a:p>
            <a:pPr lvl="1" eaLnBrk="1" hangingPunct="1">
              <a:defRPr/>
            </a:pPr>
            <a:r>
              <a:rPr lang="en-US" b="1" dirty="0" err="1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NullPointerException</a:t>
            </a:r>
            <a:endParaRPr lang="en-US" b="1" dirty="0">
              <a:solidFill>
                <a:srgbClr val="0033CC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lvl="1" eaLnBrk="1" hangingPunct="1">
              <a:defRPr/>
            </a:pPr>
            <a:r>
              <a:rPr lang="en-US" b="1" dirty="0" err="1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BadStringOperationException</a:t>
            </a:r>
            <a:endParaRPr lang="en-US" sz="3200" b="1" dirty="0">
              <a:solidFill>
                <a:srgbClr val="0033CC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lvl="1" eaLnBrk="1" hangingPunct="1">
              <a:defRPr/>
            </a:pPr>
            <a:r>
              <a:rPr lang="en-US" b="1" dirty="0" err="1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ClassNotFoundException</a:t>
            </a:r>
            <a:endParaRPr lang="en-US" b="1" dirty="0">
              <a:solidFill>
                <a:srgbClr val="0033CC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lvl="1" eaLnBrk="1" hangingPunct="1">
              <a:defRPr/>
            </a:pPr>
            <a:r>
              <a:rPr lang="en-US" b="1" dirty="0" err="1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IOException</a:t>
            </a:r>
            <a:endParaRPr lang="en-US" b="1" dirty="0">
              <a:solidFill>
                <a:srgbClr val="0033CC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lvl="1" eaLnBrk="1" hangingPunct="1">
              <a:defRPr/>
            </a:pPr>
            <a:r>
              <a:rPr lang="en-US" b="1" dirty="0" err="1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NoSuchMethodException</a:t>
            </a:r>
            <a:endParaRPr lang="en-US" b="1" dirty="0">
              <a:solidFill>
                <a:srgbClr val="0033CC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lvl="1" eaLnBrk="1" hangingPunct="1">
              <a:defRPr/>
            </a:pPr>
            <a:r>
              <a:rPr lang="en-US" b="1" dirty="0" err="1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IndexOutOfBoundsException</a:t>
            </a:r>
            <a:endParaRPr lang="en-US" b="1" dirty="0">
              <a:solidFill>
                <a:srgbClr val="0033CC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lvl="1"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CCD6F492-1819-48A6-86A5-037AFE303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Predefined Exception Classes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ED13EA17-6443-4310-BFF6-934FE3711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code</a:t>
            </a:r>
          </a:p>
        </p:txBody>
      </p:sp>
      <p:pic>
        <p:nvPicPr>
          <p:cNvPr id="23556" name="Picture 2">
            <a:extLst>
              <a:ext uri="{FF2B5EF4-FFF2-40B4-BE49-F238E27FC236}">
                <a16:creationId xmlns:a16="http://schemas.microsoft.com/office/drawing/2014/main" id="{BA920229-647B-4555-8EAC-BF0CAEFFB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3" y="2538413"/>
            <a:ext cx="6442075" cy="327501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389B5B21-5B22-497F-9837-72F6C2586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err="1"/>
              <a:t>Definición</a:t>
            </a:r>
            <a:r>
              <a:rPr lang="en-US" altLang="en-US" sz="3600" dirty="0"/>
              <a:t> de </a:t>
            </a:r>
            <a:r>
              <a:rPr lang="en-US" altLang="en-US" sz="3600" dirty="0" err="1"/>
              <a:t>Nuevas</a:t>
            </a:r>
            <a:r>
              <a:rPr lang="en-US" altLang="en-US" sz="3600" dirty="0"/>
              <a:t> </a:t>
            </a:r>
            <a:r>
              <a:rPr lang="en-US" altLang="en-US" sz="3600" dirty="0" err="1"/>
              <a:t>Clases</a:t>
            </a:r>
            <a:r>
              <a:rPr lang="en-US" altLang="en-US" sz="3600" dirty="0"/>
              <a:t> de </a:t>
            </a:r>
            <a:r>
              <a:rPr lang="en-US" altLang="en-US" sz="3600" dirty="0" err="1"/>
              <a:t>Excepciones</a:t>
            </a:r>
            <a:endParaRPr lang="en-US" altLang="en-US" sz="3600" dirty="0"/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16D9BD3F-5FA1-41C4-AC07-079B8A541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err="1"/>
              <a:t>Además</a:t>
            </a:r>
            <a:r>
              <a:rPr lang="en-US" altLang="en-US" sz="2800" dirty="0"/>
              <a:t> de las </a:t>
            </a:r>
            <a:r>
              <a:rPr lang="en-US" altLang="en-US" sz="2800" dirty="0" err="1"/>
              <a:t>excepciones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ya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predefinidas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en</a:t>
            </a:r>
            <a:r>
              <a:rPr lang="en-US" altLang="en-US" sz="2800" dirty="0"/>
              <a:t> Java, es </a:t>
            </a:r>
            <a:r>
              <a:rPr lang="en-US" altLang="en-US" sz="2800" dirty="0" err="1"/>
              <a:t>posible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crear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clases</a:t>
            </a:r>
            <a:r>
              <a:rPr lang="en-US" altLang="en-US" sz="2800" dirty="0"/>
              <a:t> de </a:t>
            </a:r>
            <a:r>
              <a:rPr lang="en-US" altLang="en-US" sz="2800" dirty="0" err="1"/>
              <a:t>excepciones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nuevas</a:t>
            </a:r>
            <a:r>
              <a:rPr lang="en-US" altLang="en-US" sz="2800" dirty="0"/>
              <a:t>.</a:t>
            </a:r>
          </a:p>
          <a:p>
            <a:pPr eaLnBrk="1" hangingPunct="1"/>
            <a:r>
              <a:rPr lang="en-US" altLang="en-US" sz="2800" dirty="0"/>
              <a:t>Para </a:t>
            </a:r>
            <a:r>
              <a:rPr lang="en-US" altLang="en-US" sz="2800" dirty="0" err="1"/>
              <a:t>esto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debemos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definir</a:t>
            </a:r>
            <a:r>
              <a:rPr lang="en-US" altLang="en-US" sz="2800" dirty="0"/>
              <a:t> una </a:t>
            </a:r>
            <a:r>
              <a:rPr lang="en-US" altLang="en-US" sz="2800" dirty="0" err="1"/>
              <a:t>nueva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clase</a:t>
            </a:r>
            <a:r>
              <a:rPr lang="en-US" altLang="en-US" sz="2800" dirty="0"/>
              <a:t> que </a:t>
            </a:r>
            <a:r>
              <a:rPr lang="en-US" altLang="en-US" sz="2800" dirty="0" err="1"/>
              <a:t>herede</a:t>
            </a:r>
            <a:r>
              <a:rPr lang="en-US" altLang="en-US" sz="2800" dirty="0"/>
              <a:t> de la </a:t>
            </a:r>
            <a:r>
              <a:rPr lang="en-US" altLang="en-US" sz="2800" dirty="0" err="1"/>
              <a:t>clase</a:t>
            </a:r>
            <a:r>
              <a:rPr lang="en-US" altLang="en-US" sz="2800" dirty="0"/>
              <a:t> </a:t>
            </a: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en-US" altLang="en-US" sz="2800" dirty="0"/>
              <a:t>, o </a:t>
            </a:r>
            <a:r>
              <a:rPr lang="en-US" altLang="en-US" sz="2800" dirty="0" err="1"/>
              <a:t>alguna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otra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clase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derivada</a:t>
            </a:r>
            <a:r>
              <a:rPr lang="en-US" altLang="en-US" sz="2800" dirty="0"/>
              <a:t> de la </a:t>
            </a:r>
            <a:r>
              <a:rPr lang="en-US" altLang="en-US" sz="2800" dirty="0" err="1"/>
              <a:t>clase</a:t>
            </a:r>
            <a:r>
              <a:rPr lang="en-US" altLang="en-US" sz="2800" dirty="0"/>
              <a:t> </a:t>
            </a: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en-US" altLang="en-US" sz="2800" dirty="0"/>
              <a:t>. </a:t>
            </a:r>
          </a:p>
        </p:txBody>
      </p:sp>
      <p:pic>
        <p:nvPicPr>
          <p:cNvPr id="24580" name="Picture 1" descr="Screen Clipping">
            <a:extLst>
              <a:ext uri="{FF2B5EF4-FFF2-40B4-BE49-F238E27FC236}">
                <a16:creationId xmlns:a16="http://schemas.microsoft.com/office/drawing/2014/main" id="{41FF6C1C-3EF9-4D44-9986-5959DFD6F3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1"/>
          <a:stretch/>
        </p:blipFill>
        <p:spPr bwMode="auto">
          <a:xfrm>
            <a:off x="1571625" y="4289243"/>
            <a:ext cx="6000750" cy="2019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39DC0452-34F4-490C-A1F0-3B6880F02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err="1"/>
              <a:t>Definición</a:t>
            </a:r>
            <a:r>
              <a:rPr lang="en-US" altLang="en-US" sz="3600" dirty="0"/>
              <a:t> de </a:t>
            </a:r>
            <a:r>
              <a:rPr lang="en-US" altLang="en-US" sz="3600" dirty="0" err="1"/>
              <a:t>Nuevas</a:t>
            </a:r>
            <a:r>
              <a:rPr lang="en-US" altLang="en-US" sz="3600" dirty="0"/>
              <a:t> </a:t>
            </a:r>
            <a:r>
              <a:rPr lang="en-US" altLang="en-US" sz="3600" dirty="0" err="1"/>
              <a:t>Clases</a:t>
            </a:r>
            <a:r>
              <a:rPr lang="en-US" altLang="en-US" sz="3600" dirty="0"/>
              <a:t> de </a:t>
            </a:r>
            <a:r>
              <a:rPr lang="en-US" altLang="en-US" sz="3600" dirty="0" err="1"/>
              <a:t>Excepciones</a:t>
            </a:r>
            <a:endParaRPr lang="en-US" alt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292D9-660B-439D-8F3A-072EBFE84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800" u="sng" dirty="0"/>
              <a:t>Guidelines</a:t>
            </a:r>
          </a:p>
          <a:p>
            <a:pPr eaLnBrk="1" hangingPunct="1">
              <a:defRPr/>
            </a:pPr>
            <a:r>
              <a:rPr lang="en-US" sz="2800" dirty="0" err="1"/>
              <a:t>Usa</a:t>
            </a:r>
            <a:r>
              <a:rPr lang="en-US" sz="2800" dirty="0"/>
              <a:t> la </a:t>
            </a:r>
            <a:r>
              <a:rPr lang="en-US" sz="2800" dirty="0" err="1"/>
              <a:t>Clase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en-US" sz="2800" dirty="0"/>
              <a:t> </a:t>
            </a:r>
            <a:r>
              <a:rPr lang="en-US" sz="2800" dirty="0" err="1"/>
              <a:t>como</a:t>
            </a:r>
            <a:r>
              <a:rPr lang="en-US" sz="2800" dirty="0"/>
              <a:t> la base de la </a:t>
            </a:r>
            <a:r>
              <a:rPr lang="en-US" sz="2800" dirty="0" err="1"/>
              <a:t>clase</a:t>
            </a:r>
            <a:endParaRPr lang="en-US" sz="2800" dirty="0"/>
          </a:p>
          <a:p>
            <a:pPr eaLnBrk="1" hangingPunct="1">
              <a:defRPr/>
            </a:pPr>
            <a:r>
              <a:rPr lang="en-US" sz="2800" dirty="0"/>
              <a:t>Define </a:t>
            </a:r>
            <a:r>
              <a:rPr lang="en-US" sz="2800" dirty="0" err="1"/>
              <a:t>por</a:t>
            </a:r>
            <a:r>
              <a:rPr lang="en-US" sz="2800" dirty="0"/>
              <a:t> lo </a:t>
            </a:r>
            <a:r>
              <a:rPr lang="en-US" sz="2800" dirty="0" err="1"/>
              <a:t>menos</a:t>
            </a:r>
            <a:r>
              <a:rPr lang="en-US" sz="2800" dirty="0"/>
              <a:t> dos </a:t>
            </a:r>
            <a:r>
              <a:rPr lang="en-US" sz="2800" dirty="0" err="1"/>
              <a:t>constructores</a:t>
            </a:r>
            <a:r>
              <a:rPr lang="en-US" sz="2800" dirty="0"/>
              <a:t>:</a:t>
            </a:r>
          </a:p>
          <a:p>
            <a:pPr lvl="1" eaLnBrk="1" hangingPunct="1">
              <a:defRPr/>
            </a:pPr>
            <a:r>
              <a:rPr lang="en-US" sz="2400" dirty="0"/>
              <a:t>Constructor default, sin </a:t>
            </a:r>
            <a:r>
              <a:rPr lang="en-US" sz="2400" dirty="0" err="1"/>
              <a:t>parámetros</a:t>
            </a:r>
            <a:endParaRPr lang="en-US" sz="2400" dirty="0"/>
          </a:p>
          <a:p>
            <a:pPr lvl="1" eaLnBrk="1" hangingPunct="1">
              <a:defRPr/>
            </a:pPr>
            <a:r>
              <a:rPr lang="en-US" sz="2400" dirty="0"/>
              <a:t>Constructor con un </a:t>
            </a:r>
            <a:r>
              <a:rPr lang="en-US" sz="2400" dirty="0" err="1"/>
              <a:t>parámetro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String</a:t>
            </a:r>
            <a:endParaRPr lang="en-US" sz="2400" dirty="0"/>
          </a:p>
          <a:p>
            <a:pPr eaLnBrk="1" hangingPunct="1">
              <a:defRPr/>
            </a:pPr>
            <a:r>
              <a:rPr lang="en-US" sz="2800" dirty="0" err="1"/>
              <a:t>Comienza</a:t>
            </a:r>
            <a:r>
              <a:rPr lang="en-US" sz="2800" dirty="0"/>
              <a:t> la </a:t>
            </a:r>
            <a:r>
              <a:rPr lang="en-US" sz="2800" dirty="0" err="1"/>
              <a:t>definición</a:t>
            </a:r>
            <a:r>
              <a:rPr lang="en-US" sz="2800" dirty="0"/>
              <a:t> de </a:t>
            </a:r>
            <a:r>
              <a:rPr lang="en-US" sz="2800" dirty="0" err="1"/>
              <a:t>cada</a:t>
            </a:r>
            <a:r>
              <a:rPr lang="en-US" sz="2800" dirty="0"/>
              <a:t> constructor con </a:t>
            </a:r>
            <a:r>
              <a:rPr lang="en-US" sz="2800" dirty="0" err="1"/>
              <a:t>una</a:t>
            </a:r>
            <a:r>
              <a:rPr lang="en-US" sz="2800" dirty="0"/>
              <a:t> </a:t>
            </a:r>
            <a:r>
              <a:rPr lang="en-US" sz="2800" dirty="0" err="1"/>
              <a:t>llamada</a:t>
            </a:r>
            <a:r>
              <a:rPr lang="en-US" sz="2800" dirty="0"/>
              <a:t> al constructor base, </a:t>
            </a:r>
            <a:r>
              <a:rPr lang="en-US" sz="2800" dirty="0" err="1"/>
              <a:t>usando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super</a:t>
            </a:r>
          </a:p>
          <a:p>
            <a:pPr eaLnBrk="1" hangingPunct="1">
              <a:defRPr/>
            </a:pPr>
            <a:r>
              <a:rPr lang="en-US" sz="2800" u="sng" dirty="0"/>
              <a:t>No </a:t>
            </a:r>
            <a:r>
              <a:rPr lang="en-US" sz="2800" u="sng" dirty="0" err="1"/>
              <a:t>redefinas</a:t>
            </a:r>
            <a:r>
              <a:rPr lang="en-US" sz="2800" dirty="0"/>
              <a:t> el </a:t>
            </a:r>
            <a:r>
              <a:rPr lang="en-US" sz="2800" dirty="0" err="1"/>
              <a:t>método</a:t>
            </a:r>
            <a:r>
              <a:rPr lang="en-US" sz="2800" dirty="0"/>
              <a:t> </a:t>
            </a:r>
            <a:r>
              <a:rPr lang="en-US" sz="2800" dirty="0" err="1"/>
              <a:t>heredado</a:t>
            </a:r>
            <a:r>
              <a:rPr lang="en-US" sz="2800" dirty="0"/>
              <a:t> </a:t>
            </a:r>
            <a:r>
              <a:rPr lang="en-US" sz="28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getMessage</a:t>
            </a:r>
            <a:endParaRPr lang="en-US" sz="2800" b="1" dirty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F1A6B-2E75-4570-89CD-C51B0211E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Lanzar Excepciones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67554-7633-4478-AEE6-1360D84B9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Hay 3 formas en las que una excepción puede ser lanzada: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Instrucciones</a:t>
            </a:r>
            <a:r>
              <a:rPr lang="en-US" dirty="0"/>
              <a:t> de Java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 palabra </a:t>
            </a:r>
            <a:r>
              <a:rPr lang="en-US" dirty="0" err="1"/>
              <a:t>reservada</a:t>
            </a:r>
            <a:r>
              <a:rPr lang="en-US" dirty="0"/>
              <a:t> 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throw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Definiendo</a:t>
            </a:r>
            <a:r>
              <a:rPr lang="en-US" dirty="0"/>
              <a:t> un </a:t>
            </a:r>
            <a:r>
              <a:rPr lang="en-US" dirty="0" err="1"/>
              <a:t>método</a:t>
            </a:r>
            <a:r>
              <a:rPr lang="en-US" dirty="0"/>
              <a:t> que lance una </a:t>
            </a:r>
            <a:r>
              <a:rPr lang="en-US" dirty="0" err="1"/>
              <a:t>excepción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8732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716ED-B552-46E1-9C0E-BADE56FD3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9217"/>
          </a:xfrm>
        </p:spPr>
        <p:txBody>
          <a:bodyPr/>
          <a:lstStyle/>
          <a:p>
            <a:r>
              <a:rPr lang="es-MX" sz="4000" dirty="0"/>
              <a:t>1. Excepciones por instrucciones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A923D-BC46-4CD1-86B0-3A0F6D597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33856"/>
            <a:ext cx="8229600" cy="5192308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Algunas operaciones inválidas invocan automáticamente una excepción. Por ejemplo:</a:t>
            </a:r>
          </a:p>
          <a:p>
            <a:r>
              <a:rPr lang="es-MX" dirty="0"/>
              <a:t>Operaciones matemáticas inválidas:</a:t>
            </a:r>
          </a:p>
          <a:p>
            <a:pPr lvl="1"/>
            <a:r>
              <a:rPr lang="es-MX" b="1" i="1" dirty="0" err="1"/>
              <a:t>Arithmetic</a:t>
            </a:r>
            <a:r>
              <a:rPr lang="es-MX" b="1" i="1" dirty="0"/>
              <a:t> </a:t>
            </a:r>
            <a:r>
              <a:rPr lang="es-MX" b="1" i="1" dirty="0" err="1"/>
              <a:t>Operation</a:t>
            </a:r>
            <a:endParaRPr lang="es-MX" dirty="0"/>
          </a:p>
          <a:p>
            <a:r>
              <a:rPr lang="es-MX" dirty="0"/>
              <a:t>Acceder a índices inválidos en arreglos</a:t>
            </a:r>
          </a:p>
          <a:p>
            <a:pPr lvl="1"/>
            <a:r>
              <a:rPr lang="es-MX" b="1" i="1" dirty="0" err="1"/>
              <a:t>Index</a:t>
            </a:r>
            <a:r>
              <a:rPr lang="es-MX" b="1" i="1" dirty="0"/>
              <a:t> </a:t>
            </a:r>
            <a:r>
              <a:rPr lang="es-MX" b="1" i="1" dirty="0" err="1"/>
              <a:t>out</a:t>
            </a:r>
            <a:r>
              <a:rPr lang="es-MX" b="1" i="1" dirty="0"/>
              <a:t> </a:t>
            </a:r>
            <a:r>
              <a:rPr lang="es-MX" b="1" i="1" dirty="0" err="1"/>
              <a:t>of</a:t>
            </a:r>
            <a:r>
              <a:rPr lang="es-MX" b="1" i="1" dirty="0"/>
              <a:t> </a:t>
            </a:r>
            <a:r>
              <a:rPr lang="es-MX" b="1" i="1" dirty="0" err="1"/>
              <a:t>bounds</a:t>
            </a:r>
            <a:endParaRPr lang="es-MX" dirty="0"/>
          </a:p>
          <a:p>
            <a:r>
              <a:rPr lang="en-US" dirty="0"/>
              <a:t>Variables de </a:t>
            </a:r>
            <a:r>
              <a:rPr lang="en-US" dirty="0" err="1"/>
              <a:t>referencia</a:t>
            </a:r>
            <a:r>
              <a:rPr lang="en-US" dirty="0"/>
              <a:t> no </a:t>
            </a:r>
            <a:r>
              <a:rPr lang="en-US" dirty="0" err="1"/>
              <a:t>inicializadas</a:t>
            </a:r>
            <a:endParaRPr lang="en-US" dirty="0"/>
          </a:p>
          <a:p>
            <a:pPr lvl="1"/>
            <a:r>
              <a:rPr lang="en-US" b="1" i="1" dirty="0"/>
              <a:t>Null 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939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716ED-B552-46E1-9C0E-BADE56FD3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2. Excepciones por 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throw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A923D-BC46-4CD1-86B0-3A0F6D597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9"/>
            <a:ext cx="8229600" cy="1922192"/>
          </a:xfrm>
        </p:spPr>
        <p:txBody>
          <a:bodyPr/>
          <a:lstStyle/>
          <a:p>
            <a:pPr marL="0" indent="0">
              <a:buNone/>
            </a:pPr>
            <a:r>
              <a:rPr lang="es-MX" sz="2800" dirty="0"/>
              <a:t>Un programador puede invocar explícitamente una excepción bajo ciertas condiciones. Para esto, se utiliza la palabra reservada </a:t>
            </a: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throw </a:t>
            </a:r>
            <a:r>
              <a:rPr lang="en-US" sz="2800" dirty="0"/>
              <a:t>y se </a:t>
            </a:r>
            <a:r>
              <a:rPr lang="en-US" sz="2800" dirty="0" err="1"/>
              <a:t>instancia</a:t>
            </a:r>
            <a:r>
              <a:rPr lang="en-US" sz="2800" dirty="0"/>
              <a:t> un </a:t>
            </a:r>
            <a:r>
              <a:rPr lang="en-US" sz="2800" dirty="0" err="1"/>
              <a:t>objeto</a:t>
            </a:r>
            <a:r>
              <a:rPr lang="en-US" sz="2800" dirty="0"/>
              <a:t> de </a:t>
            </a:r>
            <a:r>
              <a:rPr lang="en-US" sz="2800" dirty="0" err="1"/>
              <a:t>tipo</a:t>
            </a:r>
            <a:r>
              <a:rPr lang="en-US" sz="2800" dirty="0"/>
              <a:t> </a:t>
            </a:r>
            <a:r>
              <a:rPr lang="en-US" sz="2800" dirty="0" err="1"/>
              <a:t>Excepción</a:t>
            </a:r>
            <a:r>
              <a:rPr lang="en-US" sz="28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A66C72-5CDF-4DA2-914B-B02D48141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076" y="3852154"/>
            <a:ext cx="4755848" cy="180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928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CA9F736B-EB50-45FC-A21B-A6FCD4288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0553"/>
          </a:xfrm>
        </p:spPr>
        <p:txBody>
          <a:bodyPr/>
          <a:lstStyle/>
          <a:p>
            <a:pPr eaLnBrk="1" hangingPunct="1"/>
            <a:r>
              <a:rPr lang="es-MX" altLang="en-US" dirty="0"/>
              <a:t>3. Métodos y Excepciones</a:t>
            </a:r>
            <a:endParaRPr lang="en-US" altLang="en-US" dirty="0"/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B70C2C2C-9B25-42B2-A3E7-7F4D591C4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50587"/>
            <a:ext cx="8589523" cy="5075577"/>
          </a:xfrm>
        </p:spPr>
        <p:txBody>
          <a:bodyPr/>
          <a:lstStyle/>
          <a:p>
            <a:pPr eaLnBrk="1" hangingPunct="1"/>
            <a:r>
              <a:rPr lang="en-US" altLang="en-US" dirty="0"/>
              <a:t>Podemos </a:t>
            </a:r>
            <a:r>
              <a:rPr lang="en-US" altLang="en-US" dirty="0" err="1"/>
              <a:t>diseñar</a:t>
            </a:r>
            <a:r>
              <a:rPr lang="en-US" altLang="en-US" dirty="0"/>
              <a:t> </a:t>
            </a:r>
            <a:r>
              <a:rPr lang="en-US" altLang="en-US" dirty="0" err="1"/>
              <a:t>métodos</a:t>
            </a:r>
            <a:r>
              <a:rPr lang="en-US" altLang="en-US" dirty="0"/>
              <a:t> que </a:t>
            </a:r>
            <a:r>
              <a:rPr lang="en-US" altLang="en-US" dirty="0" err="1"/>
              <a:t>lancen</a:t>
            </a:r>
            <a:r>
              <a:rPr lang="en-US" altLang="en-US" dirty="0"/>
              <a:t> una </a:t>
            </a:r>
            <a:r>
              <a:rPr lang="en-US" altLang="en-US" dirty="0" err="1"/>
              <a:t>excepción</a:t>
            </a:r>
            <a:r>
              <a:rPr lang="en-US" altLang="en-US" dirty="0"/>
              <a:t> bajo </a:t>
            </a:r>
            <a:r>
              <a:rPr lang="en-US" altLang="en-US" dirty="0" err="1"/>
              <a:t>ciertas</a:t>
            </a:r>
            <a:r>
              <a:rPr lang="en-US" altLang="en-US" dirty="0"/>
              <a:t> </a:t>
            </a:r>
            <a:r>
              <a:rPr lang="en-US" altLang="en-US" dirty="0" err="1"/>
              <a:t>condiciones</a:t>
            </a:r>
            <a:r>
              <a:rPr lang="en-US" altLang="en-US" dirty="0"/>
              <a:t>.</a:t>
            </a:r>
          </a:p>
          <a:p>
            <a:pPr eaLnBrk="1" hangingPunct="1"/>
            <a:r>
              <a:rPr lang="en-US" altLang="en-US" dirty="0" err="1"/>
              <a:t>Esto</a:t>
            </a:r>
            <a:r>
              <a:rPr lang="en-US" altLang="en-US" dirty="0"/>
              <a:t> </a:t>
            </a:r>
            <a:r>
              <a:rPr lang="en-US" altLang="en-US" dirty="0" err="1"/>
              <a:t>nos</a:t>
            </a:r>
            <a:r>
              <a:rPr lang="en-US" altLang="en-US" dirty="0"/>
              <a:t> da la </a:t>
            </a:r>
            <a:r>
              <a:rPr lang="en-US" altLang="en-US" dirty="0" err="1"/>
              <a:t>ventaja</a:t>
            </a:r>
            <a:r>
              <a:rPr lang="en-US" altLang="en-US" dirty="0"/>
              <a:t> de:</a:t>
            </a:r>
          </a:p>
          <a:p>
            <a:pPr lvl="1" eaLnBrk="1" hangingPunct="1"/>
            <a:r>
              <a:rPr lang="en-US" altLang="en-US" dirty="0" err="1"/>
              <a:t>Delegar</a:t>
            </a:r>
            <a:r>
              <a:rPr lang="en-US" altLang="en-US" dirty="0"/>
              <a:t> el </a:t>
            </a:r>
            <a:r>
              <a:rPr lang="en-US" altLang="en-US" dirty="0" err="1"/>
              <a:t>manejo</a:t>
            </a:r>
            <a:r>
              <a:rPr lang="en-US" altLang="en-US" dirty="0"/>
              <a:t> de </a:t>
            </a:r>
            <a:r>
              <a:rPr lang="en-US" altLang="en-US" dirty="0" err="1"/>
              <a:t>errores</a:t>
            </a:r>
            <a:r>
              <a:rPr lang="en-US" altLang="en-US" dirty="0"/>
              <a:t> al </a:t>
            </a:r>
            <a:r>
              <a:rPr lang="en-US" altLang="en-US" dirty="0" err="1"/>
              <a:t>programa</a:t>
            </a:r>
            <a:r>
              <a:rPr lang="en-US" altLang="en-US" dirty="0"/>
              <a:t> que </a:t>
            </a:r>
            <a:r>
              <a:rPr lang="en-US" altLang="en-US" dirty="0" err="1"/>
              <a:t>hace</a:t>
            </a:r>
            <a:r>
              <a:rPr lang="en-US" altLang="en-US" dirty="0"/>
              <a:t> </a:t>
            </a:r>
            <a:r>
              <a:rPr lang="en-US" altLang="en-US" dirty="0" err="1"/>
              <a:t>uso</a:t>
            </a:r>
            <a:r>
              <a:rPr lang="en-US" altLang="en-US" dirty="0"/>
              <a:t> del </a:t>
            </a:r>
            <a:r>
              <a:rPr lang="en-US" altLang="en-US" dirty="0" err="1"/>
              <a:t>método</a:t>
            </a:r>
            <a:r>
              <a:rPr lang="en-US" altLang="en-US" dirty="0"/>
              <a:t>.</a:t>
            </a:r>
          </a:p>
          <a:p>
            <a:pPr lvl="1" eaLnBrk="1" hangingPunct="1"/>
            <a:r>
              <a:rPr lang="en-US" altLang="en-US" dirty="0" err="1"/>
              <a:t>Mantener</a:t>
            </a:r>
            <a:r>
              <a:rPr lang="en-US" altLang="en-US" dirty="0"/>
              <a:t> </a:t>
            </a:r>
            <a:r>
              <a:rPr lang="en-US" altLang="en-US" dirty="0" err="1"/>
              <a:t>diferentes</a:t>
            </a:r>
            <a:r>
              <a:rPr lang="en-US" altLang="en-US" dirty="0"/>
              <a:t> </a:t>
            </a:r>
            <a:r>
              <a:rPr lang="en-US" altLang="en-US" dirty="0" err="1"/>
              <a:t>manejos</a:t>
            </a:r>
            <a:r>
              <a:rPr lang="en-US" altLang="en-US" dirty="0"/>
              <a:t> de </a:t>
            </a:r>
            <a:r>
              <a:rPr lang="en-US" altLang="en-US" dirty="0" err="1"/>
              <a:t>errores</a:t>
            </a:r>
            <a:r>
              <a:rPr lang="en-US" altLang="en-US" dirty="0"/>
              <a:t> </a:t>
            </a:r>
            <a:r>
              <a:rPr lang="en-US" altLang="en-US" dirty="0" err="1"/>
              <a:t>dependiendo</a:t>
            </a:r>
            <a:r>
              <a:rPr lang="en-US" altLang="en-US" dirty="0"/>
              <a:t> de </a:t>
            </a:r>
            <a:r>
              <a:rPr lang="en-US" altLang="en-US" dirty="0" err="1"/>
              <a:t>cada</a:t>
            </a:r>
            <a:r>
              <a:rPr lang="en-US" altLang="en-US" dirty="0"/>
              <a:t> </a:t>
            </a:r>
            <a:r>
              <a:rPr lang="en-US" altLang="en-US" dirty="0" err="1"/>
              <a:t>escenario</a:t>
            </a:r>
            <a:r>
              <a:rPr lang="en-US" altLang="en-US" dirty="0"/>
              <a:t>.</a:t>
            </a:r>
          </a:p>
          <a:p>
            <a:pPr eaLnBrk="1" hangingPunct="1"/>
            <a:r>
              <a:rPr lang="en-US" altLang="en-US" dirty="0"/>
              <a:t>Este </a:t>
            </a:r>
            <a:r>
              <a:rPr lang="en-US" altLang="en-US" dirty="0" err="1"/>
              <a:t>comportamiento</a:t>
            </a:r>
            <a:r>
              <a:rPr lang="en-US" altLang="en-US" dirty="0"/>
              <a:t> lo </a:t>
            </a:r>
            <a:r>
              <a:rPr lang="en-US" altLang="en-US" dirty="0" err="1"/>
              <a:t>lograremos</a:t>
            </a:r>
            <a:r>
              <a:rPr lang="en-US" altLang="en-US" dirty="0"/>
              <a:t> con la palabra </a:t>
            </a:r>
            <a:r>
              <a:rPr lang="en-US" altLang="en-US" dirty="0" err="1"/>
              <a:t>reservada</a:t>
            </a:r>
            <a:r>
              <a:rPr lang="en-US" altLang="en-US" dirty="0"/>
              <a:t> 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throws</a:t>
            </a:r>
            <a:r>
              <a:rPr lang="en-US" dirty="0"/>
              <a:t>.</a:t>
            </a:r>
            <a:r>
              <a:rPr lang="en-US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5840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080D442A-AE3E-4096-9272-4923C4253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4613"/>
          </a:xfrm>
        </p:spPr>
        <p:txBody>
          <a:bodyPr/>
          <a:lstStyle/>
          <a:p>
            <a:r>
              <a:rPr lang="es-MX" altLang="en-US" dirty="0"/>
              <a:t>3. Métodos y Excepciones</a:t>
            </a:r>
            <a:endParaRPr lang="en-US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EE2A7-A570-4E21-B383-A736805C8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31132"/>
            <a:ext cx="8229600" cy="5428034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Debemos</a:t>
            </a:r>
            <a:r>
              <a:rPr lang="en-US" dirty="0"/>
              <a:t> </a:t>
            </a:r>
            <a:r>
              <a:rPr lang="en-US" dirty="0" err="1"/>
              <a:t>incluir</a:t>
            </a:r>
            <a:r>
              <a:rPr lang="en-US" dirty="0"/>
              <a:t> las </a:t>
            </a:r>
            <a:r>
              <a:rPr lang="en-US" dirty="0" err="1"/>
              <a:t>excepciones</a:t>
            </a:r>
            <a:r>
              <a:rPr lang="en-US" dirty="0"/>
              <a:t> que un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lanzar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declaración</a:t>
            </a:r>
            <a:r>
              <a:rPr lang="en-US" dirty="0"/>
              <a:t> del </a:t>
            </a:r>
            <a:r>
              <a:rPr lang="en-US" dirty="0" err="1"/>
              <a:t>método</a:t>
            </a:r>
            <a:r>
              <a:rPr lang="en-US" dirty="0"/>
              <a:t>: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OJO!</a:t>
            </a:r>
          </a:p>
          <a:p>
            <a:pPr lvl="1">
              <a:defRPr/>
            </a:pPr>
            <a:r>
              <a:rPr lang="en-US" dirty="0"/>
              <a:t>La palabra </a:t>
            </a:r>
            <a:r>
              <a:rPr lang="en-US" sz="3200" b="1" dirty="0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throw</a:t>
            </a:r>
            <a:r>
              <a:rPr lang="en-US" dirty="0"/>
              <a:t> se </a:t>
            </a:r>
            <a:r>
              <a:rPr lang="en-US" dirty="0" err="1"/>
              <a:t>usa</a:t>
            </a:r>
            <a:r>
              <a:rPr lang="en-US" dirty="0"/>
              <a:t> para </a:t>
            </a:r>
            <a:r>
              <a:rPr lang="en-US" dirty="0" err="1"/>
              <a:t>lanzar</a:t>
            </a:r>
            <a:r>
              <a:rPr lang="en-US" dirty="0"/>
              <a:t> la </a:t>
            </a:r>
            <a:r>
              <a:rPr lang="en-US" dirty="0" err="1"/>
              <a:t>excepción</a:t>
            </a:r>
            <a:r>
              <a:rPr lang="en-US" dirty="0"/>
              <a:t>.</a:t>
            </a:r>
          </a:p>
          <a:p>
            <a:pPr lvl="1">
              <a:defRPr/>
            </a:pPr>
            <a:r>
              <a:rPr lang="en-US" dirty="0"/>
              <a:t>La </a:t>
            </a:r>
            <a:r>
              <a:rPr lang="en-US" dirty="0" err="1"/>
              <a:t>palabra</a:t>
            </a:r>
            <a:r>
              <a:rPr lang="en-US" dirty="0"/>
              <a:t> </a:t>
            </a:r>
            <a:r>
              <a:rPr lang="en-US" sz="3200" b="1" dirty="0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throws</a:t>
            </a:r>
            <a:r>
              <a:rPr lang="en-US" dirty="0"/>
              <a:t> se </a:t>
            </a:r>
            <a:r>
              <a:rPr lang="en-US" dirty="0" err="1"/>
              <a:t>usa</a:t>
            </a:r>
            <a:r>
              <a:rPr lang="en-US" dirty="0"/>
              <a:t> para declarer </a:t>
            </a:r>
            <a:r>
              <a:rPr lang="en-US" dirty="0" err="1"/>
              <a:t>que</a:t>
            </a:r>
            <a:r>
              <a:rPr lang="en-US" dirty="0"/>
              <a:t> el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u="sng" dirty="0" err="1"/>
              <a:t>puede</a:t>
            </a:r>
            <a:r>
              <a:rPr lang="en-US" u="sng" dirty="0"/>
              <a:t> </a:t>
            </a:r>
            <a:r>
              <a:rPr lang="en-US" u="sng" dirty="0" err="1"/>
              <a:t>lanzar</a:t>
            </a:r>
            <a:r>
              <a:rPr lang="en-US" u="sng" dirty="0"/>
              <a:t> </a:t>
            </a:r>
            <a:r>
              <a:rPr lang="en-US" dirty="0"/>
              <a:t>la </a:t>
            </a:r>
            <a:r>
              <a:rPr lang="en-US" dirty="0" err="1"/>
              <a:t>excepción</a:t>
            </a:r>
            <a:r>
              <a:rPr lang="en-US" dirty="0"/>
              <a:t>.</a:t>
            </a:r>
          </a:p>
        </p:txBody>
      </p:sp>
      <p:pic>
        <p:nvPicPr>
          <p:cNvPr id="27652" name="Picture 2">
            <a:extLst>
              <a:ext uri="{FF2B5EF4-FFF2-40B4-BE49-F238E27FC236}">
                <a16:creationId xmlns:a16="http://schemas.microsoft.com/office/drawing/2014/main" id="{B92EC745-12C6-46AC-B767-41B48B48C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28" y="2684462"/>
            <a:ext cx="7577137" cy="7445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825C3833-D6E3-414E-9F21-6CCFEB6B5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5250"/>
            <a:ext cx="8229600" cy="817563"/>
          </a:xfrm>
        </p:spPr>
        <p:txBody>
          <a:bodyPr/>
          <a:lstStyle/>
          <a:p>
            <a:r>
              <a:rPr lang="es-MX" altLang="en-US" dirty="0"/>
              <a:t>3. Métodos y Excepciones</a:t>
            </a:r>
            <a:endParaRPr lang="en-US" altLang="en-US" dirty="0"/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359277E9-A494-46C2-82DB-C08C72262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0463"/>
            <a:ext cx="8229600" cy="4965700"/>
          </a:xfrm>
        </p:spPr>
        <p:txBody>
          <a:bodyPr/>
          <a:lstStyle/>
          <a:p>
            <a:r>
              <a:rPr lang="en-US" altLang="en-US" dirty="0"/>
              <a:t>Si un </a:t>
            </a:r>
            <a:r>
              <a:rPr lang="en-US" altLang="en-US" dirty="0" err="1"/>
              <a:t>método</a:t>
            </a:r>
            <a:r>
              <a:rPr lang="en-US" altLang="en-US" dirty="0"/>
              <a:t> </a:t>
            </a:r>
            <a:r>
              <a:rPr lang="en-US" altLang="en-US" dirty="0" err="1"/>
              <a:t>lanza</a:t>
            </a:r>
            <a:r>
              <a:rPr lang="en-US" altLang="en-US" dirty="0"/>
              <a:t> una </a:t>
            </a:r>
            <a:r>
              <a:rPr lang="en-US" altLang="en-US" dirty="0" err="1"/>
              <a:t>excepción</a:t>
            </a:r>
            <a:r>
              <a:rPr lang="en-US" altLang="en-US" dirty="0"/>
              <a:t>, el </a:t>
            </a:r>
            <a:r>
              <a:rPr lang="en-US" altLang="en-US" dirty="0" err="1"/>
              <a:t>programa</a:t>
            </a:r>
            <a:r>
              <a:rPr lang="en-US" altLang="en-US" dirty="0"/>
              <a:t> que llama al </a:t>
            </a:r>
            <a:r>
              <a:rPr lang="en-US" altLang="en-US" dirty="0" err="1"/>
              <a:t>método</a:t>
            </a:r>
            <a:r>
              <a:rPr lang="en-US" altLang="en-US" dirty="0"/>
              <a:t> </a:t>
            </a:r>
            <a:r>
              <a:rPr lang="en-US" altLang="en-US" dirty="0" err="1"/>
              <a:t>puede</a:t>
            </a:r>
            <a:r>
              <a:rPr lang="en-US" altLang="en-US" dirty="0"/>
              <a:t> </a:t>
            </a:r>
            <a:r>
              <a:rPr lang="en-US" altLang="en-US" dirty="0" err="1"/>
              <a:t>recibirla</a:t>
            </a:r>
            <a:r>
              <a:rPr lang="en-US" altLang="en-US" dirty="0"/>
              <a:t>. </a:t>
            </a:r>
          </a:p>
          <a:p>
            <a:r>
              <a:rPr lang="en-US" altLang="en-US" dirty="0" err="1"/>
              <a:t>Ejemplo</a:t>
            </a:r>
            <a:r>
              <a:rPr lang="en-US" altLang="en-US" dirty="0"/>
              <a:t>:</a:t>
            </a:r>
          </a:p>
          <a:p>
            <a:endParaRPr lang="en-US" altLang="en-US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8676" name="Picture 1" descr="Screen Clipping">
            <a:extLst>
              <a:ext uri="{FF2B5EF4-FFF2-40B4-BE49-F238E27FC236}">
                <a16:creationId xmlns:a16="http://schemas.microsoft.com/office/drawing/2014/main" id="{37BB9242-50C2-4EF1-9BF0-FD6233E46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3306763"/>
            <a:ext cx="821372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085E3C2C-F97D-441F-9EDB-B99419A7B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6494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Excepciones</a:t>
            </a:r>
            <a:r>
              <a:rPr lang="en-US" altLang="en-US" dirty="0"/>
              <a:t> </a:t>
            </a:r>
            <a:r>
              <a:rPr lang="en-US" altLang="en-US" dirty="0" err="1"/>
              <a:t>en</a:t>
            </a:r>
            <a:r>
              <a:rPr lang="en-US" altLang="en-US" dirty="0"/>
              <a:t> Java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0980DCC2-B1E9-461A-BC77-2DD355B53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31132"/>
            <a:ext cx="8229600" cy="5095031"/>
          </a:xfrm>
        </p:spPr>
        <p:txBody>
          <a:bodyPr/>
          <a:lstStyle/>
          <a:p>
            <a:pPr eaLnBrk="1" hangingPunct="1"/>
            <a:r>
              <a:rPr lang="en-US" altLang="en-US" dirty="0"/>
              <a:t>Las </a:t>
            </a:r>
            <a:r>
              <a:rPr lang="en-US" altLang="en-US" dirty="0" err="1"/>
              <a:t>excepciones</a:t>
            </a:r>
            <a:r>
              <a:rPr lang="en-US" altLang="en-US" dirty="0"/>
              <a:t> son un </a:t>
            </a:r>
            <a:r>
              <a:rPr lang="en-US" altLang="en-US" dirty="0" err="1"/>
              <a:t>objeto</a:t>
            </a:r>
            <a:r>
              <a:rPr lang="en-US" altLang="en-US" dirty="0"/>
              <a:t> que </a:t>
            </a:r>
            <a:r>
              <a:rPr lang="en-US" altLang="en-US" dirty="0" err="1"/>
              <a:t>señaliza</a:t>
            </a:r>
            <a:r>
              <a:rPr lang="en-US" altLang="en-US" dirty="0"/>
              <a:t> la </a:t>
            </a:r>
            <a:r>
              <a:rPr lang="en-US" altLang="en-US" dirty="0" err="1"/>
              <a:t>ocurrencia</a:t>
            </a:r>
            <a:r>
              <a:rPr lang="en-US" altLang="en-US" dirty="0"/>
              <a:t> de </a:t>
            </a:r>
            <a:r>
              <a:rPr lang="en-US" altLang="en-US" dirty="0" err="1"/>
              <a:t>evento</a:t>
            </a:r>
            <a:r>
              <a:rPr lang="en-US" altLang="en-US" dirty="0"/>
              <a:t> </a:t>
            </a:r>
            <a:r>
              <a:rPr lang="en-US" altLang="en-US" dirty="0" err="1"/>
              <a:t>inusual</a:t>
            </a:r>
            <a:r>
              <a:rPr lang="en-US" altLang="en-US" dirty="0"/>
              <a:t> </a:t>
            </a:r>
            <a:r>
              <a:rPr lang="en-US" altLang="en-US" dirty="0" err="1"/>
              <a:t>durante</a:t>
            </a:r>
            <a:r>
              <a:rPr lang="en-US" altLang="en-US" dirty="0"/>
              <a:t> la </a:t>
            </a:r>
            <a:r>
              <a:rPr lang="en-US" altLang="en-US" dirty="0" err="1"/>
              <a:t>ejecución</a:t>
            </a:r>
            <a:r>
              <a:rPr lang="en-US" altLang="en-US" dirty="0"/>
              <a:t> de un </a:t>
            </a:r>
            <a:r>
              <a:rPr lang="en-US" altLang="en-US" dirty="0" err="1"/>
              <a:t>programa</a:t>
            </a:r>
            <a:r>
              <a:rPr lang="en-US" altLang="en-US" dirty="0"/>
              <a:t>.</a:t>
            </a:r>
          </a:p>
          <a:p>
            <a:pPr eaLnBrk="1" hangingPunct="1"/>
            <a:r>
              <a:rPr lang="en-US" altLang="en-US" dirty="0"/>
              <a:t>Las </a:t>
            </a:r>
            <a:r>
              <a:rPr lang="en-US" altLang="en-US" dirty="0" err="1"/>
              <a:t>excepciones</a:t>
            </a:r>
            <a:r>
              <a:rPr lang="en-US" altLang="en-US" dirty="0"/>
              <a:t> </a:t>
            </a:r>
            <a:r>
              <a:rPr lang="en-US" altLang="en-US" dirty="0" err="1"/>
              <a:t>están</a:t>
            </a:r>
            <a:r>
              <a:rPr lang="en-US" altLang="en-US" dirty="0"/>
              <a:t> </a:t>
            </a:r>
            <a:r>
              <a:rPr lang="en-US" altLang="en-US" dirty="0" err="1"/>
              <a:t>compuestas</a:t>
            </a:r>
            <a:r>
              <a:rPr lang="en-US" altLang="en-US" dirty="0"/>
              <a:t> por dos </a:t>
            </a:r>
            <a:r>
              <a:rPr lang="en-US" altLang="en-US" dirty="0" err="1"/>
              <a:t>acciones</a:t>
            </a:r>
            <a:r>
              <a:rPr lang="en-US" altLang="en-US" dirty="0"/>
              <a:t> </a:t>
            </a:r>
            <a:r>
              <a:rPr lang="en-US" altLang="en-US" dirty="0" err="1"/>
              <a:t>principales</a:t>
            </a:r>
            <a:r>
              <a:rPr lang="en-US" altLang="en-US" dirty="0"/>
              <a:t>:</a:t>
            </a:r>
          </a:p>
          <a:p>
            <a:pPr lvl="1" eaLnBrk="1" hangingPunct="1"/>
            <a:r>
              <a:rPr lang="en-US" altLang="en-US" u="sng" dirty="0" err="1"/>
              <a:t>Lanzar</a:t>
            </a:r>
            <a:r>
              <a:rPr lang="en-US" altLang="en-US" u="sng" dirty="0"/>
              <a:t> la </a:t>
            </a:r>
            <a:r>
              <a:rPr lang="en-US" altLang="en-US" u="sng" dirty="0" err="1"/>
              <a:t>excepción</a:t>
            </a:r>
            <a:r>
              <a:rPr lang="en-US" altLang="en-US" u="sng" dirty="0"/>
              <a:t> </a:t>
            </a:r>
            <a:r>
              <a:rPr lang="en-US" altLang="en-US" i="1" dirty="0"/>
              <a:t>(Throw the exception)</a:t>
            </a:r>
            <a:endParaRPr lang="en-US" altLang="en-US" dirty="0"/>
          </a:p>
          <a:p>
            <a:pPr lvl="2" eaLnBrk="1" hangingPunct="1"/>
            <a:r>
              <a:rPr lang="en-US" altLang="en-US" dirty="0" err="1"/>
              <a:t>Crea</a:t>
            </a:r>
            <a:r>
              <a:rPr lang="en-US" altLang="en-US" dirty="0"/>
              <a:t> un </a:t>
            </a:r>
            <a:r>
              <a:rPr lang="en-US" altLang="en-US" dirty="0" err="1"/>
              <a:t>objeto</a:t>
            </a:r>
            <a:r>
              <a:rPr lang="en-US" altLang="en-US" dirty="0"/>
              <a:t> de </a:t>
            </a:r>
            <a:r>
              <a:rPr lang="en-US" altLang="en-US" dirty="0" err="1"/>
              <a:t>excepción</a:t>
            </a:r>
            <a:endParaRPr lang="en-US" altLang="en-US" dirty="0"/>
          </a:p>
          <a:p>
            <a:pPr lvl="1" eaLnBrk="1" hangingPunct="1"/>
            <a:r>
              <a:rPr lang="en-US" altLang="en-US" u="sng" dirty="0" err="1"/>
              <a:t>Manejar</a:t>
            </a:r>
            <a:r>
              <a:rPr lang="en-US" altLang="en-US" u="sng" dirty="0"/>
              <a:t> la </a:t>
            </a:r>
            <a:r>
              <a:rPr lang="en-US" altLang="en-US" u="sng" dirty="0" err="1"/>
              <a:t>excepción</a:t>
            </a:r>
            <a:r>
              <a:rPr lang="en-US" altLang="en-US" u="sng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Handle the exception)</a:t>
            </a:r>
            <a:endParaRPr lang="en-US" altLang="en-US" dirty="0"/>
          </a:p>
          <a:p>
            <a:pPr lvl="2" eaLnBrk="1" hangingPunct="1"/>
            <a:r>
              <a:rPr lang="en-US" altLang="en-US" dirty="0"/>
              <a:t>El </a:t>
            </a:r>
            <a:r>
              <a:rPr lang="en-US" altLang="en-US" dirty="0" err="1"/>
              <a:t>código</a:t>
            </a:r>
            <a:r>
              <a:rPr lang="en-US" altLang="en-US" dirty="0"/>
              <a:t> </a:t>
            </a:r>
            <a:r>
              <a:rPr lang="en-US" altLang="en-US" dirty="0" err="1"/>
              <a:t>detecta</a:t>
            </a:r>
            <a:r>
              <a:rPr lang="en-US" altLang="en-US" dirty="0"/>
              <a:t> la </a:t>
            </a:r>
            <a:r>
              <a:rPr lang="en-US" altLang="en-US" dirty="0" err="1"/>
              <a:t>excepción</a:t>
            </a:r>
            <a:r>
              <a:rPr lang="en-US" altLang="en-US" dirty="0"/>
              <a:t> y la </a:t>
            </a:r>
            <a:r>
              <a:rPr lang="en-US" altLang="en-US" dirty="0" err="1"/>
              <a:t>trata</a:t>
            </a:r>
            <a:r>
              <a:rPr lang="en-US" altLang="en-US" dirty="0"/>
              <a:t> de </a:t>
            </a:r>
            <a:r>
              <a:rPr lang="en-US" altLang="en-US" dirty="0" err="1"/>
              <a:t>acuerdo</a:t>
            </a:r>
            <a:r>
              <a:rPr lang="en-US" altLang="en-US" dirty="0"/>
              <a:t> a lo que se </a:t>
            </a:r>
            <a:r>
              <a:rPr lang="en-US" altLang="en-US" dirty="0" err="1"/>
              <a:t>necesita</a:t>
            </a:r>
            <a:r>
              <a:rPr lang="en-US" altLang="en-US" dirty="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5FAEC-9C8F-404A-96EE-77DE24273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3524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El </a:t>
            </a:r>
            <a:r>
              <a:rPr lang="en-US" dirty="0" err="1"/>
              <a:t>bloque</a:t>
            </a:r>
            <a:r>
              <a:rPr lang="en-US" dirty="0"/>
              <a:t> 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finally</a:t>
            </a:r>
            <a:endParaRPr lang="en-US" dirty="0"/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F3E68BC5-945E-4071-A209-503C5AB83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18162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dirty="0"/>
              <a:t>Podemos </a:t>
            </a:r>
            <a:r>
              <a:rPr lang="en-US" altLang="en-US" dirty="0" err="1"/>
              <a:t>agregar</a:t>
            </a:r>
            <a:r>
              <a:rPr lang="en-US" altLang="en-US" dirty="0"/>
              <a:t> un </a:t>
            </a:r>
            <a:r>
              <a:rPr lang="en-US" altLang="en-US" dirty="0" err="1"/>
              <a:t>bloque</a:t>
            </a:r>
            <a:r>
              <a:rPr lang="en-US" altLang="en-US" dirty="0"/>
              <a:t> de </a:t>
            </a:r>
            <a:r>
              <a:rPr lang="en-US" altLang="en-US" dirty="0" err="1"/>
              <a:t>tipo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altLang="en-US" dirty="0"/>
              <a:t> </a:t>
            </a:r>
            <a:r>
              <a:rPr lang="en-US" altLang="en-US" dirty="0" err="1"/>
              <a:t>después</a:t>
            </a:r>
            <a:r>
              <a:rPr lang="en-US" altLang="en-US" dirty="0"/>
              <a:t> de la </a:t>
            </a:r>
            <a:r>
              <a:rPr lang="en-US" altLang="en-US" dirty="0" err="1"/>
              <a:t>secuencia</a:t>
            </a:r>
            <a:r>
              <a:rPr lang="en-US" altLang="en-US" dirty="0"/>
              <a:t> del </a:t>
            </a:r>
            <a:r>
              <a:rPr lang="en-US" alt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endParaRPr lang="en-US" altLang="en-US" dirty="0"/>
          </a:p>
          <a:p>
            <a:pPr eaLnBrk="1" hangingPunct="1"/>
            <a:r>
              <a:rPr lang="en-US" altLang="en-US" dirty="0"/>
              <a:t>El </a:t>
            </a:r>
            <a:r>
              <a:rPr lang="en-US" altLang="en-US" dirty="0" err="1"/>
              <a:t>código</a:t>
            </a:r>
            <a:r>
              <a:rPr lang="en-US" altLang="en-US" dirty="0"/>
              <a:t> del </a:t>
            </a:r>
            <a:r>
              <a:rPr lang="en-US" altLang="en-US" dirty="0" err="1"/>
              <a:t>bloque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altLang="en-US" dirty="0"/>
              <a:t> </a:t>
            </a:r>
            <a:r>
              <a:rPr lang="en-US" altLang="en-US" u="sng" dirty="0" err="1"/>
              <a:t>siempre</a:t>
            </a:r>
            <a:r>
              <a:rPr lang="en-US" altLang="en-US" u="sng" dirty="0"/>
              <a:t> se </a:t>
            </a:r>
            <a:r>
              <a:rPr lang="en-US" altLang="en-US" u="sng" dirty="0" err="1"/>
              <a:t>ejecutará</a:t>
            </a:r>
            <a:r>
              <a:rPr lang="en-US" altLang="en-US" u="sng" dirty="0"/>
              <a:t>, </a:t>
            </a:r>
            <a:r>
              <a:rPr lang="en-US" altLang="en-US" dirty="0"/>
              <a:t>sin </a:t>
            </a:r>
            <a:r>
              <a:rPr lang="en-US" altLang="en-US" dirty="0" err="1"/>
              <a:t>importar</a:t>
            </a:r>
            <a:r>
              <a:rPr lang="en-US" altLang="en-US" dirty="0"/>
              <a:t> </a:t>
            </a:r>
            <a:r>
              <a:rPr lang="en-US" altLang="en-US" dirty="0" err="1"/>
              <a:t>si</a:t>
            </a:r>
            <a:r>
              <a:rPr lang="en-US" altLang="en-US" dirty="0"/>
              <a:t> la </a:t>
            </a:r>
            <a:r>
              <a:rPr lang="en-US" altLang="en-US" dirty="0" err="1"/>
              <a:t>excepción</a:t>
            </a:r>
            <a:r>
              <a:rPr lang="en-US" altLang="en-US" dirty="0"/>
              <a:t> es </a:t>
            </a:r>
            <a:r>
              <a:rPr lang="en-US" altLang="en-US" dirty="0" err="1"/>
              <a:t>lanzada</a:t>
            </a:r>
            <a:r>
              <a:rPr lang="en-US" altLang="en-US" dirty="0"/>
              <a:t> o </a:t>
            </a:r>
            <a:r>
              <a:rPr lang="en-US" altLang="en-US" dirty="0" err="1"/>
              <a:t>cachada</a:t>
            </a:r>
            <a:r>
              <a:rPr lang="en-US" altLang="en-US" dirty="0"/>
              <a:t>.</a:t>
            </a:r>
          </a:p>
          <a:p>
            <a:pPr lvl="1" eaLnBrk="1" hangingPunct="1"/>
            <a:r>
              <a:rPr lang="en-US" altLang="en-US" dirty="0" err="1"/>
              <a:t>Aunque</a:t>
            </a:r>
            <a:r>
              <a:rPr lang="en-US" altLang="en-US" dirty="0"/>
              <a:t> </a:t>
            </a:r>
            <a:r>
              <a:rPr lang="en-US" altLang="en-US" dirty="0" err="1"/>
              <a:t>haya</a:t>
            </a:r>
            <a:r>
              <a:rPr lang="en-US" altLang="en-US" dirty="0"/>
              <a:t> una </a:t>
            </a:r>
            <a:r>
              <a:rPr lang="en-US" altLang="en-US" dirty="0" err="1"/>
              <a:t>instrucción</a:t>
            </a:r>
            <a:r>
              <a:rPr lang="en-US" altLang="en-US" dirty="0"/>
              <a:t> de return dentro del catch, la </a:t>
            </a:r>
            <a:r>
              <a:rPr lang="en-US" altLang="en-US" dirty="0" err="1"/>
              <a:t>sección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 </a:t>
            </a:r>
            <a:r>
              <a:rPr lang="en-US" altLang="en-US" dirty="0" err="1"/>
              <a:t>también</a:t>
            </a:r>
            <a:r>
              <a:rPr lang="en-US" altLang="en-US" dirty="0"/>
              <a:t> se </a:t>
            </a:r>
            <a:r>
              <a:rPr lang="en-US" altLang="en-US" dirty="0" err="1"/>
              <a:t>ejecutará</a:t>
            </a:r>
            <a:r>
              <a:rPr lang="en-US" altLang="en-US" dirty="0"/>
              <a:t>.</a:t>
            </a:r>
          </a:p>
          <a:p>
            <a:pPr lvl="1" eaLnBrk="1" hangingPunct="1"/>
            <a:r>
              <a:rPr lang="en-US" altLang="en-US" dirty="0"/>
              <a:t>La </a:t>
            </a:r>
            <a:r>
              <a:rPr lang="en-US" altLang="en-US" dirty="0" err="1"/>
              <a:t>única</a:t>
            </a:r>
            <a:r>
              <a:rPr lang="en-US" altLang="en-US" dirty="0"/>
              <a:t> forma de </a:t>
            </a:r>
            <a:r>
              <a:rPr lang="en-US" altLang="en-US" dirty="0" err="1"/>
              <a:t>evitarla</a:t>
            </a:r>
            <a:r>
              <a:rPr lang="en-US" altLang="en-US" dirty="0"/>
              <a:t> es con </a:t>
            </a:r>
            <a:r>
              <a:rPr lang="en-US" alt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System.exit</a:t>
            </a:r>
            <a:r>
              <a:rPr lang="en-US" alt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  <a:endParaRPr lang="en-US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finally statement in java">
            <a:extLst>
              <a:ext uri="{FF2B5EF4-FFF2-40B4-BE49-F238E27FC236}">
                <a16:creationId xmlns:a16="http://schemas.microsoft.com/office/drawing/2014/main" id="{DBCCE630-0229-4513-AD29-A950A4C41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114" y="462842"/>
            <a:ext cx="4973772" cy="59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005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115C7A88-07E9-4A29-9542-031EDFD3A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0237"/>
          </a:xfrm>
        </p:spPr>
        <p:txBody>
          <a:bodyPr/>
          <a:lstStyle/>
          <a:p>
            <a:r>
              <a:rPr lang="en-US" altLang="en-US" dirty="0" err="1"/>
              <a:t>Resumen</a:t>
            </a:r>
            <a:endParaRPr lang="en-US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F836B-75BB-4A7F-8F28-C38FB8C9D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4875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dirty="0"/>
              <a:t>Las </a:t>
            </a:r>
            <a:r>
              <a:rPr lang="en-US" dirty="0" err="1"/>
              <a:t>excepciones</a:t>
            </a:r>
            <a:r>
              <a:rPr lang="en-US" dirty="0"/>
              <a:t>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lanzarse</a:t>
            </a:r>
            <a:r>
              <a:rPr lang="en-US" dirty="0"/>
              <a:t>:</a:t>
            </a:r>
          </a:p>
          <a:p>
            <a:pPr lvl="1">
              <a:defRPr/>
            </a:pPr>
            <a:r>
              <a:rPr lang="en-US" dirty="0" err="1"/>
              <a:t>Desde</a:t>
            </a:r>
            <a:r>
              <a:rPr lang="en-US" dirty="0"/>
              <a:t> </a:t>
            </a:r>
            <a:r>
              <a:rPr lang="en-US" dirty="0" err="1"/>
              <a:t>instrucciones</a:t>
            </a:r>
            <a:r>
              <a:rPr lang="en-US" dirty="0"/>
              <a:t> de Java.</a:t>
            </a:r>
          </a:p>
          <a:p>
            <a:pPr lvl="1">
              <a:defRPr/>
            </a:pPr>
            <a:r>
              <a:rPr lang="en-US" dirty="0" err="1"/>
              <a:t>Desde</a:t>
            </a:r>
            <a:r>
              <a:rPr lang="en-US" dirty="0"/>
              <a:t> </a:t>
            </a:r>
            <a:r>
              <a:rPr lang="en-US" dirty="0" err="1"/>
              <a:t>métodos</a:t>
            </a:r>
            <a:endParaRPr lang="en-US" dirty="0"/>
          </a:p>
          <a:p>
            <a:pPr lvl="1">
              <a:defRPr/>
            </a:pPr>
            <a:r>
              <a:rPr lang="en-US" dirty="0" err="1"/>
              <a:t>Cuando</a:t>
            </a:r>
            <a:r>
              <a:rPr lang="en-US" dirty="0"/>
              <a:t> el </a:t>
            </a:r>
            <a:r>
              <a:rPr lang="en-US" dirty="0" err="1"/>
              <a:t>programador</a:t>
            </a:r>
            <a:r>
              <a:rPr lang="en-US" dirty="0"/>
              <a:t> </a:t>
            </a:r>
            <a:r>
              <a:rPr lang="en-US" dirty="0" err="1"/>
              <a:t>usa</a:t>
            </a:r>
            <a:r>
              <a:rPr lang="en-US" dirty="0"/>
              <a:t> la </a:t>
            </a:r>
            <a:r>
              <a:rPr lang="en-US" dirty="0" err="1"/>
              <a:t>instrucción</a:t>
            </a:r>
            <a:r>
              <a:rPr lang="en-US" dirty="0"/>
              <a:t> </a:t>
            </a:r>
            <a:r>
              <a:rPr lang="en-US" sz="3200" b="1" dirty="0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throw</a:t>
            </a:r>
            <a:endParaRPr lang="en-US" dirty="0"/>
          </a:p>
          <a:p>
            <a:pPr>
              <a:defRPr/>
            </a:pPr>
            <a:r>
              <a:rPr lang="en-US" dirty="0"/>
              <a:t>Un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lanzar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excepción</a:t>
            </a:r>
            <a:r>
              <a:rPr lang="en-US" dirty="0"/>
              <a:t>, </a:t>
            </a:r>
            <a:r>
              <a:rPr lang="en-US" dirty="0" err="1"/>
              <a:t>pero</a:t>
            </a:r>
            <a:r>
              <a:rPr lang="en-US" dirty="0"/>
              <a:t> no </a:t>
            </a:r>
            <a:r>
              <a:rPr lang="en-US" dirty="0" err="1"/>
              <a:t>cacharla</a:t>
            </a:r>
            <a:r>
              <a:rPr lang="en-US" dirty="0"/>
              <a:t>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la </a:t>
            </a:r>
            <a:r>
              <a:rPr lang="en-US" dirty="0" err="1"/>
              <a:t>cláusula</a:t>
            </a:r>
            <a:r>
              <a:rPr lang="en-US" dirty="0"/>
              <a:t>: 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throws</a:t>
            </a:r>
            <a:endParaRPr lang="en-US" dirty="0"/>
          </a:p>
          <a:p>
            <a:pPr>
              <a:defRPr/>
            </a:pPr>
            <a:r>
              <a:rPr lang="en-US" dirty="0"/>
              <a:t>Las </a:t>
            </a:r>
            <a:r>
              <a:rPr lang="en-US" dirty="0" err="1"/>
              <a:t>excepciones</a:t>
            </a:r>
            <a:r>
              <a:rPr lang="en-US" dirty="0"/>
              <a:t> se </a:t>
            </a:r>
            <a:r>
              <a:rPr lang="en-US" dirty="0" err="1"/>
              <a:t>cachan</a:t>
            </a:r>
            <a:r>
              <a:rPr lang="en-US" dirty="0"/>
              <a:t> con un </a:t>
            </a:r>
            <a:r>
              <a:rPr lang="en-US" dirty="0" err="1"/>
              <a:t>bloque</a:t>
            </a:r>
            <a:r>
              <a:rPr lang="en-US" dirty="0"/>
              <a:t> 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catch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finally statement in java">
            <a:extLst>
              <a:ext uri="{FF2B5EF4-FFF2-40B4-BE49-F238E27FC236}">
                <a16:creationId xmlns:a16="http://schemas.microsoft.com/office/drawing/2014/main" id="{F7C0C992-71EE-4B2F-A4DA-44560C07A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" y="1520150"/>
            <a:ext cx="856297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55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68312680-F394-4C2C-B859-0BFE6F05F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n-US"/>
              <a:t>Ejemplo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E13C1BC3-C7AB-41FE-B587-396F18D0A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altLang="en-US" dirty="0"/>
              <a:t>Veamos un ejemplo de manejo de excepciones de la manera que lo hemos hecho hasta ahora, a través de </a:t>
            </a:r>
            <a:r>
              <a:rPr lang="es-MX" altLang="en-US" b="1" dirty="0" err="1">
                <a:solidFill>
                  <a:srgbClr val="FF0000"/>
                </a:solidFill>
              </a:rPr>
              <a:t>IFs</a:t>
            </a:r>
            <a:r>
              <a:rPr lang="es-MX" altLang="en-US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3" descr="Screen Clipping">
            <a:extLst>
              <a:ext uri="{FF2B5EF4-FFF2-40B4-BE49-F238E27FC236}">
                <a16:creationId xmlns:a16="http://schemas.microsoft.com/office/drawing/2014/main" id="{790B8AD0-8D2F-4D56-9617-9A324735F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9225"/>
            <a:ext cx="8520113" cy="623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C70A0DA9-6088-473C-869E-48AF60E9B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n-US"/>
              <a:t>Ejemplo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84DED40C-D222-43AE-9D91-62627A497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altLang="en-US"/>
              <a:t>Ahora veamos el mismo ejemplo, resuelto a través de </a:t>
            </a:r>
            <a:r>
              <a:rPr lang="es-MX" altLang="en-US" b="1">
                <a:solidFill>
                  <a:srgbClr val="FF0000"/>
                </a:solidFill>
              </a:rPr>
              <a:t>excepciones</a:t>
            </a:r>
            <a:r>
              <a:rPr lang="es-MX" altLang="en-US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3" descr="Screen Clipping">
            <a:extLst>
              <a:ext uri="{FF2B5EF4-FFF2-40B4-BE49-F238E27FC236}">
                <a16:creationId xmlns:a16="http://schemas.microsoft.com/office/drawing/2014/main" id="{47795AA4-B25F-4498-9DAC-91606B7F8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328613"/>
            <a:ext cx="8015287" cy="571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A5E30A1B-F6E8-4DDF-8488-F699C3CD2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Excepciones en Java</a:t>
            </a:r>
          </a:p>
        </p:txBody>
      </p:sp>
      <p:pic>
        <p:nvPicPr>
          <p:cNvPr id="20483" name="Picture 2">
            <a:extLst>
              <a:ext uri="{FF2B5EF4-FFF2-40B4-BE49-F238E27FC236}">
                <a16:creationId xmlns:a16="http://schemas.microsoft.com/office/drawing/2014/main" id="{F5E3B3CD-CEFC-4290-B470-738D499B2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00" y="1851025"/>
            <a:ext cx="6505575" cy="21907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7">
            <a:extLst>
              <a:ext uri="{FF2B5EF4-FFF2-40B4-BE49-F238E27FC236}">
                <a16:creationId xmlns:a16="http://schemas.microsoft.com/office/drawing/2014/main" id="{AAC60D1F-5881-49FE-B49E-10B96DAA2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7313" y="3538538"/>
            <a:ext cx="1524000" cy="1006475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</a:rPr>
              <a:t>Sample 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screen output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FA418285-40FC-4D18-B3D5-77C62682F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8366"/>
            <a:ext cx="8229600" cy="806214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Excepciones</a:t>
            </a:r>
            <a:r>
              <a:rPr lang="en-US" altLang="en-US" dirty="0"/>
              <a:t> </a:t>
            </a:r>
            <a:r>
              <a:rPr lang="en-US" altLang="en-US" dirty="0" err="1"/>
              <a:t>en</a:t>
            </a:r>
            <a:r>
              <a:rPr lang="en-US" altLang="en-US" dirty="0"/>
              <a:t> Java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E7EEE8E2-1C2B-4F1C-882F-CED35F38F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64580"/>
            <a:ext cx="8229600" cy="4893283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err="1"/>
              <a:t>Notemos</a:t>
            </a:r>
            <a:r>
              <a:rPr lang="en-US" sz="2800" dirty="0"/>
              <a:t> el </a:t>
            </a:r>
            <a:r>
              <a:rPr lang="en-US" sz="2800" dirty="0" err="1"/>
              <a:t>bloque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try</a:t>
            </a:r>
          </a:p>
          <a:p>
            <a:pPr lvl="1" eaLnBrk="1" hangingPunct="1">
              <a:defRPr/>
            </a:pPr>
            <a:r>
              <a:rPr lang="en-US" sz="2400" dirty="0"/>
              <a:t>Este </a:t>
            </a:r>
            <a:r>
              <a:rPr lang="en-US" sz="2400" dirty="0" err="1"/>
              <a:t>bloque</a:t>
            </a:r>
            <a:r>
              <a:rPr lang="en-US" sz="2400" dirty="0"/>
              <a:t> </a:t>
            </a:r>
            <a:r>
              <a:rPr lang="en-US" sz="2400" dirty="0" err="1"/>
              <a:t>contiene</a:t>
            </a:r>
            <a:r>
              <a:rPr lang="en-US" sz="2400" dirty="0"/>
              <a:t> </a:t>
            </a:r>
            <a:r>
              <a:rPr lang="en-US" sz="2400" dirty="0" err="1"/>
              <a:t>código</a:t>
            </a:r>
            <a:r>
              <a:rPr lang="en-US" sz="2400" dirty="0"/>
              <a:t> que </a:t>
            </a:r>
            <a:r>
              <a:rPr lang="en-US" sz="2400" dirty="0" err="1"/>
              <a:t>puede</a:t>
            </a:r>
            <a:r>
              <a:rPr lang="en-US" sz="2400" dirty="0"/>
              <a:t> </a:t>
            </a:r>
            <a:r>
              <a:rPr lang="en-US" sz="2400" dirty="0" err="1"/>
              <a:t>fallar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algunas</a:t>
            </a:r>
            <a:r>
              <a:rPr lang="en-US" sz="2400" dirty="0"/>
              <a:t> </a:t>
            </a:r>
            <a:r>
              <a:rPr lang="en-US" sz="2400" dirty="0" err="1"/>
              <a:t>circunstancias</a:t>
            </a:r>
            <a:r>
              <a:rPr lang="en-US" sz="2400" dirty="0"/>
              <a:t>.</a:t>
            </a:r>
            <a:endParaRPr lang="en-US" sz="2000" dirty="0"/>
          </a:p>
          <a:p>
            <a:pPr lvl="1" eaLnBrk="1" hangingPunct="1">
              <a:defRPr/>
            </a:pPr>
            <a:r>
              <a:rPr lang="en-US" dirty="0"/>
              <a:t>Si la variable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milkCount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es </a:t>
            </a:r>
            <a:r>
              <a:rPr lang="en-US" dirty="0" err="1"/>
              <a:t>menor</a:t>
            </a:r>
            <a:r>
              <a:rPr lang="en-US" dirty="0"/>
              <a:t> a 1, la division: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donutCount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/ (double)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milkCount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/>
              <a:t>regresaría</a:t>
            </a:r>
            <a:r>
              <a:rPr lang="en-US" dirty="0"/>
              <a:t> un </a:t>
            </a:r>
            <a:r>
              <a:rPr lang="en-US" dirty="0" err="1"/>
              <a:t>resultado</a:t>
            </a:r>
            <a:r>
              <a:rPr lang="en-US" dirty="0"/>
              <a:t> </a:t>
            </a:r>
            <a:r>
              <a:rPr lang="en-US" dirty="0" err="1"/>
              <a:t>incongruente</a:t>
            </a:r>
            <a:r>
              <a:rPr lang="en-US" dirty="0"/>
              <a:t>.</a:t>
            </a:r>
          </a:p>
        </p:txBody>
      </p:sp>
      <p:pic>
        <p:nvPicPr>
          <p:cNvPr id="4" name="Picture 3" descr="Screen Clipping">
            <a:extLst>
              <a:ext uri="{FF2B5EF4-FFF2-40B4-BE49-F238E27FC236}">
                <a16:creationId xmlns:a16="http://schemas.microsoft.com/office/drawing/2014/main" id="{5EB30F20-2915-4912-BD25-EF0AAFCBA1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53" t="13015" r="-17477" b="29387"/>
          <a:stretch/>
        </p:blipFill>
        <p:spPr bwMode="auto">
          <a:xfrm>
            <a:off x="2030143" y="4118042"/>
            <a:ext cx="6801098" cy="2739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FA418285-40FC-4D18-B3D5-77C62682F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1586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Excepciones</a:t>
            </a:r>
            <a:r>
              <a:rPr lang="en-US" altLang="en-US" dirty="0"/>
              <a:t> </a:t>
            </a:r>
            <a:r>
              <a:rPr lang="en-US" altLang="en-US" dirty="0" err="1"/>
              <a:t>en</a:t>
            </a:r>
            <a:r>
              <a:rPr lang="en-US" altLang="en-US" dirty="0"/>
              <a:t> Java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E7EEE8E2-1C2B-4F1C-882F-CED35F38F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5049"/>
            <a:ext cx="8229600" cy="4525963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2800" dirty="0" err="1"/>
              <a:t>Notemos</a:t>
            </a:r>
            <a:r>
              <a:rPr lang="en-US" sz="2800" dirty="0"/>
              <a:t> el </a:t>
            </a:r>
            <a:r>
              <a:rPr lang="en-US" sz="2800" dirty="0" err="1"/>
              <a:t>bloque</a:t>
            </a: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catch</a:t>
            </a:r>
            <a:endParaRPr lang="en-US" sz="2800" dirty="0"/>
          </a:p>
          <a:p>
            <a:pPr lvl="1" eaLnBrk="1" hangingPunct="1">
              <a:defRPr/>
            </a:pPr>
            <a:r>
              <a:rPr lang="en-US" sz="2400" dirty="0" err="1"/>
              <a:t>Cuando</a:t>
            </a:r>
            <a:r>
              <a:rPr lang="en-US" sz="2400" dirty="0"/>
              <a:t> </a:t>
            </a:r>
            <a:r>
              <a:rPr lang="en-US" sz="2400" dirty="0" err="1"/>
              <a:t>lanzamos</a:t>
            </a:r>
            <a:r>
              <a:rPr lang="en-US" sz="2400" dirty="0"/>
              <a:t> una </a:t>
            </a:r>
            <a:r>
              <a:rPr lang="en-US" sz="2400" dirty="0" err="1"/>
              <a:t>excepción</a:t>
            </a:r>
            <a:r>
              <a:rPr lang="en-US" sz="2400" dirty="0"/>
              <a:t>, el </a:t>
            </a:r>
            <a:r>
              <a:rPr lang="en-US" sz="2400" dirty="0" err="1"/>
              <a:t>bloque</a:t>
            </a:r>
            <a:r>
              <a:rPr lang="en-US" sz="2400" dirty="0"/>
              <a:t> 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catch</a:t>
            </a:r>
            <a:r>
              <a:rPr lang="en-US" sz="2400" dirty="0"/>
              <a:t> </a:t>
            </a:r>
            <a:r>
              <a:rPr lang="en-US" sz="2400" dirty="0" err="1"/>
              <a:t>comienza</a:t>
            </a:r>
            <a:r>
              <a:rPr lang="en-US" sz="2400" dirty="0"/>
              <a:t> </a:t>
            </a:r>
            <a:r>
              <a:rPr lang="en-US" sz="2400" dirty="0" err="1"/>
              <a:t>su</a:t>
            </a:r>
            <a:r>
              <a:rPr lang="en-US" sz="2400" dirty="0"/>
              <a:t> </a:t>
            </a:r>
            <a:r>
              <a:rPr lang="en-US" sz="2400" dirty="0" err="1"/>
              <a:t>ejecución</a:t>
            </a:r>
            <a:r>
              <a:rPr lang="en-US" sz="2400" dirty="0"/>
              <a:t> </a:t>
            </a:r>
            <a:r>
              <a:rPr lang="en-US" sz="2400" dirty="0" err="1"/>
              <a:t>inmediatamente</a:t>
            </a:r>
            <a:r>
              <a:rPr lang="en-US" sz="2400" dirty="0"/>
              <a:t>.</a:t>
            </a:r>
          </a:p>
          <a:p>
            <a:pPr lvl="1" eaLnBrk="1" hangingPunct="1">
              <a:defRPr/>
            </a:pPr>
            <a:r>
              <a:rPr lang="en-US" sz="2400" dirty="0" err="1"/>
              <a:t>Podemos</a:t>
            </a:r>
            <a:r>
              <a:rPr lang="en-US" sz="2400" dirty="0"/>
              <a:t> </a:t>
            </a:r>
            <a:r>
              <a:rPr lang="en-US" sz="2400" dirty="0" err="1"/>
              <a:t>ver</a:t>
            </a:r>
            <a:r>
              <a:rPr lang="en-US" sz="2400" dirty="0"/>
              <a:t> </a:t>
            </a:r>
            <a:r>
              <a:rPr lang="en-US" sz="2400" dirty="0" err="1"/>
              <a:t>su</a:t>
            </a:r>
            <a:r>
              <a:rPr lang="en-US" sz="2400" dirty="0"/>
              <a:t> </a:t>
            </a:r>
            <a:r>
              <a:rPr lang="en-US" sz="2400" dirty="0" err="1"/>
              <a:t>funcionamiento</a:t>
            </a:r>
            <a:r>
              <a:rPr lang="en-US" sz="2400" dirty="0"/>
              <a:t> similar al de un </a:t>
            </a:r>
            <a:r>
              <a:rPr lang="en-US" sz="2400" dirty="0" err="1"/>
              <a:t>método</a:t>
            </a:r>
            <a:endParaRPr lang="en-US" sz="2400" dirty="0"/>
          </a:p>
          <a:p>
            <a:pPr lvl="1" eaLnBrk="1" hangingPunct="1">
              <a:defRPr/>
            </a:pPr>
            <a:r>
              <a:rPr lang="en-US" sz="2400" dirty="0"/>
              <a:t>El </a:t>
            </a:r>
            <a:r>
              <a:rPr lang="en-US" sz="2400" dirty="0" err="1"/>
              <a:t>parámetro</a:t>
            </a:r>
            <a:r>
              <a:rPr lang="en-US" sz="2400" dirty="0"/>
              <a:t> de </a:t>
            </a:r>
            <a:r>
              <a:rPr lang="en-US" sz="2400" dirty="0" err="1"/>
              <a:t>entrada</a:t>
            </a:r>
            <a:r>
              <a:rPr lang="en-US" sz="2400" dirty="0"/>
              <a:t> </a:t>
            </a:r>
            <a:r>
              <a:rPr lang="en-US" sz="2400" dirty="0" err="1"/>
              <a:t>es</a:t>
            </a:r>
            <a:r>
              <a:rPr lang="en-US" sz="2400" dirty="0"/>
              <a:t> la </a:t>
            </a:r>
            <a:r>
              <a:rPr lang="en-US" sz="2400" dirty="0" err="1"/>
              <a:t>Excepción</a:t>
            </a:r>
            <a:r>
              <a:rPr lang="en-US" sz="2400" dirty="0"/>
              <a:t>.</a:t>
            </a:r>
          </a:p>
        </p:txBody>
      </p:sp>
      <p:pic>
        <p:nvPicPr>
          <p:cNvPr id="4" name="Picture 3" descr="Screen Clipping">
            <a:extLst>
              <a:ext uri="{FF2B5EF4-FFF2-40B4-BE49-F238E27FC236}">
                <a16:creationId xmlns:a16="http://schemas.microsoft.com/office/drawing/2014/main" id="{AB4E8C15-AFF3-439D-8081-48C449DC91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90" t="70446" r="20205" b="8691"/>
          <a:stretch/>
        </p:blipFill>
        <p:spPr bwMode="auto">
          <a:xfrm>
            <a:off x="830093" y="4207752"/>
            <a:ext cx="5025958" cy="1193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1532822"/>
      </p:ext>
    </p:extLst>
  </p:cSld>
  <p:clrMapOvr>
    <a:masterClrMapping/>
  </p:clrMapOvr>
</p:sld>
</file>

<file path=ppt/theme/theme1.xml><?xml version="1.0" encoding="utf-8"?>
<a:theme xmlns:a="http://schemas.openxmlformats.org/drawingml/2006/main" name="1_Savitch4Template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2A4A75"/>
      </a:hlink>
      <a:folHlink>
        <a:srgbClr val="7C9FCF"/>
      </a:folHlink>
    </a:clrScheme>
    <a:fontScheme name="Savitch4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vitch4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1107</TotalTime>
  <Words>645</Words>
  <Application>Microsoft Macintosh PowerPoint</Application>
  <PresentationFormat>On-screen Show (4:3)</PresentationFormat>
  <Paragraphs>89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Courier New</vt:lpstr>
      <vt:lpstr>Wingdings</vt:lpstr>
      <vt:lpstr>1_Savitch4Template</vt:lpstr>
      <vt:lpstr>Manejo de Excepciones</vt:lpstr>
      <vt:lpstr>Excepciones en Java</vt:lpstr>
      <vt:lpstr>Ejemplo</vt:lpstr>
      <vt:lpstr>PowerPoint Presentation</vt:lpstr>
      <vt:lpstr>Ejemplo</vt:lpstr>
      <vt:lpstr>PowerPoint Presentation</vt:lpstr>
      <vt:lpstr>Excepciones en Java</vt:lpstr>
      <vt:lpstr>Excepciones en Java</vt:lpstr>
      <vt:lpstr>Excepciones en Java</vt:lpstr>
      <vt:lpstr>Clases de Excepciones Predefinidas</vt:lpstr>
      <vt:lpstr>Predefined Exception Classes</vt:lpstr>
      <vt:lpstr>Definición de Nuevas Clases de Excepciones</vt:lpstr>
      <vt:lpstr>Definición de Nuevas Clases de Excepciones</vt:lpstr>
      <vt:lpstr>Lanzar Excepciones</vt:lpstr>
      <vt:lpstr>1. Excepciones por instrucciones</vt:lpstr>
      <vt:lpstr>2. Excepciones por throw</vt:lpstr>
      <vt:lpstr>3. Métodos y Excepciones</vt:lpstr>
      <vt:lpstr>3. Métodos y Excepciones</vt:lpstr>
      <vt:lpstr>3. Métodos y Excepciones</vt:lpstr>
      <vt:lpstr>El bloque finally</vt:lpstr>
      <vt:lpstr>PowerPoint Presentation</vt:lpstr>
      <vt:lpstr>Resumen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Handling</dc:title>
  <dc:creator>Steve Armstrong</dc:creator>
  <cp:lastModifiedBy>Omar Eduardo Acosta Ramos</cp:lastModifiedBy>
  <cp:revision>96</cp:revision>
  <dcterms:created xsi:type="dcterms:W3CDTF">2007-10-18T00:00:25Z</dcterms:created>
  <dcterms:modified xsi:type="dcterms:W3CDTF">2019-04-23T12:35:21Z</dcterms:modified>
</cp:coreProperties>
</file>