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56" r:id="rId2"/>
    <p:sldId id="264" r:id="rId3"/>
    <p:sldId id="257" r:id="rId4"/>
    <p:sldId id="258" r:id="rId5"/>
    <p:sldId id="259" r:id="rId6"/>
    <p:sldId id="290" r:id="rId7"/>
    <p:sldId id="260" r:id="rId8"/>
    <p:sldId id="261" r:id="rId9"/>
    <p:sldId id="262" r:id="rId10"/>
    <p:sldId id="269" r:id="rId11"/>
    <p:sldId id="270" r:id="rId12"/>
    <p:sldId id="271" r:id="rId13"/>
    <p:sldId id="272" r:id="rId14"/>
    <p:sldId id="273" r:id="rId15"/>
    <p:sldId id="274" r:id="rId16"/>
    <p:sldId id="275" r:id="rId17"/>
    <p:sldId id="276" r:id="rId18"/>
    <p:sldId id="277" r:id="rId19"/>
    <p:sldId id="278" r:id="rId20"/>
    <p:sldId id="279" r:id="rId21"/>
    <p:sldId id="291" r:id="rId22"/>
    <p:sldId id="263" r:id="rId23"/>
    <p:sldId id="294" r:id="rId24"/>
    <p:sldId id="295" r:id="rId25"/>
    <p:sldId id="296" r:id="rId26"/>
    <p:sldId id="292" r:id="rId27"/>
    <p:sldId id="280" r:id="rId28"/>
    <p:sldId id="283" r:id="rId29"/>
    <p:sldId id="265" r:id="rId30"/>
    <p:sldId id="266" r:id="rId31"/>
    <p:sldId id="284" r:id="rId32"/>
    <p:sldId id="285" r:id="rId33"/>
    <p:sldId id="268" r:id="rId34"/>
    <p:sldId id="286" r:id="rId35"/>
    <p:sldId id="287" r:id="rId36"/>
    <p:sldId id="288" r:id="rId37"/>
    <p:sldId id="267" r:id="rId38"/>
    <p:sldId id="289" r:id="rId39"/>
    <p:sldId id="293" r:id="rId40"/>
    <p:sldId id="297" r:id="rId41"/>
    <p:sldId id="298" r:id="rId42"/>
    <p:sldId id="299" r:id="rId43"/>
    <p:sldId id="300" r:id="rId44"/>
    <p:sldId id="301" r:id="rId45"/>
    <p:sldId id="302" r:id="rId46"/>
    <p:sldId id="303"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032" y="8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8DDC5-6664-4286-8AAD-C236B0DF4241}"/>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C55D04B1-330B-42D0-ACEB-1984CBED6B58}"/>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8FBF94DB-0E9E-4779-9E35-9EBAE14F764C}"/>
              </a:ext>
            </a:extLst>
          </p:cNvPr>
          <p:cNvSpPr>
            <a:spLocks noGrp="1"/>
          </p:cNvSpPr>
          <p:nvPr>
            <p:ph type="dt" sz="half" idx="10"/>
          </p:nvPr>
        </p:nvSpPr>
        <p:spPr/>
        <p:txBody>
          <a:bodyPr/>
          <a:lstStyle/>
          <a:p>
            <a:endParaRPr lang="es-MX" altLang="en-US"/>
          </a:p>
        </p:txBody>
      </p:sp>
      <p:sp>
        <p:nvSpPr>
          <p:cNvPr id="5" name="Footer Placeholder 4">
            <a:extLst>
              <a:ext uri="{FF2B5EF4-FFF2-40B4-BE49-F238E27FC236}">
                <a16:creationId xmlns:a16="http://schemas.microsoft.com/office/drawing/2014/main" id="{503A0C78-1092-47B4-8393-340BB01B9442}"/>
              </a:ext>
            </a:extLst>
          </p:cNvPr>
          <p:cNvSpPr>
            <a:spLocks noGrp="1"/>
          </p:cNvSpPr>
          <p:nvPr>
            <p:ph type="ftr" sz="quarter" idx="11"/>
          </p:nvPr>
        </p:nvSpPr>
        <p:spPr/>
        <p:txBody>
          <a:bodyPr/>
          <a:lstStyle/>
          <a:p>
            <a:endParaRPr lang="es-MX" altLang="en-US"/>
          </a:p>
        </p:txBody>
      </p:sp>
      <p:sp>
        <p:nvSpPr>
          <p:cNvPr id="6" name="Slide Number Placeholder 5">
            <a:extLst>
              <a:ext uri="{FF2B5EF4-FFF2-40B4-BE49-F238E27FC236}">
                <a16:creationId xmlns:a16="http://schemas.microsoft.com/office/drawing/2014/main" id="{E8EA246E-48FB-4E20-BD80-3870D5DAFDC7}"/>
              </a:ext>
            </a:extLst>
          </p:cNvPr>
          <p:cNvSpPr>
            <a:spLocks noGrp="1"/>
          </p:cNvSpPr>
          <p:nvPr>
            <p:ph type="sldNum" sz="quarter" idx="12"/>
          </p:nvPr>
        </p:nvSpPr>
        <p:spPr/>
        <p:txBody>
          <a:bodyPr/>
          <a:lstStyle/>
          <a:p>
            <a:fld id="{42AE561C-0E20-42C2-8BAB-D225564F2514}" type="slidenum">
              <a:rPr lang="es-MX" altLang="en-US" smtClean="0"/>
              <a:pPr/>
              <a:t>‹#›</a:t>
            </a:fld>
            <a:endParaRPr lang="es-MX" altLang="en-US"/>
          </a:p>
        </p:txBody>
      </p:sp>
    </p:spTree>
    <p:extLst>
      <p:ext uri="{BB962C8B-B14F-4D97-AF65-F5344CB8AC3E}">
        <p14:creationId xmlns:p14="http://schemas.microsoft.com/office/powerpoint/2010/main" val="2517502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dissolve">
                                      <p:cBhvr>
                                        <p:cTn id="7" dur="500">
                                          <p:stCondLst>
                                            <p:cond delay="0"/>
                                          </p:stCondLst>
                                        </p:cTn>
                                        <p:tgtEl>
                                          <p:spTgt spid="2">
                                            <p:bg/>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dissolve">
                                      <p:cBhvr>
                                        <p:cTn id="10" dur="500">
                                          <p:stCondLst>
                                            <p:cond delay="0"/>
                                          </p:stCondLst>
                                        </p:cTn>
                                        <p:tgtEl>
                                          <p:spTgt spid="2">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dissolve">
                                      <p:cBhvr>
                                        <p:cTn id="15" dur="500">
                                          <p:stCondLst>
                                            <p:cond delay="0"/>
                                          </p:stCondLst>
                                        </p:cTn>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animBg="1"/>
      <p:bldP spid="3" grpId="0" bui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A4E9B-37A6-405C-8106-17263B20BA4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E6C61C6-F281-4606-ACAC-C8DECA41D5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4FCA42-680A-45FF-87D1-3D7A95539C14}"/>
              </a:ext>
            </a:extLst>
          </p:cNvPr>
          <p:cNvSpPr>
            <a:spLocks noGrp="1"/>
          </p:cNvSpPr>
          <p:nvPr>
            <p:ph type="dt" sz="half" idx="10"/>
          </p:nvPr>
        </p:nvSpPr>
        <p:spPr/>
        <p:txBody>
          <a:bodyPr/>
          <a:lstStyle/>
          <a:p>
            <a:endParaRPr lang="es-MX" altLang="en-US"/>
          </a:p>
        </p:txBody>
      </p:sp>
      <p:sp>
        <p:nvSpPr>
          <p:cNvPr id="5" name="Footer Placeholder 4">
            <a:extLst>
              <a:ext uri="{FF2B5EF4-FFF2-40B4-BE49-F238E27FC236}">
                <a16:creationId xmlns:a16="http://schemas.microsoft.com/office/drawing/2014/main" id="{208CE305-6DD0-4D6B-A05D-CF6B4DF09B5A}"/>
              </a:ext>
            </a:extLst>
          </p:cNvPr>
          <p:cNvSpPr>
            <a:spLocks noGrp="1"/>
          </p:cNvSpPr>
          <p:nvPr>
            <p:ph type="ftr" sz="quarter" idx="11"/>
          </p:nvPr>
        </p:nvSpPr>
        <p:spPr/>
        <p:txBody>
          <a:bodyPr/>
          <a:lstStyle/>
          <a:p>
            <a:endParaRPr lang="es-MX" altLang="en-US"/>
          </a:p>
        </p:txBody>
      </p:sp>
      <p:sp>
        <p:nvSpPr>
          <p:cNvPr id="6" name="Slide Number Placeholder 5">
            <a:extLst>
              <a:ext uri="{FF2B5EF4-FFF2-40B4-BE49-F238E27FC236}">
                <a16:creationId xmlns:a16="http://schemas.microsoft.com/office/drawing/2014/main" id="{8879AF07-B9FC-44A6-A36B-3D61FE8E62E7}"/>
              </a:ext>
            </a:extLst>
          </p:cNvPr>
          <p:cNvSpPr>
            <a:spLocks noGrp="1"/>
          </p:cNvSpPr>
          <p:nvPr>
            <p:ph type="sldNum" sz="quarter" idx="12"/>
          </p:nvPr>
        </p:nvSpPr>
        <p:spPr/>
        <p:txBody>
          <a:bodyPr/>
          <a:lstStyle/>
          <a:p>
            <a:fld id="{844A1F09-66AE-40BC-B18A-0C71583AFB40}" type="slidenum">
              <a:rPr lang="es-MX" altLang="en-US" smtClean="0"/>
              <a:pPr/>
              <a:t>‹#›</a:t>
            </a:fld>
            <a:endParaRPr lang="es-MX" altLang="en-US"/>
          </a:p>
        </p:txBody>
      </p:sp>
    </p:spTree>
    <p:extLst>
      <p:ext uri="{BB962C8B-B14F-4D97-AF65-F5344CB8AC3E}">
        <p14:creationId xmlns:p14="http://schemas.microsoft.com/office/powerpoint/2010/main" val="3205511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2D81AB-D8E3-418A-95FD-C37387857883}"/>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AF06FF4-7D68-4F61-B204-DB3FA57BF6B0}"/>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E3541F-9474-461A-B02B-D83B63F56A1C}"/>
              </a:ext>
            </a:extLst>
          </p:cNvPr>
          <p:cNvSpPr>
            <a:spLocks noGrp="1"/>
          </p:cNvSpPr>
          <p:nvPr>
            <p:ph type="dt" sz="half" idx="10"/>
          </p:nvPr>
        </p:nvSpPr>
        <p:spPr/>
        <p:txBody>
          <a:bodyPr/>
          <a:lstStyle/>
          <a:p>
            <a:endParaRPr lang="es-MX" altLang="en-US"/>
          </a:p>
        </p:txBody>
      </p:sp>
      <p:sp>
        <p:nvSpPr>
          <p:cNvPr id="5" name="Footer Placeholder 4">
            <a:extLst>
              <a:ext uri="{FF2B5EF4-FFF2-40B4-BE49-F238E27FC236}">
                <a16:creationId xmlns:a16="http://schemas.microsoft.com/office/drawing/2014/main" id="{F162B4B5-E74C-4B4B-A914-42446D4544EA}"/>
              </a:ext>
            </a:extLst>
          </p:cNvPr>
          <p:cNvSpPr>
            <a:spLocks noGrp="1"/>
          </p:cNvSpPr>
          <p:nvPr>
            <p:ph type="ftr" sz="quarter" idx="11"/>
          </p:nvPr>
        </p:nvSpPr>
        <p:spPr/>
        <p:txBody>
          <a:bodyPr/>
          <a:lstStyle/>
          <a:p>
            <a:endParaRPr lang="es-MX" altLang="en-US"/>
          </a:p>
        </p:txBody>
      </p:sp>
      <p:sp>
        <p:nvSpPr>
          <p:cNvPr id="6" name="Slide Number Placeholder 5">
            <a:extLst>
              <a:ext uri="{FF2B5EF4-FFF2-40B4-BE49-F238E27FC236}">
                <a16:creationId xmlns:a16="http://schemas.microsoft.com/office/drawing/2014/main" id="{CBA0F341-83A9-4F6D-A603-911C9E0C0EE5}"/>
              </a:ext>
            </a:extLst>
          </p:cNvPr>
          <p:cNvSpPr>
            <a:spLocks noGrp="1"/>
          </p:cNvSpPr>
          <p:nvPr>
            <p:ph type="sldNum" sz="quarter" idx="12"/>
          </p:nvPr>
        </p:nvSpPr>
        <p:spPr/>
        <p:txBody>
          <a:bodyPr/>
          <a:lstStyle/>
          <a:p>
            <a:fld id="{08A26FF6-29F8-4E1D-8C9C-4C1817B4D25D}" type="slidenum">
              <a:rPr lang="es-MX" altLang="en-US" smtClean="0"/>
              <a:pPr/>
              <a:t>‹#›</a:t>
            </a:fld>
            <a:endParaRPr lang="es-MX" altLang="en-US"/>
          </a:p>
        </p:txBody>
      </p:sp>
    </p:spTree>
    <p:extLst>
      <p:ext uri="{BB962C8B-B14F-4D97-AF65-F5344CB8AC3E}">
        <p14:creationId xmlns:p14="http://schemas.microsoft.com/office/powerpoint/2010/main" val="3929271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9C4F2-3D9B-46A6-BC28-8C8E8117FD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72A4DD-AF26-4AD1-9877-231E78C294B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BF15DE-409C-4090-9140-16B8734A0D2E}"/>
              </a:ext>
            </a:extLst>
          </p:cNvPr>
          <p:cNvSpPr>
            <a:spLocks noGrp="1"/>
          </p:cNvSpPr>
          <p:nvPr>
            <p:ph type="dt" sz="half" idx="10"/>
          </p:nvPr>
        </p:nvSpPr>
        <p:spPr/>
        <p:txBody>
          <a:bodyPr/>
          <a:lstStyle/>
          <a:p>
            <a:endParaRPr lang="es-MX" altLang="en-US"/>
          </a:p>
        </p:txBody>
      </p:sp>
      <p:sp>
        <p:nvSpPr>
          <p:cNvPr id="5" name="Footer Placeholder 4">
            <a:extLst>
              <a:ext uri="{FF2B5EF4-FFF2-40B4-BE49-F238E27FC236}">
                <a16:creationId xmlns:a16="http://schemas.microsoft.com/office/drawing/2014/main" id="{E92F4A84-EC3B-4A04-97D4-78E37DDF6EC5}"/>
              </a:ext>
            </a:extLst>
          </p:cNvPr>
          <p:cNvSpPr>
            <a:spLocks noGrp="1"/>
          </p:cNvSpPr>
          <p:nvPr>
            <p:ph type="ftr" sz="quarter" idx="11"/>
          </p:nvPr>
        </p:nvSpPr>
        <p:spPr/>
        <p:txBody>
          <a:bodyPr/>
          <a:lstStyle/>
          <a:p>
            <a:endParaRPr lang="es-MX" altLang="en-US"/>
          </a:p>
        </p:txBody>
      </p:sp>
      <p:sp>
        <p:nvSpPr>
          <p:cNvPr id="6" name="Slide Number Placeholder 5">
            <a:extLst>
              <a:ext uri="{FF2B5EF4-FFF2-40B4-BE49-F238E27FC236}">
                <a16:creationId xmlns:a16="http://schemas.microsoft.com/office/drawing/2014/main" id="{01446E07-A691-471D-BDFE-853761361E36}"/>
              </a:ext>
            </a:extLst>
          </p:cNvPr>
          <p:cNvSpPr>
            <a:spLocks noGrp="1"/>
          </p:cNvSpPr>
          <p:nvPr>
            <p:ph type="sldNum" sz="quarter" idx="12"/>
          </p:nvPr>
        </p:nvSpPr>
        <p:spPr/>
        <p:txBody>
          <a:bodyPr/>
          <a:lstStyle/>
          <a:p>
            <a:fld id="{FD3AC18C-1075-4974-9580-E2531FDC3CD3}" type="slidenum">
              <a:rPr lang="es-MX" altLang="en-US" smtClean="0"/>
              <a:pPr/>
              <a:t>‹#›</a:t>
            </a:fld>
            <a:endParaRPr lang="es-MX" altLang="en-US"/>
          </a:p>
        </p:txBody>
      </p:sp>
    </p:spTree>
    <p:extLst>
      <p:ext uri="{BB962C8B-B14F-4D97-AF65-F5344CB8AC3E}">
        <p14:creationId xmlns:p14="http://schemas.microsoft.com/office/powerpoint/2010/main" val="3743228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8580F-2EAB-4C75-8D40-A59023C64F77}"/>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A6B6F258-173A-44F2-9137-CD9E56B524ED}"/>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E2B2CD2-F424-40A7-939A-D321E342C47B}"/>
              </a:ext>
            </a:extLst>
          </p:cNvPr>
          <p:cNvSpPr>
            <a:spLocks noGrp="1"/>
          </p:cNvSpPr>
          <p:nvPr>
            <p:ph type="dt" sz="half" idx="10"/>
          </p:nvPr>
        </p:nvSpPr>
        <p:spPr/>
        <p:txBody>
          <a:bodyPr/>
          <a:lstStyle/>
          <a:p>
            <a:endParaRPr lang="es-MX" altLang="en-US"/>
          </a:p>
        </p:txBody>
      </p:sp>
      <p:sp>
        <p:nvSpPr>
          <p:cNvPr id="5" name="Footer Placeholder 4">
            <a:extLst>
              <a:ext uri="{FF2B5EF4-FFF2-40B4-BE49-F238E27FC236}">
                <a16:creationId xmlns:a16="http://schemas.microsoft.com/office/drawing/2014/main" id="{85D01961-A214-460C-8E95-85F306B9C359}"/>
              </a:ext>
            </a:extLst>
          </p:cNvPr>
          <p:cNvSpPr>
            <a:spLocks noGrp="1"/>
          </p:cNvSpPr>
          <p:nvPr>
            <p:ph type="ftr" sz="quarter" idx="11"/>
          </p:nvPr>
        </p:nvSpPr>
        <p:spPr/>
        <p:txBody>
          <a:bodyPr/>
          <a:lstStyle/>
          <a:p>
            <a:endParaRPr lang="es-MX" altLang="en-US"/>
          </a:p>
        </p:txBody>
      </p:sp>
      <p:sp>
        <p:nvSpPr>
          <p:cNvPr id="6" name="Slide Number Placeholder 5">
            <a:extLst>
              <a:ext uri="{FF2B5EF4-FFF2-40B4-BE49-F238E27FC236}">
                <a16:creationId xmlns:a16="http://schemas.microsoft.com/office/drawing/2014/main" id="{C025DA57-32AC-4521-87C5-96F63E84680B}"/>
              </a:ext>
            </a:extLst>
          </p:cNvPr>
          <p:cNvSpPr>
            <a:spLocks noGrp="1"/>
          </p:cNvSpPr>
          <p:nvPr>
            <p:ph type="sldNum" sz="quarter" idx="12"/>
          </p:nvPr>
        </p:nvSpPr>
        <p:spPr/>
        <p:txBody>
          <a:bodyPr/>
          <a:lstStyle/>
          <a:p>
            <a:fld id="{329BE1E5-0BBA-4D6C-93F4-8B8EE79D1110}" type="slidenum">
              <a:rPr lang="es-MX" altLang="en-US" smtClean="0"/>
              <a:pPr/>
              <a:t>‹#›</a:t>
            </a:fld>
            <a:endParaRPr lang="es-MX" altLang="en-US"/>
          </a:p>
        </p:txBody>
      </p:sp>
    </p:spTree>
    <p:extLst>
      <p:ext uri="{BB962C8B-B14F-4D97-AF65-F5344CB8AC3E}">
        <p14:creationId xmlns:p14="http://schemas.microsoft.com/office/powerpoint/2010/main" val="2168909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52937-CCC1-4BCC-A6AA-32D7F8762C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E910B5-612A-49BE-87B5-60062BB4FBDA}"/>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F9400D0-64A5-4682-AD54-137EABDB0A71}"/>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B9C951-BEED-4488-9CC5-E946971B0545}"/>
              </a:ext>
            </a:extLst>
          </p:cNvPr>
          <p:cNvSpPr>
            <a:spLocks noGrp="1"/>
          </p:cNvSpPr>
          <p:nvPr>
            <p:ph type="dt" sz="half" idx="10"/>
          </p:nvPr>
        </p:nvSpPr>
        <p:spPr/>
        <p:txBody>
          <a:bodyPr/>
          <a:lstStyle/>
          <a:p>
            <a:endParaRPr lang="es-MX" altLang="en-US"/>
          </a:p>
        </p:txBody>
      </p:sp>
      <p:sp>
        <p:nvSpPr>
          <p:cNvPr id="6" name="Footer Placeholder 5">
            <a:extLst>
              <a:ext uri="{FF2B5EF4-FFF2-40B4-BE49-F238E27FC236}">
                <a16:creationId xmlns:a16="http://schemas.microsoft.com/office/drawing/2014/main" id="{9F181451-D586-407F-915E-612BFBF889BE}"/>
              </a:ext>
            </a:extLst>
          </p:cNvPr>
          <p:cNvSpPr>
            <a:spLocks noGrp="1"/>
          </p:cNvSpPr>
          <p:nvPr>
            <p:ph type="ftr" sz="quarter" idx="11"/>
          </p:nvPr>
        </p:nvSpPr>
        <p:spPr/>
        <p:txBody>
          <a:bodyPr/>
          <a:lstStyle/>
          <a:p>
            <a:endParaRPr lang="es-MX" altLang="en-US"/>
          </a:p>
        </p:txBody>
      </p:sp>
      <p:sp>
        <p:nvSpPr>
          <p:cNvPr id="7" name="Slide Number Placeholder 6">
            <a:extLst>
              <a:ext uri="{FF2B5EF4-FFF2-40B4-BE49-F238E27FC236}">
                <a16:creationId xmlns:a16="http://schemas.microsoft.com/office/drawing/2014/main" id="{BBD6C164-557D-4D32-8395-9486B5ED674B}"/>
              </a:ext>
            </a:extLst>
          </p:cNvPr>
          <p:cNvSpPr>
            <a:spLocks noGrp="1"/>
          </p:cNvSpPr>
          <p:nvPr>
            <p:ph type="sldNum" sz="quarter" idx="12"/>
          </p:nvPr>
        </p:nvSpPr>
        <p:spPr/>
        <p:txBody>
          <a:bodyPr/>
          <a:lstStyle/>
          <a:p>
            <a:fld id="{72350F06-487A-421E-9D89-CCA0EBDFA0F0}" type="slidenum">
              <a:rPr lang="es-MX" altLang="en-US" smtClean="0"/>
              <a:pPr/>
              <a:t>‹#›</a:t>
            </a:fld>
            <a:endParaRPr lang="es-MX" altLang="en-US"/>
          </a:p>
        </p:txBody>
      </p:sp>
    </p:spTree>
    <p:extLst>
      <p:ext uri="{BB962C8B-B14F-4D97-AF65-F5344CB8AC3E}">
        <p14:creationId xmlns:p14="http://schemas.microsoft.com/office/powerpoint/2010/main" val="3597939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C89FF-8C47-40F6-B044-A9D4580A3BEE}"/>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4CA2F29-0466-4655-A8EB-6B3FBC8577D8}"/>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69E3611A-ECEE-46B3-B387-06054CED19D8}"/>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075712-D696-432D-BAD1-B7FB3960C7EA}"/>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0482A460-2986-4B7D-B072-E350D632D392}"/>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A2B33E8-AB47-40BE-B663-12ACE2FC9608}"/>
              </a:ext>
            </a:extLst>
          </p:cNvPr>
          <p:cNvSpPr>
            <a:spLocks noGrp="1"/>
          </p:cNvSpPr>
          <p:nvPr>
            <p:ph type="dt" sz="half" idx="10"/>
          </p:nvPr>
        </p:nvSpPr>
        <p:spPr/>
        <p:txBody>
          <a:bodyPr/>
          <a:lstStyle/>
          <a:p>
            <a:endParaRPr lang="es-MX" altLang="en-US"/>
          </a:p>
        </p:txBody>
      </p:sp>
      <p:sp>
        <p:nvSpPr>
          <p:cNvPr id="8" name="Footer Placeholder 7">
            <a:extLst>
              <a:ext uri="{FF2B5EF4-FFF2-40B4-BE49-F238E27FC236}">
                <a16:creationId xmlns:a16="http://schemas.microsoft.com/office/drawing/2014/main" id="{700A9ACB-2432-4E69-A6C2-D524D27895BC}"/>
              </a:ext>
            </a:extLst>
          </p:cNvPr>
          <p:cNvSpPr>
            <a:spLocks noGrp="1"/>
          </p:cNvSpPr>
          <p:nvPr>
            <p:ph type="ftr" sz="quarter" idx="11"/>
          </p:nvPr>
        </p:nvSpPr>
        <p:spPr/>
        <p:txBody>
          <a:bodyPr/>
          <a:lstStyle/>
          <a:p>
            <a:endParaRPr lang="es-MX" altLang="en-US"/>
          </a:p>
        </p:txBody>
      </p:sp>
      <p:sp>
        <p:nvSpPr>
          <p:cNvPr id="9" name="Slide Number Placeholder 8">
            <a:extLst>
              <a:ext uri="{FF2B5EF4-FFF2-40B4-BE49-F238E27FC236}">
                <a16:creationId xmlns:a16="http://schemas.microsoft.com/office/drawing/2014/main" id="{FDD980E9-66F7-4CB7-B2BD-0FDE3E475713}"/>
              </a:ext>
            </a:extLst>
          </p:cNvPr>
          <p:cNvSpPr>
            <a:spLocks noGrp="1"/>
          </p:cNvSpPr>
          <p:nvPr>
            <p:ph type="sldNum" sz="quarter" idx="12"/>
          </p:nvPr>
        </p:nvSpPr>
        <p:spPr/>
        <p:txBody>
          <a:bodyPr/>
          <a:lstStyle/>
          <a:p>
            <a:fld id="{48D8CF96-C8F1-45E6-83D9-C629033A0B98}" type="slidenum">
              <a:rPr lang="es-MX" altLang="en-US" smtClean="0"/>
              <a:pPr/>
              <a:t>‹#›</a:t>
            </a:fld>
            <a:endParaRPr lang="es-MX" altLang="en-US"/>
          </a:p>
        </p:txBody>
      </p:sp>
    </p:spTree>
    <p:extLst>
      <p:ext uri="{BB962C8B-B14F-4D97-AF65-F5344CB8AC3E}">
        <p14:creationId xmlns:p14="http://schemas.microsoft.com/office/powerpoint/2010/main" val="4026570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3725D-1578-435D-AE46-B2B05E1318F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DFF9FF6-B066-4DA4-AB70-0A3AFE0F292E}"/>
              </a:ext>
            </a:extLst>
          </p:cNvPr>
          <p:cNvSpPr>
            <a:spLocks noGrp="1"/>
          </p:cNvSpPr>
          <p:nvPr>
            <p:ph type="dt" sz="half" idx="10"/>
          </p:nvPr>
        </p:nvSpPr>
        <p:spPr/>
        <p:txBody>
          <a:bodyPr/>
          <a:lstStyle/>
          <a:p>
            <a:endParaRPr lang="es-MX" altLang="en-US"/>
          </a:p>
        </p:txBody>
      </p:sp>
      <p:sp>
        <p:nvSpPr>
          <p:cNvPr id="4" name="Footer Placeholder 3">
            <a:extLst>
              <a:ext uri="{FF2B5EF4-FFF2-40B4-BE49-F238E27FC236}">
                <a16:creationId xmlns:a16="http://schemas.microsoft.com/office/drawing/2014/main" id="{579DE189-4D14-49F9-A189-403306352091}"/>
              </a:ext>
            </a:extLst>
          </p:cNvPr>
          <p:cNvSpPr>
            <a:spLocks noGrp="1"/>
          </p:cNvSpPr>
          <p:nvPr>
            <p:ph type="ftr" sz="quarter" idx="11"/>
          </p:nvPr>
        </p:nvSpPr>
        <p:spPr/>
        <p:txBody>
          <a:bodyPr/>
          <a:lstStyle/>
          <a:p>
            <a:endParaRPr lang="es-MX" altLang="en-US"/>
          </a:p>
        </p:txBody>
      </p:sp>
      <p:sp>
        <p:nvSpPr>
          <p:cNvPr id="5" name="Slide Number Placeholder 4">
            <a:extLst>
              <a:ext uri="{FF2B5EF4-FFF2-40B4-BE49-F238E27FC236}">
                <a16:creationId xmlns:a16="http://schemas.microsoft.com/office/drawing/2014/main" id="{C9E9F798-A1A5-4F6A-A234-C52D5A4516F0}"/>
              </a:ext>
            </a:extLst>
          </p:cNvPr>
          <p:cNvSpPr>
            <a:spLocks noGrp="1"/>
          </p:cNvSpPr>
          <p:nvPr>
            <p:ph type="sldNum" sz="quarter" idx="12"/>
          </p:nvPr>
        </p:nvSpPr>
        <p:spPr/>
        <p:txBody>
          <a:bodyPr/>
          <a:lstStyle/>
          <a:p>
            <a:fld id="{708090AF-69F9-40D5-802E-A72D1F2C7BA4}" type="slidenum">
              <a:rPr lang="es-MX" altLang="en-US" smtClean="0"/>
              <a:pPr/>
              <a:t>‹#›</a:t>
            </a:fld>
            <a:endParaRPr lang="es-MX" altLang="en-US"/>
          </a:p>
        </p:txBody>
      </p:sp>
    </p:spTree>
    <p:extLst>
      <p:ext uri="{BB962C8B-B14F-4D97-AF65-F5344CB8AC3E}">
        <p14:creationId xmlns:p14="http://schemas.microsoft.com/office/powerpoint/2010/main" val="3174765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16997E-0AAF-4EA2-BC70-3F9CEFB0FBDC}"/>
              </a:ext>
            </a:extLst>
          </p:cNvPr>
          <p:cNvSpPr>
            <a:spLocks noGrp="1"/>
          </p:cNvSpPr>
          <p:nvPr>
            <p:ph type="dt" sz="half" idx="10"/>
          </p:nvPr>
        </p:nvSpPr>
        <p:spPr/>
        <p:txBody>
          <a:bodyPr/>
          <a:lstStyle/>
          <a:p>
            <a:endParaRPr lang="es-MX" altLang="en-US"/>
          </a:p>
        </p:txBody>
      </p:sp>
      <p:sp>
        <p:nvSpPr>
          <p:cNvPr id="3" name="Footer Placeholder 2">
            <a:extLst>
              <a:ext uri="{FF2B5EF4-FFF2-40B4-BE49-F238E27FC236}">
                <a16:creationId xmlns:a16="http://schemas.microsoft.com/office/drawing/2014/main" id="{CFDF2AA3-8CE9-4923-9FA8-E95C695B1374}"/>
              </a:ext>
            </a:extLst>
          </p:cNvPr>
          <p:cNvSpPr>
            <a:spLocks noGrp="1"/>
          </p:cNvSpPr>
          <p:nvPr>
            <p:ph type="ftr" sz="quarter" idx="11"/>
          </p:nvPr>
        </p:nvSpPr>
        <p:spPr/>
        <p:txBody>
          <a:bodyPr/>
          <a:lstStyle/>
          <a:p>
            <a:endParaRPr lang="es-MX" altLang="en-US"/>
          </a:p>
        </p:txBody>
      </p:sp>
      <p:sp>
        <p:nvSpPr>
          <p:cNvPr id="4" name="Slide Number Placeholder 3">
            <a:extLst>
              <a:ext uri="{FF2B5EF4-FFF2-40B4-BE49-F238E27FC236}">
                <a16:creationId xmlns:a16="http://schemas.microsoft.com/office/drawing/2014/main" id="{FE3192A7-666A-48B7-ACE0-C4BE0A493C90}"/>
              </a:ext>
            </a:extLst>
          </p:cNvPr>
          <p:cNvSpPr>
            <a:spLocks noGrp="1"/>
          </p:cNvSpPr>
          <p:nvPr>
            <p:ph type="sldNum" sz="quarter" idx="12"/>
          </p:nvPr>
        </p:nvSpPr>
        <p:spPr/>
        <p:txBody>
          <a:bodyPr/>
          <a:lstStyle/>
          <a:p>
            <a:fld id="{FBB4DC38-BD26-45F3-A155-FBA4C284F1BD}" type="slidenum">
              <a:rPr lang="es-MX" altLang="en-US" smtClean="0"/>
              <a:pPr/>
              <a:t>‹#›</a:t>
            </a:fld>
            <a:endParaRPr lang="es-MX" altLang="en-US"/>
          </a:p>
        </p:txBody>
      </p:sp>
    </p:spTree>
    <p:extLst>
      <p:ext uri="{BB962C8B-B14F-4D97-AF65-F5344CB8AC3E}">
        <p14:creationId xmlns:p14="http://schemas.microsoft.com/office/powerpoint/2010/main" val="263866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F0DC8-4AEB-40C3-A6EE-068415B22A61}"/>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F6EEFAE0-CCDE-4EDB-A3B4-CAD7040BEE4E}"/>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C0B8A03-B734-4D6C-B755-2166263E887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7E79CE4E-9968-49F2-8FDF-1713A6B502A7}"/>
              </a:ext>
            </a:extLst>
          </p:cNvPr>
          <p:cNvSpPr>
            <a:spLocks noGrp="1"/>
          </p:cNvSpPr>
          <p:nvPr>
            <p:ph type="dt" sz="half" idx="10"/>
          </p:nvPr>
        </p:nvSpPr>
        <p:spPr/>
        <p:txBody>
          <a:bodyPr/>
          <a:lstStyle/>
          <a:p>
            <a:endParaRPr lang="es-MX" altLang="en-US"/>
          </a:p>
        </p:txBody>
      </p:sp>
      <p:sp>
        <p:nvSpPr>
          <p:cNvPr id="6" name="Footer Placeholder 5">
            <a:extLst>
              <a:ext uri="{FF2B5EF4-FFF2-40B4-BE49-F238E27FC236}">
                <a16:creationId xmlns:a16="http://schemas.microsoft.com/office/drawing/2014/main" id="{3F0B7790-D20A-4261-BBB7-47287887A0C4}"/>
              </a:ext>
            </a:extLst>
          </p:cNvPr>
          <p:cNvSpPr>
            <a:spLocks noGrp="1"/>
          </p:cNvSpPr>
          <p:nvPr>
            <p:ph type="ftr" sz="quarter" idx="11"/>
          </p:nvPr>
        </p:nvSpPr>
        <p:spPr/>
        <p:txBody>
          <a:bodyPr/>
          <a:lstStyle/>
          <a:p>
            <a:endParaRPr lang="es-MX" altLang="en-US"/>
          </a:p>
        </p:txBody>
      </p:sp>
      <p:sp>
        <p:nvSpPr>
          <p:cNvPr id="7" name="Slide Number Placeholder 6">
            <a:extLst>
              <a:ext uri="{FF2B5EF4-FFF2-40B4-BE49-F238E27FC236}">
                <a16:creationId xmlns:a16="http://schemas.microsoft.com/office/drawing/2014/main" id="{3AB7E1E7-9DDE-471D-A000-AD793DA0C705}"/>
              </a:ext>
            </a:extLst>
          </p:cNvPr>
          <p:cNvSpPr>
            <a:spLocks noGrp="1"/>
          </p:cNvSpPr>
          <p:nvPr>
            <p:ph type="sldNum" sz="quarter" idx="12"/>
          </p:nvPr>
        </p:nvSpPr>
        <p:spPr/>
        <p:txBody>
          <a:bodyPr/>
          <a:lstStyle/>
          <a:p>
            <a:fld id="{72CCD136-8333-46C8-A66F-DE7A28DF3689}" type="slidenum">
              <a:rPr lang="es-MX" altLang="en-US" smtClean="0"/>
              <a:pPr/>
              <a:t>‹#›</a:t>
            </a:fld>
            <a:endParaRPr lang="es-MX" altLang="en-US"/>
          </a:p>
        </p:txBody>
      </p:sp>
    </p:spTree>
    <p:extLst>
      <p:ext uri="{BB962C8B-B14F-4D97-AF65-F5344CB8AC3E}">
        <p14:creationId xmlns:p14="http://schemas.microsoft.com/office/powerpoint/2010/main" val="833847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D45A1-8EBA-429E-8B3F-017202112E08}"/>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0204A252-CF6C-4A6C-AC5B-678BAF5C398C}"/>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323894F6-AB53-46BF-B12A-4F9DA09A22D0}"/>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C4B7FEBC-7E2F-4FE7-A803-8FE084C95419}"/>
              </a:ext>
            </a:extLst>
          </p:cNvPr>
          <p:cNvSpPr>
            <a:spLocks noGrp="1"/>
          </p:cNvSpPr>
          <p:nvPr>
            <p:ph type="dt" sz="half" idx="10"/>
          </p:nvPr>
        </p:nvSpPr>
        <p:spPr/>
        <p:txBody>
          <a:bodyPr/>
          <a:lstStyle/>
          <a:p>
            <a:endParaRPr lang="es-MX" altLang="en-US"/>
          </a:p>
        </p:txBody>
      </p:sp>
      <p:sp>
        <p:nvSpPr>
          <p:cNvPr id="6" name="Footer Placeholder 5">
            <a:extLst>
              <a:ext uri="{FF2B5EF4-FFF2-40B4-BE49-F238E27FC236}">
                <a16:creationId xmlns:a16="http://schemas.microsoft.com/office/drawing/2014/main" id="{6E1B9FA6-1728-4EA7-BE0F-FB56B9FECCF1}"/>
              </a:ext>
            </a:extLst>
          </p:cNvPr>
          <p:cNvSpPr>
            <a:spLocks noGrp="1"/>
          </p:cNvSpPr>
          <p:nvPr>
            <p:ph type="ftr" sz="quarter" idx="11"/>
          </p:nvPr>
        </p:nvSpPr>
        <p:spPr/>
        <p:txBody>
          <a:bodyPr/>
          <a:lstStyle/>
          <a:p>
            <a:endParaRPr lang="es-MX" altLang="en-US"/>
          </a:p>
        </p:txBody>
      </p:sp>
      <p:sp>
        <p:nvSpPr>
          <p:cNvPr id="7" name="Slide Number Placeholder 6">
            <a:extLst>
              <a:ext uri="{FF2B5EF4-FFF2-40B4-BE49-F238E27FC236}">
                <a16:creationId xmlns:a16="http://schemas.microsoft.com/office/drawing/2014/main" id="{F3DA52EC-09DA-4A1B-B6B0-E9C5A8B5D428}"/>
              </a:ext>
            </a:extLst>
          </p:cNvPr>
          <p:cNvSpPr>
            <a:spLocks noGrp="1"/>
          </p:cNvSpPr>
          <p:nvPr>
            <p:ph type="sldNum" sz="quarter" idx="12"/>
          </p:nvPr>
        </p:nvSpPr>
        <p:spPr/>
        <p:txBody>
          <a:bodyPr/>
          <a:lstStyle/>
          <a:p>
            <a:fld id="{87EAC241-1D8A-44C0-965A-615D1CA61693}" type="slidenum">
              <a:rPr lang="es-MX" altLang="en-US" smtClean="0"/>
              <a:pPr/>
              <a:t>‹#›</a:t>
            </a:fld>
            <a:endParaRPr lang="es-MX" altLang="en-US"/>
          </a:p>
        </p:txBody>
      </p:sp>
    </p:spTree>
    <p:extLst>
      <p:ext uri="{BB962C8B-B14F-4D97-AF65-F5344CB8AC3E}">
        <p14:creationId xmlns:p14="http://schemas.microsoft.com/office/powerpoint/2010/main" val="1637766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3F3134-2B9C-43E4-8140-BE60B526CD50}"/>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1A693E5-D333-4A39-9FF3-969D2FB4D4E7}"/>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C2E912-6C96-492A-AE40-E41206F1A441}"/>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MX" altLang="en-US"/>
          </a:p>
        </p:txBody>
      </p:sp>
      <p:sp>
        <p:nvSpPr>
          <p:cNvPr id="5" name="Footer Placeholder 4">
            <a:extLst>
              <a:ext uri="{FF2B5EF4-FFF2-40B4-BE49-F238E27FC236}">
                <a16:creationId xmlns:a16="http://schemas.microsoft.com/office/drawing/2014/main" id="{99026885-796E-4E67-928B-2EA6B7AC33B5}"/>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s-MX" altLang="en-US"/>
          </a:p>
        </p:txBody>
      </p:sp>
      <p:sp>
        <p:nvSpPr>
          <p:cNvPr id="6" name="Slide Number Placeholder 5">
            <a:extLst>
              <a:ext uri="{FF2B5EF4-FFF2-40B4-BE49-F238E27FC236}">
                <a16:creationId xmlns:a16="http://schemas.microsoft.com/office/drawing/2014/main" id="{6660D561-666B-4F8A-A5E1-DF2CCA185C90}"/>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DC1D38B-4B15-4BF0-8944-1F8816A74ED6}" type="slidenum">
              <a:rPr lang="es-MX" altLang="en-US" smtClean="0"/>
              <a:pPr/>
              <a:t>‹#›</a:t>
            </a:fld>
            <a:endParaRPr lang="es-MX" altLang="en-US"/>
          </a:p>
        </p:txBody>
      </p:sp>
    </p:spTree>
    <p:extLst>
      <p:ext uri="{BB962C8B-B14F-4D97-AF65-F5344CB8AC3E}">
        <p14:creationId xmlns:p14="http://schemas.microsoft.com/office/powerpoint/2010/main" val="134566542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341390F0-4F5D-4DF3-96FA-D4C5C4B87F56}"/>
              </a:ext>
            </a:extLst>
          </p:cNvPr>
          <p:cNvSpPr>
            <a:spLocks noGrp="1" noChangeArrowheads="1"/>
          </p:cNvSpPr>
          <p:nvPr>
            <p:ph type="ctrTitle"/>
          </p:nvPr>
        </p:nvSpPr>
        <p:spPr/>
        <p:txBody>
          <a:bodyPr/>
          <a:lstStyle/>
          <a:p>
            <a:r>
              <a:rPr lang="es-MX" altLang="en-US"/>
              <a:t>GUI</a:t>
            </a:r>
          </a:p>
        </p:txBody>
      </p:sp>
      <p:sp>
        <p:nvSpPr>
          <p:cNvPr id="2051" name="Rectangle 3">
            <a:extLst>
              <a:ext uri="{FF2B5EF4-FFF2-40B4-BE49-F238E27FC236}">
                <a16:creationId xmlns:a16="http://schemas.microsoft.com/office/drawing/2014/main" id="{5F898667-FD4C-45A4-B658-799FF282DAF5}"/>
              </a:ext>
            </a:extLst>
          </p:cNvPr>
          <p:cNvSpPr>
            <a:spLocks noGrp="1" noChangeArrowheads="1"/>
          </p:cNvSpPr>
          <p:nvPr>
            <p:ph type="subTitle" idx="1"/>
          </p:nvPr>
        </p:nvSpPr>
        <p:spPr/>
        <p:txBody>
          <a:bodyPr/>
          <a:lstStyle/>
          <a:p>
            <a:r>
              <a:rPr lang="es-MX" altLang="en-US"/>
              <a:t>Interfase gráfica del usuario</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37F68A26-A361-4796-AC00-9F305F688181}"/>
              </a:ext>
            </a:extLst>
          </p:cNvPr>
          <p:cNvSpPr>
            <a:spLocks noGrp="1" noChangeArrowheads="1"/>
          </p:cNvSpPr>
          <p:nvPr>
            <p:ph type="title"/>
          </p:nvPr>
        </p:nvSpPr>
        <p:spPr/>
        <p:txBody>
          <a:bodyPr/>
          <a:lstStyle/>
          <a:p>
            <a:r>
              <a:rPr lang="es-MX" altLang="en-US"/>
              <a:t>Creando etiquetas</a:t>
            </a:r>
          </a:p>
        </p:txBody>
      </p:sp>
      <p:sp>
        <p:nvSpPr>
          <p:cNvPr id="18435" name="Rectangle 3">
            <a:extLst>
              <a:ext uri="{FF2B5EF4-FFF2-40B4-BE49-F238E27FC236}">
                <a16:creationId xmlns:a16="http://schemas.microsoft.com/office/drawing/2014/main" id="{E840BE21-ED2F-43DF-A5B1-93B1557AFE01}"/>
              </a:ext>
            </a:extLst>
          </p:cNvPr>
          <p:cNvSpPr>
            <a:spLocks noGrp="1" noChangeArrowheads="1"/>
          </p:cNvSpPr>
          <p:nvPr>
            <p:ph idx="1"/>
          </p:nvPr>
        </p:nvSpPr>
        <p:spPr/>
        <p:txBody>
          <a:bodyPr/>
          <a:lstStyle/>
          <a:p>
            <a:r>
              <a:rPr lang="es-MX" altLang="en-US" b="1"/>
              <a:t>Label </a:t>
            </a:r>
            <a:r>
              <a:rPr lang="es-MX" altLang="en-US" sz="2400"/>
              <a:t>sirve para crear etiquetas o</a:t>
            </a:r>
          </a:p>
          <a:p>
            <a:pPr>
              <a:buFontTx/>
              <a:buNone/>
            </a:pPr>
            <a:r>
              <a:rPr lang="es-MX" altLang="en-US" sz="2400"/>
              <a:t>letreros descriptivos</a:t>
            </a:r>
          </a:p>
          <a:p>
            <a:pPr>
              <a:buFontTx/>
              <a:buNone/>
            </a:pPr>
            <a:endParaRPr lang="es-MX" altLang="en-US" sz="2400"/>
          </a:p>
        </p:txBody>
      </p:sp>
      <p:graphicFrame>
        <p:nvGraphicFramePr>
          <p:cNvPr id="18436" name="Object 4">
            <a:extLst>
              <a:ext uri="{FF2B5EF4-FFF2-40B4-BE49-F238E27FC236}">
                <a16:creationId xmlns:a16="http://schemas.microsoft.com/office/drawing/2014/main" id="{0FD82F76-F08C-4645-89CD-874A6A935909}"/>
              </a:ext>
            </a:extLst>
          </p:cNvPr>
          <p:cNvGraphicFramePr>
            <a:graphicFrameLocks noChangeAspect="1"/>
          </p:cNvGraphicFramePr>
          <p:nvPr/>
        </p:nvGraphicFramePr>
        <p:xfrm>
          <a:off x="6084888" y="476250"/>
          <a:ext cx="2592387" cy="3097213"/>
        </p:xfrm>
        <a:graphic>
          <a:graphicData uri="http://schemas.openxmlformats.org/presentationml/2006/ole">
            <mc:AlternateContent xmlns:mc="http://schemas.openxmlformats.org/markup-compatibility/2006">
              <mc:Choice xmlns:v="urn:schemas-microsoft-com:vml" Requires="v">
                <p:oleObj spid="_x0000_s18444" name="Bitmap Image" r:id="rId3" imgW="3352381" imgH="2723810" progId="Paint.Picture">
                  <p:embed/>
                </p:oleObj>
              </mc:Choice>
              <mc:Fallback>
                <p:oleObj name="Bitmap Image" r:id="rId3" imgW="3352381" imgH="2723810"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4888" y="476250"/>
                        <a:ext cx="2592387" cy="3097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38" name="Oval 6">
            <a:extLst>
              <a:ext uri="{FF2B5EF4-FFF2-40B4-BE49-F238E27FC236}">
                <a16:creationId xmlns:a16="http://schemas.microsoft.com/office/drawing/2014/main" id="{2388B530-2A5A-4AD6-9470-2068878E417D}"/>
              </a:ext>
            </a:extLst>
          </p:cNvPr>
          <p:cNvSpPr>
            <a:spLocks noChangeArrowheads="1"/>
          </p:cNvSpPr>
          <p:nvPr/>
        </p:nvSpPr>
        <p:spPr bwMode="auto">
          <a:xfrm flipV="1">
            <a:off x="5940425" y="1052513"/>
            <a:ext cx="863600" cy="215900"/>
          </a:xfrm>
          <a:prstGeom prst="ellipse">
            <a:avLst/>
          </a:prstGeom>
          <a:noFill/>
          <a:ln w="5715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39" name="Text Box 7">
            <a:extLst>
              <a:ext uri="{FF2B5EF4-FFF2-40B4-BE49-F238E27FC236}">
                <a16:creationId xmlns:a16="http://schemas.microsoft.com/office/drawing/2014/main" id="{2EA86F78-57E8-4B38-AB43-5E2F053EB475}"/>
              </a:ext>
            </a:extLst>
          </p:cNvPr>
          <p:cNvSpPr txBox="1">
            <a:spLocks noChangeArrowheads="1"/>
          </p:cNvSpPr>
          <p:nvPr/>
        </p:nvSpPr>
        <p:spPr bwMode="auto">
          <a:xfrm>
            <a:off x="1042988" y="4076700"/>
            <a:ext cx="7078662" cy="1552575"/>
          </a:xfrm>
          <a:prstGeom prst="rect">
            <a:avLst/>
          </a:prstGeom>
          <a:solidFill>
            <a:schemeClr val="accent1"/>
          </a:solidFill>
          <a:ln>
            <a:noFill/>
          </a:ln>
          <a:effectLst/>
          <a:scene3d>
            <a:camera prst="legacyObliqueBottomLeft"/>
            <a:lightRig rig="legacyFlat3" dir="t"/>
          </a:scene3d>
          <a:sp3d extrusionH="430200" prstMaterial="legacyMatte">
            <a:bevelT w="13500" h="13500" prst="angle"/>
            <a:bevelB w="13500" h="13500" prst="angle"/>
            <a:extrusionClr>
              <a:schemeClr val="accent1"/>
            </a:extrusionClr>
            <a:contourClr>
              <a:schemeClr val="accent1"/>
            </a:contour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flatTx/>
          </a:bodyPr>
          <a:lstStyle/>
          <a:p>
            <a:r>
              <a:rPr lang="es-MX" altLang="en-US">
                <a:solidFill>
                  <a:schemeClr val="bg1"/>
                </a:solidFill>
              </a:rPr>
              <a:t>Formato general:</a:t>
            </a:r>
          </a:p>
          <a:p>
            <a:r>
              <a:rPr lang="es-MX" altLang="en-US"/>
              <a:t>Label objetoTipoEtiqueta; // definición</a:t>
            </a:r>
          </a:p>
          <a:p>
            <a:r>
              <a:rPr lang="es-MX" altLang="en-US"/>
              <a:t>objetoTipoEtiqueta = new Label (“etiqueta”); // creación</a:t>
            </a:r>
          </a:p>
          <a:p>
            <a:endParaRPr lang="es-MX"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6B1DF900-F60D-4461-9E79-3865AD82146B}"/>
              </a:ext>
            </a:extLst>
          </p:cNvPr>
          <p:cNvSpPr>
            <a:spLocks noGrp="1" noChangeArrowheads="1"/>
          </p:cNvSpPr>
          <p:nvPr>
            <p:ph type="title"/>
          </p:nvPr>
        </p:nvSpPr>
        <p:spPr/>
        <p:txBody>
          <a:bodyPr/>
          <a:lstStyle/>
          <a:p>
            <a:r>
              <a:rPr lang="es-MX" altLang="en-US"/>
              <a:t>Creando etiquetas</a:t>
            </a:r>
          </a:p>
        </p:txBody>
      </p:sp>
      <p:sp>
        <p:nvSpPr>
          <p:cNvPr id="19459" name="Rectangle 3">
            <a:extLst>
              <a:ext uri="{FF2B5EF4-FFF2-40B4-BE49-F238E27FC236}">
                <a16:creationId xmlns:a16="http://schemas.microsoft.com/office/drawing/2014/main" id="{CADF4E93-1F38-490F-B48F-3D5332DE7BD4}"/>
              </a:ext>
            </a:extLst>
          </p:cNvPr>
          <p:cNvSpPr>
            <a:spLocks noGrp="1" noChangeArrowheads="1"/>
          </p:cNvSpPr>
          <p:nvPr>
            <p:ph idx="1"/>
          </p:nvPr>
        </p:nvSpPr>
        <p:spPr>
          <a:noFill/>
        </p:spPr>
        <p:txBody>
          <a:bodyPr>
            <a:normAutofit lnSpcReduction="10000"/>
          </a:bodyPr>
          <a:lstStyle/>
          <a:p>
            <a:pPr algn="ctr">
              <a:buFontTx/>
              <a:buNone/>
            </a:pPr>
            <a:r>
              <a:rPr lang="es-MX" altLang="en-US" sz="2400" b="1">
                <a:solidFill>
                  <a:schemeClr val="folHlink"/>
                </a:solidFill>
              </a:rPr>
              <a:t>Constructores</a:t>
            </a:r>
          </a:p>
          <a:p>
            <a:pPr>
              <a:buFontTx/>
              <a:buNone/>
            </a:pPr>
            <a:r>
              <a:rPr lang="es-MX" altLang="en-US" sz="2400" b="1">
                <a:solidFill>
                  <a:schemeClr val="folHlink"/>
                </a:solidFill>
              </a:rPr>
              <a:t>public label (String text)</a:t>
            </a:r>
          </a:p>
          <a:p>
            <a:pPr>
              <a:buFontTx/>
              <a:buNone/>
            </a:pPr>
            <a:r>
              <a:rPr lang="es-MX" altLang="en-US" sz="2400" b="1">
                <a:solidFill>
                  <a:schemeClr val="folHlink"/>
                </a:solidFill>
              </a:rPr>
              <a:t>public label (String text, int alignmet)</a:t>
            </a:r>
          </a:p>
          <a:p>
            <a:pPr>
              <a:buFontTx/>
              <a:buNone/>
            </a:pPr>
            <a:endParaRPr lang="es-MX" altLang="en-US" sz="2400" b="1">
              <a:solidFill>
                <a:schemeClr val="folHlink"/>
              </a:solidFill>
            </a:endParaRPr>
          </a:p>
          <a:p>
            <a:r>
              <a:rPr lang="es-MX" altLang="en-US" sz="2800">
                <a:solidFill>
                  <a:schemeClr val="folHlink"/>
                </a:solidFill>
              </a:rPr>
              <a:t>Ejemplos:</a:t>
            </a:r>
          </a:p>
          <a:p>
            <a:pPr>
              <a:buFontTx/>
              <a:buNone/>
            </a:pPr>
            <a:r>
              <a:rPr lang="es-MX" altLang="en-US" sz="2400" b="1">
                <a:solidFill>
                  <a:schemeClr val="accent2"/>
                </a:solidFill>
              </a:rPr>
              <a:t>Label nomLabel;</a:t>
            </a:r>
            <a:r>
              <a:rPr lang="es-MX" altLang="en-US"/>
              <a:t> </a:t>
            </a:r>
            <a:r>
              <a:rPr lang="es-MX" altLang="en-US" sz="1600"/>
              <a:t>// define </a:t>
            </a:r>
            <a:r>
              <a:rPr lang="es-MX" altLang="en-US" sz="1600" b="1"/>
              <a:t>nomLabel </a:t>
            </a:r>
            <a:r>
              <a:rPr lang="es-MX" altLang="en-US" sz="1600"/>
              <a:t>como objeto de la clase Label</a:t>
            </a:r>
          </a:p>
          <a:p>
            <a:pPr>
              <a:buFontTx/>
              <a:buNone/>
            </a:pPr>
            <a:r>
              <a:rPr lang="es-MX" altLang="en-US" sz="2400" b="1">
                <a:solidFill>
                  <a:schemeClr val="accent2"/>
                </a:solidFill>
              </a:rPr>
              <a:t>nomLabel = new Label(“Nombre:”);</a:t>
            </a:r>
          </a:p>
          <a:p>
            <a:pPr>
              <a:buFontTx/>
              <a:buNone/>
            </a:pPr>
            <a:endParaRPr lang="es-MX" altLang="en-US" sz="2400" b="1">
              <a:solidFill>
                <a:schemeClr val="accent2"/>
              </a:solidFill>
            </a:endParaRPr>
          </a:p>
          <a:p>
            <a:pPr>
              <a:buFontTx/>
              <a:buNone/>
            </a:pPr>
            <a:r>
              <a:rPr lang="es-MX" altLang="en-US" sz="2400" b="1">
                <a:solidFill>
                  <a:schemeClr val="hlink"/>
                </a:solidFill>
              </a:rPr>
              <a:t>Label claveLabel;</a:t>
            </a:r>
          </a:p>
          <a:p>
            <a:pPr>
              <a:buFontTx/>
              <a:buNone/>
            </a:pPr>
            <a:r>
              <a:rPr lang="es-MX" altLang="en-US" sz="2400" b="1">
                <a:solidFill>
                  <a:schemeClr val="hlink"/>
                </a:solidFill>
              </a:rPr>
              <a:t>claveLaber=new Label(“Clave”, Label.CENTER);</a:t>
            </a:r>
          </a:p>
          <a:p>
            <a:pPr>
              <a:buFontTx/>
              <a:buNone/>
            </a:pPr>
            <a:endParaRPr lang="es-MX" altLang="en-US" b="1">
              <a:solidFill>
                <a:schemeClr val="hlink"/>
              </a:solidFill>
            </a:endParaRPr>
          </a:p>
        </p:txBody>
      </p:sp>
      <p:sp>
        <p:nvSpPr>
          <p:cNvPr id="19461" name="Line 5">
            <a:extLst>
              <a:ext uri="{FF2B5EF4-FFF2-40B4-BE49-F238E27FC236}">
                <a16:creationId xmlns:a16="http://schemas.microsoft.com/office/drawing/2014/main" id="{4476E449-B655-4D49-8DC8-DFAD57D678B7}"/>
              </a:ext>
            </a:extLst>
          </p:cNvPr>
          <p:cNvSpPr>
            <a:spLocks noChangeShapeType="1"/>
          </p:cNvSpPr>
          <p:nvPr/>
        </p:nvSpPr>
        <p:spPr bwMode="auto">
          <a:xfrm flipH="1">
            <a:off x="5724525" y="1844675"/>
            <a:ext cx="1152525" cy="431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2" name="Text Box 6">
            <a:extLst>
              <a:ext uri="{FF2B5EF4-FFF2-40B4-BE49-F238E27FC236}">
                <a16:creationId xmlns:a16="http://schemas.microsoft.com/office/drawing/2014/main" id="{5AE444B4-E564-4DC0-A8D1-668BF1E77334}"/>
              </a:ext>
            </a:extLst>
          </p:cNvPr>
          <p:cNvSpPr txBox="1">
            <a:spLocks noChangeArrowheads="1"/>
          </p:cNvSpPr>
          <p:nvPr/>
        </p:nvSpPr>
        <p:spPr bwMode="auto">
          <a:xfrm>
            <a:off x="6156325" y="620713"/>
            <a:ext cx="2146300" cy="1196975"/>
          </a:xfrm>
          <a:prstGeom prst="rect">
            <a:avLst/>
          </a:prstGeom>
          <a:solidFill>
            <a:schemeClr val="folHlink"/>
          </a:solidFill>
          <a:ln w="9525">
            <a:miter lim="800000"/>
            <a:headEnd/>
            <a:tailEnd/>
          </a:ln>
          <a:effectLst/>
          <a:scene3d>
            <a:camera prst="legacyObliqueBottomLeft"/>
            <a:lightRig rig="legacyFlat3" dir="t"/>
          </a:scene3d>
          <a:sp3d extrusionH="430200" prstMaterial="legacyMatte">
            <a:bevelT w="13500" h="13500" prst="angle"/>
            <a:bevelB w="13500" h="13500" prst="angle"/>
            <a:extrusionClr>
              <a:schemeClr val="folHlink"/>
            </a:extrusionClr>
            <a:contourClr>
              <a:schemeClr val="folHlink"/>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flatTx/>
          </a:bodyPr>
          <a:lstStyle/>
          <a:p>
            <a:r>
              <a:rPr lang="es-MX" altLang="en-US"/>
              <a:t>Label.RIGTH</a:t>
            </a:r>
          </a:p>
          <a:p>
            <a:r>
              <a:rPr lang="es-MX" altLang="en-US"/>
              <a:t>Label.CENTER</a:t>
            </a:r>
          </a:p>
          <a:p>
            <a:r>
              <a:rPr lang="es-MX" altLang="en-US"/>
              <a:t>Label.LEFTH</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B12106C8-C3FB-42A5-8956-D312B28B8E5B}"/>
              </a:ext>
            </a:extLst>
          </p:cNvPr>
          <p:cNvSpPr>
            <a:spLocks noGrp="1" noChangeArrowheads="1"/>
          </p:cNvSpPr>
          <p:nvPr>
            <p:ph type="title"/>
          </p:nvPr>
        </p:nvSpPr>
        <p:spPr/>
        <p:txBody>
          <a:bodyPr/>
          <a:lstStyle/>
          <a:p>
            <a:r>
              <a:rPr lang="es-MX" altLang="en-US"/>
              <a:t>Creando un campo de Texto</a:t>
            </a:r>
          </a:p>
        </p:txBody>
      </p:sp>
      <p:sp>
        <p:nvSpPr>
          <p:cNvPr id="20483" name="Rectangle 3">
            <a:extLst>
              <a:ext uri="{FF2B5EF4-FFF2-40B4-BE49-F238E27FC236}">
                <a16:creationId xmlns:a16="http://schemas.microsoft.com/office/drawing/2014/main" id="{C0C413A0-A3EC-47A6-9813-2DDBE2A95883}"/>
              </a:ext>
            </a:extLst>
          </p:cNvPr>
          <p:cNvSpPr>
            <a:spLocks noGrp="1" noChangeArrowheads="1"/>
          </p:cNvSpPr>
          <p:nvPr>
            <p:ph idx="1"/>
          </p:nvPr>
        </p:nvSpPr>
        <p:spPr/>
        <p:txBody>
          <a:bodyPr/>
          <a:lstStyle/>
          <a:p>
            <a:pPr>
              <a:buFontTx/>
              <a:buNone/>
            </a:pPr>
            <a:r>
              <a:rPr lang="es-MX" altLang="en-US" sz="2800"/>
              <a:t>Campos deTexto: Permiten leer y</a:t>
            </a:r>
          </a:p>
          <a:p>
            <a:pPr>
              <a:buFontTx/>
              <a:buNone/>
            </a:pPr>
            <a:r>
              <a:rPr lang="es-MX" altLang="en-US" sz="2800"/>
              <a:t>escribir en pantalla una sola línea de texto.</a:t>
            </a:r>
          </a:p>
          <a:p>
            <a:pPr>
              <a:buFontTx/>
              <a:buNone/>
            </a:pPr>
            <a:endParaRPr lang="es-MX" altLang="en-US" sz="2800"/>
          </a:p>
        </p:txBody>
      </p:sp>
      <p:graphicFrame>
        <p:nvGraphicFramePr>
          <p:cNvPr id="20484" name="Object 4">
            <a:extLst>
              <a:ext uri="{FF2B5EF4-FFF2-40B4-BE49-F238E27FC236}">
                <a16:creationId xmlns:a16="http://schemas.microsoft.com/office/drawing/2014/main" id="{8AA9DB98-A6B9-4A4A-AC3B-25FF9AFA87E2}"/>
              </a:ext>
            </a:extLst>
          </p:cNvPr>
          <p:cNvGraphicFramePr>
            <a:graphicFrameLocks noChangeAspect="1"/>
          </p:cNvGraphicFramePr>
          <p:nvPr/>
        </p:nvGraphicFramePr>
        <p:xfrm>
          <a:off x="755650" y="2349500"/>
          <a:ext cx="1944688" cy="2181225"/>
        </p:xfrm>
        <a:graphic>
          <a:graphicData uri="http://schemas.openxmlformats.org/presentationml/2006/ole">
            <mc:AlternateContent xmlns:mc="http://schemas.openxmlformats.org/markup-compatibility/2006">
              <mc:Choice xmlns:v="urn:schemas-microsoft-com:vml" Requires="v">
                <p:oleObj spid="_x0000_s20492" name="Bitmap Image" r:id="rId3" imgW="3352381" imgH="2723810" progId="Paint.Picture">
                  <p:embed/>
                </p:oleObj>
              </mc:Choice>
              <mc:Fallback>
                <p:oleObj name="Bitmap Image" r:id="rId3" imgW="3352381" imgH="2723810"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2349500"/>
                        <a:ext cx="1944688" cy="218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486" name="Oval 6">
            <a:extLst>
              <a:ext uri="{FF2B5EF4-FFF2-40B4-BE49-F238E27FC236}">
                <a16:creationId xmlns:a16="http://schemas.microsoft.com/office/drawing/2014/main" id="{ADC14C16-770D-4AB1-9DFE-4964DA400000}"/>
              </a:ext>
            </a:extLst>
          </p:cNvPr>
          <p:cNvSpPr>
            <a:spLocks noChangeArrowheads="1"/>
          </p:cNvSpPr>
          <p:nvPr/>
        </p:nvSpPr>
        <p:spPr bwMode="auto">
          <a:xfrm>
            <a:off x="1619250" y="2420938"/>
            <a:ext cx="1223963" cy="1512887"/>
          </a:xfrm>
          <a:prstGeom prst="ellipse">
            <a:avLst/>
          </a:prstGeom>
          <a:noFill/>
          <a:ln w="5715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7" name="Rectangle 7">
            <a:extLst>
              <a:ext uri="{FF2B5EF4-FFF2-40B4-BE49-F238E27FC236}">
                <a16:creationId xmlns:a16="http://schemas.microsoft.com/office/drawing/2014/main" id="{2536D9E7-41FD-4AEE-8516-F8666B07E59B}"/>
              </a:ext>
            </a:extLst>
          </p:cNvPr>
          <p:cNvSpPr>
            <a:spLocks noChangeArrowheads="1"/>
          </p:cNvSpPr>
          <p:nvPr/>
        </p:nvSpPr>
        <p:spPr bwMode="auto">
          <a:xfrm>
            <a:off x="3132138" y="4221163"/>
            <a:ext cx="5111750" cy="1187450"/>
          </a:xfrm>
          <a:prstGeom prst="rect">
            <a:avLst/>
          </a:prstGeom>
          <a:solidFill>
            <a:schemeClr val="accent1"/>
          </a:solidFill>
          <a:ln>
            <a:noFill/>
          </a:ln>
          <a:effectLst/>
          <a:scene3d>
            <a:camera prst="legacyObliqueBottomLeft"/>
            <a:lightRig rig="legacyFlat3" dir="t"/>
          </a:scene3d>
          <a:sp3d extrusionH="430200" prstMaterial="legacyMatte">
            <a:bevelT w="13500" h="13500" prst="angle"/>
            <a:bevelB w="13500" h="13500" prst="angle"/>
            <a:extrusionClr>
              <a:schemeClr val="accent1"/>
            </a:extrusionClr>
            <a:contourClr>
              <a:schemeClr val="accent1"/>
            </a:contour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r>
              <a:rPr lang="es-MX" altLang="en-US">
                <a:solidFill>
                  <a:schemeClr val="bg1"/>
                </a:solidFill>
              </a:rPr>
              <a:t>Formato general:</a:t>
            </a:r>
          </a:p>
          <a:p>
            <a:r>
              <a:rPr lang="es-MX" altLang="en-US"/>
              <a:t>TextField objeto;</a:t>
            </a:r>
          </a:p>
          <a:p>
            <a:r>
              <a:rPr lang="es-MX" altLang="en-US"/>
              <a:t>objeto = new TextField(#caracteres);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DBFF455B-4E6C-4A7B-822D-2C5F06AED10B}"/>
              </a:ext>
            </a:extLst>
          </p:cNvPr>
          <p:cNvSpPr>
            <a:spLocks noGrp="1" noChangeArrowheads="1"/>
          </p:cNvSpPr>
          <p:nvPr>
            <p:ph type="title"/>
          </p:nvPr>
        </p:nvSpPr>
        <p:spPr/>
        <p:txBody>
          <a:bodyPr/>
          <a:lstStyle/>
          <a:p>
            <a:r>
              <a:rPr lang="es-MX" altLang="en-US"/>
              <a:t>Creando un campo de Texto</a:t>
            </a:r>
          </a:p>
        </p:txBody>
      </p:sp>
      <p:sp>
        <p:nvSpPr>
          <p:cNvPr id="21507" name="Rectangle 3">
            <a:extLst>
              <a:ext uri="{FF2B5EF4-FFF2-40B4-BE49-F238E27FC236}">
                <a16:creationId xmlns:a16="http://schemas.microsoft.com/office/drawing/2014/main" id="{0B089686-69F2-471A-B486-3D9D849C1AD7}"/>
              </a:ext>
            </a:extLst>
          </p:cNvPr>
          <p:cNvSpPr>
            <a:spLocks noGrp="1" noChangeArrowheads="1"/>
          </p:cNvSpPr>
          <p:nvPr>
            <p:ph idx="1"/>
          </p:nvPr>
        </p:nvSpPr>
        <p:spPr/>
        <p:txBody>
          <a:bodyPr>
            <a:normAutofit lnSpcReduction="10000"/>
          </a:bodyPr>
          <a:lstStyle/>
          <a:p>
            <a:pPr algn="ctr">
              <a:lnSpc>
                <a:spcPct val="80000"/>
              </a:lnSpc>
              <a:buFontTx/>
              <a:buNone/>
            </a:pPr>
            <a:r>
              <a:rPr lang="es-MX" altLang="en-US" sz="2000">
                <a:solidFill>
                  <a:schemeClr val="folHlink"/>
                </a:solidFill>
              </a:rPr>
              <a:t>Constructores</a:t>
            </a:r>
          </a:p>
          <a:p>
            <a:pPr>
              <a:lnSpc>
                <a:spcPct val="80000"/>
              </a:lnSpc>
              <a:buFontTx/>
              <a:buNone/>
            </a:pPr>
            <a:r>
              <a:rPr lang="es-MX" altLang="en-US" sz="2000">
                <a:solidFill>
                  <a:schemeClr val="folHlink"/>
                </a:solidFill>
              </a:rPr>
              <a:t>public textField(String Texto)</a:t>
            </a:r>
          </a:p>
          <a:p>
            <a:pPr>
              <a:lnSpc>
                <a:spcPct val="80000"/>
              </a:lnSpc>
              <a:buFontTx/>
              <a:buNone/>
            </a:pPr>
            <a:r>
              <a:rPr lang="es-MX" altLang="en-US" sz="2000">
                <a:solidFill>
                  <a:schemeClr val="folHlink"/>
                </a:solidFill>
              </a:rPr>
              <a:t>public TextField(String text) </a:t>
            </a:r>
          </a:p>
          <a:p>
            <a:pPr>
              <a:lnSpc>
                <a:spcPct val="80000"/>
              </a:lnSpc>
              <a:buFontTx/>
              <a:buNone/>
            </a:pPr>
            <a:r>
              <a:rPr lang="es-MX" altLang="en-US" sz="2000">
                <a:solidFill>
                  <a:schemeClr val="folHlink"/>
                </a:solidFill>
              </a:rPr>
              <a:t>public TextField(int length) </a:t>
            </a:r>
          </a:p>
          <a:p>
            <a:pPr>
              <a:lnSpc>
                <a:spcPct val="80000"/>
              </a:lnSpc>
              <a:buFontTx/>
              <a:buNone/>
            </a:pPr>
            <a:r>
              <a:rPr lang="es-MX" altLang="en-US" sz="2000">
                <a:solidFill>
                  <a:schemeClr val="folHlink"/>
                </a:solidFill>
              </a:rPr>
              <a:t>public TextField(String text, int length)</a:t>
            </a:r>
            <a:r>
              <a:rPr lang="es-MX" altLang="en-US" sz="2000"/>
              <a:t> </a:t>
            </a:r>
          </a:p>
          <a:p>
            <a:pPr>
              <a:lnSpc>
                <a:spcPct val="80000"/>
              </a:lnSpc>
              <a:buFontTx/>
              <a:buNone/>
            </a:pPr>
            <a:r>
              <a:rPr lang="es-MX" altLang="en-US" sz="2000"/>
              <a:t>Ejemplos:</a:t>
            </a:r>
          </a:p>
          <a:p>
            <a:pPr>
              <a:lnSpc>
                <a:spcPct val="80000"/>
              </a:lnSpc>
            </a:pPr>
            <a:r>
              <a:rPr lang="es-MX" altLang="en-US" sz="2000"/>
              <a:t>TextField nomText; // </a:t>
            </a:r>
            <a:r>
              <a:rPr lang="es-MX" altLang="en-US" sz="1600"/>
              <a:t>define </a:t>
            </a:r>
            <a:r>
              <a:rPr lang="es-MX" altLang="en-US" sz="1600" b="1"/>
              <a:t>nomText </a:t>
            </a:r>
            <a:r>
              <a:rPr lang="es-MX" altLang="en-US" sz="1600"/>
              <a:t>como objeto de la clase TextField</a:t>
            </a:r>
          </a:p>
          <a:p>
            <a:pPr>
              <a:lnSpc>
                <a:spcPct val="80000"/>
              </a:lnSpc>
            </a:pPr>
            <a:r>
              <a:rPr lang="es-MX" altLang="en-US" sz="2000"/>
              <a:t>nomText = new TextField(15);</a:t>
            </a:r>
          </a:p>
          <a:p>
            <a:pPr>
              <a:lnSpc>
                <a:spcPct val="80000"/>
              </a:lnSpc>
              <a:buFontTx/>
              <a:buNone/>
            </a:pPr>
            <a:endParaRPr lang="es-MX" altLang="en-US" sz="2000"/>
          </a:p>
          <a:p>
            <a:pPr>
              <a:lnSpc>
                <a:spcPct val="80000"/>
              </a:lnSpc>
              <a:buFontTx/>
              <a:buNone/>
            </a:pPr>
            <a:r>
              <a:rPr lang="es-MX" altLang="en-US" sz="2000">
                <a:solidFill>
                  <a:schemeClr val="accent2"/>
                </a:solidFill>
              </a:rPr>
              <a:t>Metodos utiles:</a:t>
            </a:r>
            <a:r>
              <a:rPr lang="es-MX" altLang="en-US" sz="2000"/>
              <a:t> </a:t>
            </a:r>
            <a:br>
              <a:rPr lang="es-MX" altLang="en-US" sz="2000"/>
            </a:br>
            <a:endParaRPr lang="es-MX" altLang="en-US" sz="2000"/>
          </a:p>
          <a:p>
            <a:pPr>
              <a:lnSpc>
                <a:spcPct val="80000"/>
              </a:lnSpc>
            </a:pPr>
            <a:r>
              <a:rPr lang="es-MX" altLang="en-US" sz="2000"/>
              <a:t>setEditable(boolean) define si el testo es editable o no </a:t>
            </a:r>
            <a:br>
              <a:rPr lang="es-MX" altLang="en-US" sz="2000"/>
            </a:br>
            <a:r>
              <a:rPr lang="es-MX" altLang="en-US" sz="2000"/>
              <a:t>select(int, int) selecciona el texto entre las dos posiciones (origen = 0) </a:t>
            </a:r>
            <a:br>
              <a:rPr lang="es-MX" altLang="en-US" sz="2000"/>
            </a:br>
            <a:r>
              <a:rPr lang="es-MX" altLang="en-US" sz="2000"/>
              <a:t>etc...</a:t>
            </a:r>
          </a:p>
          <a:p>
            <a:pPr>
              <a:lnSpc>
                <a:spcPct val="80000"/>
              </a:lnSpc>
              <a:buFontTx/>
              <a:buNone/>
            </a:pPr>
            <a:endParaRPr lang="es-MX" altLang="en-US" sz="2000"/>
          </a:p>
          <a:p>
            <a:pPr>
              <a:lnSpc>
                <a:spcPct val="80000"/>
              </a:lnSpc>
              <a:buFontTx/>
              <a:buNone/>
            </a:pPr>
            <a:endParaRPr lang="es-MX" altLang="en-US" sz="2000">
              <a:solidFill>
                <a:schemeClr val="folHlink"/>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3366642F-0E00-4B7C-9D6F-7475FB71905B}"/>
              </a:ext>
            </a:extLst>
          </p:cNvPr>
          <p:cNvSpPr>
            <a:spLocks noGrp="1" noChangeArrowheads="1"/>
          </p:cNvSpPr>
          <p:nvPr>
            <p:ph type="title"/>
          </p:nvPr>
        </p:nvSpPr>
        <p:spPr/>
        <p:txBody>
          <a:bodyPr/>
          <a:lstStyle/>
          <a:p>
            <a:r>
              <a:rPr lang="es-MX" altLang="en-US"/>
              <a:t>Creando un área de texto</a:t>
            </a:r>
          </a:p>
        </p:txBody>
      </p:sp>
      <p:sp>
        <p:nvSpPr>
          <p:cNvPr id="22531" name="Rectangle 3">
            <a:extLst>
              <a:ext uri="{FF2B5EF4-FFF2-40B4-BE49-F238E27FC236}">
                <a16:creationId xmlns:a16="http://schemas.microsoft.com/office/drawing/2014/main" id="{E621C607-BD0F-47E2-8EB5-F287DA6BED7E}"/>
              </a:ext>
            </a:extLst>
          </p:cNvPr>
          <p:cNvSpPr>
            <a:spLocks noGrp="1" noChangeArrowheads="1"/>
          </p:cNvSpPr>
          <p:nvPr>
            <p:ph idx="1"/>
          </p:nvPr>
        </p:nvSpPr>
        <p:spPr/>
        <p:txBody>
          <a:bodyPr/>
          <a:lstStyle/>
          <a:p>
            <a:pPr>
              <a:buFontTx/>
              <a:buNone/>
            </a:pPr>
            <a:r>
              <a:rPr lang="es-MX" altLang="en-US" sz="2000"/>
              <a:t>Área de Texto que permite leer y escribir en pantalla varias líneas de texto.</a:t>
            </a:r>
          </a:p>
          <a:p>
            <a:pPr>
              <a:buFontTx/>
              <a:buNone/>
            </a:pPr>
            <a:endParaRPr lang="es-MX" altLang="en-US" sz="2000"/>
          </a:p>
        </p:txBody>
      </p:sp>
      <p:sp>
        <p:nvSpPr>
          <p:cNvPr id="22534" name="Rectangle 6">
            <a:extLst>
              <a:ext uri="{FF2B5EF4-FFF2-40B4-BE49-F238E27FC236}">
                <a16:creationId xmlns:a16="http://schemas.microsoft.com/office/drawing/2014/main" id="{56E482EB-8723-4A09-97AA-B5671FCEEC0D}"/>
              </a:ext>
            </a:extLst>
          </p:cNvPr>
          <p:cNvSpPr>
            <a:spLocks noChangeArrowheads="1"/>
          </p:cNvSpPr>
          <p:nvPr/>
        </p:nvSpPr>
        <p:spPr bwMode="auto">
          <a:xfrm>
            <a:off x="611188" y="2276475"/>
            <a:ext cx="4572000" cy="1917700"/>
          </a:xfrm>
          <a:prstGeom prst="rect">
            <a:avLst/>
          </a:prstGeom>
          <a:solidFill>
            <a:schemeClr val="accent1"/>
          </a:solidFill>
          <a:ln>
            <a:noFill/>
          </a:ln>
          <a:effectLst/>
          <a:scene3d>
            <a:camera prst="legacyObliqueBottomLeft"/>
            <a:lightRig rig="legacyFlat3" dir="t"/>
          </a:scene3d>
          <a:sp3d extrusionH="430200" prstMaterial="legacyMatte">
            <a:bevelT w="13500" h="13500" prst="angle"/>
            <a:bevelB w="13500" h="13500" prst="angle"/>
            <a:extrusionClr>
              <a:schemeClr val="accent1"/>
            </a:extrusionClr>
            <a:contourClr>
              <a:schemeClr val="accent1"/>
            </a:contour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r>
              <a:rPr lang="es-MX" altLang="en-US"/>
              <a:t>-Formato general:</a:t>
            </a:r>
          </a:p>
          <a:p>
            <a:r>
              <a:rPr lang="es-MX" altLang="en-US"/>
              <a:t>TextArea objeto;</a:t>
            </a:r>
          </a:p>
          <a:p>
            <a:r>
              <a:rPr lang="es-MX" altLang="en-US"/>
              <a:t>objeto = new TextArea(#caracteres);</a:t>
            </a:r>
          </a:p>
          <a:p>
            <a:endParaRPr lang="es-MX" altLang="en-US"/>
          </a:p>
        </p:txBody>
      </p:sp>
      <p:pic>
        <p:nvPicPr>
          <p:cNvPr id="22536" name="Picture 8" descr="Text area widget">
            <a:extLst>
              <a:ext uri="{FF2B5EF4-FFF2-40B4-BE49-F238E27FC236}">
                <a16:creationId xmlns:a16="http://schemas.microsoft.com/office/drawing/2014/main" id="{239E6305-9692-4F91-9CB2-D0ACF427D7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1500" y="2133600"/>
            <a:ext cx="3105150" cy="15906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2E9C4093-0FA0-467B-9D0B-0823A97949BD}"/>
              </a:ext>
            </a:extLst>
          </p:cNvPr>
          <p:cNvSpPr>
            <a:spLocks noGrp="1" noChangeArrowheads="1"/>
          </p:cNvSpPr>
          <p:nvPr>
            <p:ph type="title"/>
          </p:nvPr>
        </p:nvSpPr>
        <p:spPr/>
        <p:txBody>
          <a:bodyPr/>
          <a:lstStyle/>
          <a:p>
            <a:r>
              <a:rPr lang="es-MX" altLang="en-US"/>
              <a:t>Área de texto</a:t>
            </a:r>
          </a:p>
        </p:txBody>
      </p:sp>
      <p:sp>
        <p:nvSpPr>
          <p:cNvPr id="23555" name="Rectangle 3">
            <a:extLst>
              <a:ext uri="{FF2B5EF4-FFF2-40B4-BE49-F238E27FC236}">
                <a16:creationId xmlns:a16="http://schemas.microsoft.com/office/drawing/2014/main" id="{6BF953E5-8A84-42BB-975B-42C19E14BB1C}"/>
              </a:ext>
            </a:extLst>
          </p:cNvPr>
          <p:cNvSpPr>
            <a:spLocks noGrp="1" noChangeArrowheads="1"/>
          </p:cNvSpPr>
          <p:nvPr>
            <p:ph idx="1"/>
          </p:nvPr>
        </p:nvSpPr>
        <p:spPr/>
        <p:txBody>
          <a:bodyPr/>
          <a:lstStyle/>
          <a:p>
            <a:pPr algn="ctr">
              <a:buFontTx/>
              <a:buNone/>
            </a:pPr>
            <a:r>
              <a:rPr lang="es-MX" altLang="en-US"/>
              <a:t> </a:t>
            </a:r>
            <a:r>
              <a:rPr lang="es-MX" altLang="en-US">
                <a:solidFill>
                  <a:schemeClr val="accent2"/>
                </a:solidFill>
              </a:rPr>
              <a:t>Constructores</a:t>
            </a:r>
          </a:p>
          <a:p>
            <a:pPr>
              <a:buFontTx/>
              <a:buNone/>
            </a:pPr>
            <a:r>
              <a:rPr lang="es-MX" altLang="en-US" sz="2800"/>
              <a:t>public TextArea() </a:t>
            </a:r>
          </a:p>
          <a:p>
            <a:pPr>
              <a:buFontTx/>
              <a:buNone/>
            </a:pPr>
            <a:r>
              <a:rPr lang="es-MX" altLang="en-US" sz="2800"/>
              <a:t>public TextArea(String text) </a:t>
            </a:r>
          </a:p>
          <a:p>
            <a:pPr>
              <a:buFontTx/>
              <a:buNone/>
            </a:pPr>
            <a:r>
              <a:rPr lang="es-MX" altLang="en-US" sz="2800"/>
              <a:t>public TextArea(int rows, int columns)</a:t>
            </a:r>
          </a:p>
          <a:p>
            <a:pPr>
              <a:buFontTx/>
              <a:buNone/>
            </a:pPr>
            <a:r>
              <a:rPr lang="es-MX" altLang="en-US" sz="2800"/>
              <a:t>public TextArea(String text, int rows, int columns) </a:t>
            </a:r>
          </a:p>
          <a:p>
            <a:pPr>
              <a:buFontTx/>
              <a:buNone/>
            </a:pPr>
            <a:r>
              <a:rPr lang="es-MX" altLang="en-US" sz="2800"/>
              <a:t>public TextArea(String text, int rows, int columns, int scrollbars) </a:t>
            </a:r>
          </a:p>
        </p:txBody>
      </p:sp>
      <p:sp>
        <p:nvSpPr>
          <p:cNvPr id="23558" name="Line 6">
            <a:extLst>
              <a:ext uri="{FF2B5EF4-FFF2-40B4-BE49-F238E27FC236}">
                <a16:creationId xmlns:a16="http://schemas.microsoft.com/office/drawing/2014/main" id="{694082B9-DD83-497E-94F6-1DDC23BC51AC}"/>
              </a:ext>
            </a:extLst>
          </p:cNvPr>
          <p:cNvSpPr>
            <a:spLocks noChangeShapeType="1"/>
          </p:cNvSpPr>
          <p:nvPr/>
        </p:nvSpPr>
        <p:spPr bwMode="auto">
          <a:xfrm flipH="1" flipV="1">
            <a:off x="4356100" y="5229225"/>
            <a:ext cx="863600" cy="649288"/>
          </a:xfrm>
          <a:prstGeom prst="line">
            <a:avLst/>
          </a:prstGeom>
          <a:noFill/>
          <a:ln w="28575">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59" name="Rectangle 7">
            <a:extLst>
              <a:ext uri="{FF2B5EF4-FFF2-40B4-BE49-F238E27FC236}">
                <a16:creationId xmlns:a16="http://schemas.microsoft.com/office/drawing/2014/main" id="{D6BBE269-AEA1-42C8-803D-2799EBAA25C6}"/>
              </a:ext>
            </a:extLst>
          </p:cNvPr>
          <p:cNvSpPr>
            <a:spLocks noChangeArrowheads="1"/>
          </p:cNvSpPr>
          <p:nvPr/>
        </p:nvSpPr>
        <p:spPr bwMode="auto">
          <a:xfrm>
            <a:off x="4859338" y="5445125"/>
            <a:ext cx="3671887" cy="822325"/>
          </a:xfrm>
          <a:prstGeom prst="rect">
            <a:avLst/>
          </a:prstGeom>
          <a:solidFill>
            <a:schemeClr val="accent1"/>
          </a:solidFill>
          <a:ln>
            <a:noFill/>
          </a:ln>
          <a:effectLst/>
          <a:scene3d>
            <a:camera prst="legacyObliqueBottomLeft"/>
            <a:lightRig rig="legacyFlat3" dir="t"/>
          </a:scene3d>
          <a:sp3d extrusionH="430200" prstMaterial="legacyMatte">
            <a:bevelT w="13500" h="13500" prst="angle"/>
            <a:bevelB w="13500" h="13500" prst="angle"/>
            <a:extrusionClr>
              <a:schemeClr val="accent1"/>
            </a:extrusionClr>
            <a:contourClr>
              <a:schemeClr val="accent1"/>
            </a:contour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r>
              <a:rPr lang="es-MX" altLang="en-US" sz="1200"/>
              <a:t>TextArea.SCROLLBARS_BOTH</a:t>
            </a:r>
          </a:p>
          <a:p>
            <a:r>
              <a:rPr lang="es-MX" altLang="en-US" sz="1200"/>
              <a:t>TextArea.SCROLLBARS_VERTICAL_ONLY</a:t>
            </a:r>
          </a:p>
          <a:p>
            <a:r>
              <a:rPr lang="es-MX" altLang="en-US" sz="1200"/>
              <a:t>TextArea.SCROLLBARS_HORIZONTAL_ONLY</a:t>
            </a:r>
          </a:p>
          <a:p>
            <a:r>
              <a:rPr lang="es-MX" altLang="en-US" sz="1200"/>
              <a:t>TextArea.SCROLLBARS_NONE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852F4E66-2904-47C9-ADAC-057E617FBC5C}"/>
              </a:ext>
            </a:extLst>
          </p:cNvPr>
          <p:cNvSpPr>
            <a:spLocks noGrp="1" noChangeArrowheads="1"/>
          </p:cNvSpPr>
          <p:nvPr>
            <p:ph type="title"/>
          </p:nvPr>
        </p:nvSpPr>
        <p:spPr/>
        <p:txBody>
          <a:bodyPr/>
          <a:lstStyle/>
          <a:p>
            <a:r>
              <a:rPr lang="es-MX" altLang="en-US"/>
              <a:t>Área de Texto</a:t>
            </a:r>
          </a:p>
        </p:txBody>
      </p:sp>
      <p:sp>
        <p:nvSpPr>
          <p:cNvPr id="24579" name="Rectangle 3">
            <a:extLst>
              <a:ext uri="{FF2B5EF4-FFF2-40B4-BE49-F238E27FC236}">
                <a16:creationId xmlns:a16="http://schemas.microsoft.com/office/drawing/2014/main" id="{311E6A5E-8EF6-437B-B6C0-F7361B0BFB02}"/>
              </a:ext>
            </a:extLst>
          </p:cNvPr>
          <p:cNvSpPr>
            <a:spLocks noGrp="1" noChangeArrowheads="1"/>
          </p:cNvSpPr>
          <p:nvPr>
            <p:ph idx="1"/>
          </p:nvPr>
        </p:nvSpPr>
        <p:spPr/>
        <p:txBody>
          <a:bodyPr/>
          <a:lstStyle/>
          <a:p>
            <a:pPr>
              <a:lnSpc>
                <a:spcPct val="90000"/>
              </a:lnSpc>
              <a:buFontTx/>
              <a:buNone/>
            </a:pPr>
            <a:r>
              <a:rPr lang="es-MX" altLang="en-US" sz="2400"/>
              <a:t>Ejemplo:</a:t>
            </a:r>
          </a:p>
          <a:p>
            <a:pPr>
              <a:lnSpc>
                <a:spcPct val="90000"/>
              </a:lnSpc>
              <a:buFontTx/>
              <a:buNone/>
            </a:pPr>
            <a:r>
              <a:rPr lang="es-MX" altLang="en-US" sz="1800"/>
              <a:t>TextArea address = new TextArea("Type your address here", 5, 80);</a:t>
            </a:r>
            <a:r>
              <a:rPr lang="es-MX" altLang="en-US" sz="2400"/>
              <a:t> </a:t>
            </a:r>
          </a:p>
          <a:p>
            <a:pPr>
              <a:lnSpc>
                <a:spcPct val="90000"/>
              </a:lnSpc>
              <a:buFontTx/>
              <a:buNone/>
            </a:pPr>
            <a:endParaRPr lang="es-MX" altLang="en-US" sz="2400"/>
          </a:p>
          <a:p>
            <a:pPr>
              <a:lnSpc>
                <a:spcPct val="90000"/>
              </a:lnSpc>
              <a:buFontTx/>
              <a:buNone/>
            </a:pPr>
            <a:r>
              <a:rPr lang="es-MX" altLang="en-US" sz="2400"/>
              <a:t>TextArea instructions = new TextArea("", 15, 70, TextArea.SCROLLBARS_VERTICAL_ONLY);</a:t>
            </a:r>
          </a:p>
          <a:p>
            <a:pPr>
              <a:lnSpc>
                <a:spcPct val="90000"/>
              </a:lnSpc>
              <a:buFontTx/>
              <a:buNone/>
            </a:pPr>
            <a:endParaRPr lang="es-MX" altLang="en-US" sz="2400"/>
          </a:p>
          <a:p>
            <a:pPr>
              <a:lnSpc>
                <a:spcPct val="90000"/>
              </a:lnSpc>
              <a:buFontTx/>
              <a:buNone/>
            </a:pPr>
            <a:r>
              <a:rPr lang="es-MX" altLang="en-US" sz="2400"/>
              <a:t>Metodos utiles: </a:t>
            </a:r>
            <a:br>
              <a:rPr lang="es-MX" altLang="en-US" sz="2400"/>
            </a:br>
            <a:r>
              <a:rPr lang="es-MX" altLang="en-US" sz="2400"/>
              <a:t>insertText(String, int) // inserta texto en la posicion indicada </a:t>
            </a:r>
            <a:br>
              <a:rPr lang="es-MX" altLang="en-US" sz="2400"/>
            </a:br>
            <a:r>
              <a:rPr lang="es-MX" altLang="en-US" sz="2400"/>
              <a:t>replaceText(String, int,int) // reepmplaza el texto entre las posiciones dadas </a:t>
            </a:r>
            <a:br>
              <a:rPr lang="es-MX" altLang="en-US" sz="2400"/>
            </a:br>
            <a:endParaRPr lang="es-MX" altLang="en-US" sz="2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C8B6D61F-33A9-44A3-B073-E363DA4B48ED}"/>
              </a:ext>
            </a:extLst>
          </p:cNvPr>
          <p:cNvSpPr>
            <a:spLocks noGrp="1" noChangeArrowheads="1"/>
          </p:cNvSpPr>
          <p:nvPr>
            <p:ph type="title"/>
          </p:nvPr>
        </p:nvSpPr>
        <p:spPr/>
        <p:txBody>
          <a:bodyPr/>
          <a:lstStyle/>
          <a:p>
            <a:r>
              <a:rPr lang="es-MX" altLang="en-US"/>
              <a:t>Crear Botones</a:t>
            </a:r>
          </a:p>
        </p:txBody>
      </p:sp>
      <p:sp>
        <p:nvSpPr>
          <p:cNvPr id="25603" name="Rectangle 3">
            <a:extLst>
              <a:ext uri="{FF2B5EF4-FFF2-40B4-BE49-F238E27FC236}">
                <a16:creationId xmlns:a16="http://schemas.microsoft.com/office/drawing/2014/main" id="{F2CEC3C4-B9E6-4D02-AC82-83F87CCEDF90}"/>
              </a:ext>
            </a:extLst>
          </p:cNvPr>
          <p:cNvSpPr>
            <a:spLocks noGrp="1" noChangeArrowheads="1"/>
          </p:cNvSpPr>
          <p:nvPr>
            <p:ph idx="1"/>
          </p:nvPr>
        </p:nvSpPr>
        <p:spPr/>
        <p:txBody>
          <a:bodyPr/>
          <a:lstStyle/>
          <a:p>
            <a:r>
              <a:rPr lang="es-MX" altLang="en-US"/>
              <a:t>Button.- Clase definida para crear botones, para interactuar con el usuario.</a:t>
            </a:r>
          </a:p>
          <a:p>
            <a:pPr>
              <a:buFontTx/>
              <a:buNone/>
            </a:pPr>
            <a:endParaRPr lang="es-MX" altLang="en-US"/>
          </a:p>
          <a:p>
            <a:pPr>
              <a:buFontTx/>
              <a:buNone/>
            </a:pPr>
            <a:endParaRPr lang="es-MX" altLang="en-US"/>
          </a:p>
          <a:p>
            <a:pPr>
              <a:buFontTx/>
              <a:buNone/>
            </a:pPr>
            <a:endParaRPr lang="es-MX" altLang="en-US" sz="2800"/>
          </a:p>
          <a:p>
            <a:pPr>
              <a:buFontTx/>
              <a:buNone/>
            </a:pPr>
            <a:endParaRPr lang="es-MX" altLang="en-US" sz="2800"/>
          </a:p>
          <a:p>
            <a:pPr>
              <a:buFontTx/>
              <a:buNone/>
            </a:pPr>
            <a:endParaRPr lang="es-MX" altLang="en-US" sz="2800"/>
          </a:p>
          <a:p>
            <a:endParaRPr lang="es-MX" altLang="en-US"/>
          </a:p>
        </p:txBody>
      </p:sp>
      <p:graphicFrame>
        <p:nvGraphicFramePr>
          <p:cNvPr id="25604" name="Object 4">
            <a:extLst>
              <a:ext uri="{FF2B5EF4-FFF2-40B4-BE49-F238E27FC236}">
                <a16:creationId xmlns:a16="http://schemas.microsoft.com/office/drawing/2014/main" id="{768CB9A6-08F9-46F8-959A-E002406FE0AA}"/>
              </a:ext>
            </a:extLst>
          </p:cNvPr>
          <p:cNvGraphicFramePr>
            <a:graphicFrameLocks noChangeAspect="1"/>
          </p:cNvGraphicFramePr>
          <p:nvPr/>
        </p:nvGraphicFramePr>
        <p:xfrm>
          <a:off x="4211638" y="2636838"/>
          <a:ext cx="1511300" cy="654050"/>
        </p:xfrm>
        <a:graphic>
          <a:graphicData uri="http://schemas.openxmlformats.org/presentationml/2006/ole">
            <mc:AlternateContent xmlns:mc="http://schemas.openxmlformats.org/markup-compatibility/2006">
              <mc:Choice xmlns:v="urn:schemas-microsoft-com:vml" Requires="v">
                <p:oleObj spid="_x0000_s25611" name="Bitmap Image" r:id="rId3" imgW="638264" imgH="276117" progId="Paint.Picture">
                  <p:embed/>
                </p:oleObj>
              </mc:Choice>
              <mc:Fallback>
                <p:oleObj name="Bitmap Image" r:id="rId3" imgW="638264" imgH="276117"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1638" y="2636838"/>
                        <a:ext cx="1511300" cy="65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606" name="Text Box 6">
            <a:extLst>
              <a:ext uri="{FF2B5EF4-FFF2-40B4-BE49-F238E27FC236}">
                <a16:creationId xmlns:a16="http://schemas.microsoft.com/office/drawing/2014/main" id="{F34240CE-FC69-4ABE-8E55-C4CDC7C0089E}"/>
              </a:ext>
            </a:extLst>
          </p:cNvPr>
          <p:cNvSpPr txBox="1">
            <a:spLocks noChangeArrowheads="1"/>
          </p:cNvSpPr>
          <p:nvPr/>
        </p:nvSpPr>
        <p:spPr bwMode="auto">
          <a:xfrm>
            <a:off x="1743075" y="4384675"/>
            <a:ext cx="6129338" cy="1187450"/>
          </a:xfrm>
          <a:prstGeom prst="rect">
            <a:avLst/>
          </a:prstGeom>
          <a:solidFill>
            <a:schemeClr val="accent1"/>
          </a:solidFill>
          <a:ln>
            <a:noFill/>
          </a:ln>
          <a:effectLst/>
          <a:scene3d>
            <a:camera prst="legacyObliqueBottomLeft"/>
            <a:lightRig rig="legacyFlat3" dir="t"/>
          </a:scene3d>
          <a:sp3d extrusionH="430200" prstMaterial="legacyMatte">
            <a:bevelT w="13500" h="13500" prst="angle"/>
            <a:bevelB w="13500" h="13500" prst="angle"/>
            <a:extrusionClr>
              <a:schemeClr val="accent1"/>
            </a:extrusionClr>
            <a:contourClr>
              <a:schemeClr val="accent1"/>
            </a:contour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flatTx/>
          </a:bodyPr>
          <a:lstStyle/>
          <a:p>
            <a:r>
              <a:rPr kumimoji="0" lang="es-MX" altLang="en-US"/>
              <a:t>Formato General:</a:t>
            </a:r>
          </a:p>
          <a:p>
            <a:r>
              <a:rPr kumimoji="0" lang="es-MX" altLang="en-US"/>
              <a:t>Button objetoBoton;</a:t>
            </a:r>
          </a:p>
          <a:p>
            <a:r>
              <a:rPr kumimoji="0" lang="es-MX" altLang="en-US"/>
              <a:t>objetoBoton = new Button(“etiquetaDelBoton”);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A2145C8E-4173-4660-A005-120C189C0195}"/>
              </a:ext>
            </a:extLst>
          </p:cNvPr>
          <p:cNvSpPr>
            <a:spLocks noGrp="1" noChangeArrowheads="1"/>
          </p:cNvSpPr>
          <p:nvPr>
            <p:ph type="title"/>
          </p:nvPr>
        </p:nvSpPr>
        <p:spPr/>
        <p:txBody>
          <a:bodyPr/>
          <a:lstStyle/>
          <a:p>
            <a:r>
              <a:rPr lang="es-MX" altLang="en-US"/>
              <a:t>Creando Botones</a:t>
            </a:r>
          </a:p>
        </p:txBody>
      </p:sp>
      <p:sp>
        <p:nvSpPr>
          <p:cNvPr id="26627" name="Rectangle 3">
            <a:extLst>
              <a:ext uri="{FF2B5EF4-FFF2-40B4-BE49-F238E27FC236}">
                <a16:creationId xmlns:a16="http://schemas.microsoft.com/office/drawing/2014/main" id="{80B5C40B-84D5-41CF-8D9C-6415553A0EFF}"/>
              </a:ext>
            </a:extLst>
          </p:cNvPr>
          <p:cNvSpPr>
            <a:spLocks noGrp="1" noChangeArrowheads="1"/>
          </p:cNvSpPr>
          <p:nvPr>
            <p:ph idx="1"/>
          </p:nvPr>
        </p:nvSpPr>
        <p:spPr/>
        <p:txBody>
          <a:bodyPr/>
          <a:lstStyle/>
          <a:p>
            <a:r>
              <a:rPr lang="es-MX" altLang="en-US"/>
              <a:t>Ejemplos</a:t>
            </a:r>
          </a:p>
          <a:p>
            <a:pPr>
              <a:buFontTx/>
              <a:buNone/>
            </a:pPr>
            <a:r>
              <a:rPr lang="es-MX" altLang="en-US"/>
              <a:t>Button b; // define </a:t>
            </a:r>
            <a:r>
              <a:rPr lang="es-MX" altLang="en-US" b="1"/>
              <a:t>b </a:t>
            </a:r>
            <a:r>
              <a:rPr lang="es-MX" altLang="en-US"/>
              <a:t>como objeto de la clase Button</a:t>
            </a:r>
          </a:p>
          <a:p>
            <a:pPr>
              <a:buFontTx/>
              <a:buNone/>
            </a:pPr>
            <a:r>
              <a:rPr lang="es-MX" altLang="en-US"/>
              <a:t>b = new Button(“CALCULA”);</a:t>
            </a:r>
          </a:p>
          <a:p>
            <a:pPr>
              <a:buFontTx/>
              <a:buNone/>
            </a:pPr>
            <a:endParaRPr lang="es-MX" altLang="en-US"/>
          </a:p>
          <a:p>
            <a:pPr>
              <a:buFontTx/>
              <a:buNone/>
            </a:pPr>
            <a:r>
              <a:rPr lang="es-MX" altLang="en-US" sz="2800"/>
              <a:t>Button C; </a:t>
            </a:r>
          </a:p>
          <a:p>
            <a:pPr>
              <a:buFontTx/>
              <a:buNone/>
            </a:pPr>
            <a:r>
              <a:rPr lang="es-MX" altLang="en-US" sz="2800"/>
              <a:t>C = new Button("Mi primer botón");</a:t>
            </a:r>
            <a:r>
              <a:rPr lang="es-MX" altLang="en-US"/>
              <a:t> </a:t>
            </a:r>
          </a:p>
          <a:p>
            <a:pPr>
              <a:buFontTx/>
              <a:buNone/>
            </a:pPr>
            <a:endParaRPr lang="es-MX" altLang="en-US"/>
          </a:p>
          <a:p>
            <a:endParaRPr lang="es-MX" altLang="en-US"/>
          </a:p>
          <a:p>
            <a:pPr>
              <a:buFontTx/>
              <a:buNone/>
            </a:pPr>
            <a:endParaRPr lang="es-MX"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6E39148D-8EC8-4596-84A7-F0DA2EF29F14}"/>
              </a:ext>
            </a:extLst>
          </p:cNvPr>
          <p:cNvSpPr>
            <a:spLocks noGrp="1" noChangeArrowheads="1"/>
          </p:cNvSpPr>
          <p:nvPr>
            <p:ph type="title"/>
          </p:nvPr>
        </p:nvSpPr>
        <p:spPr/>
        <p:txBody>
          <a:bodyPr/>
          <a:lstStyle/>
          <a:p>
            <a:r>
              <a:rPr lang="es-MX" altLang="en-US"/>
              <a:t>Listas</a:t>
            </a:r>
          </a:p>
        </p:txBody>
      </p:sp>
      <p:sp>
        <p:nvSpPr>
          <p:cNvPr id="27651" name="Rectangle 3">
            <a:extLst>
              <a:ext uri="{FF2B5EF4-FFF2-40B4-BE49-F238E27FC236}">
                <a16:creationId xmlns:a16="http://schemas.microsoft.com/office/drawing/2014/main" id="{7AC9BFDA-7A73-4E2E-A671-6B3AA03B95AF}"/>
              </a:ext>
            </a:extLst>
          </p:cNvPr>
          <p:cNvSpPr>
            <a:spLocks noGrp="1" noChangeArrowheads="1"/>
          </p:cNvSpPr>
          <p:nvPr>
            <p:ph idx="1"/>
          </p:nvPr>
        </p:nvSpPr>
        <p:spPr/>
        <p:txBody>
          <a:bodyPr/>
          <a:lstStyle/>
          <a:p>
            <a:pPr>
              <a:lnSpc>
                <a:spcPct val="90000"/>
              </a:lnSpc>
              <a:buFontTx/>
              <a:buNone/>
            </a:pPr>
            <a:endParaRPr lang="es-MX" altLang="en-US"/>
          </a:p>
          <a:p>
            <a:pPr>
              <a:lnSpc>
                <a:spcPct val="90000"/>
              </a:lnSpc>
              <a:buFontTx/>
              <a:buNone/>
            </a:pPr>
            <a:r>
              <a:rPr lang="es-MX" altLang="en-US"/>
              <a:t>Ejemplo:</a:t>
            </a:r>
          </a:p>
          <a:p>
            <a:pPr>
              <a:lnSpc>
                <a:spcPct val="90000"/>
              </a:lnSpc>
              <a:buFontTx/>
              <a:buNone/>
            </a:pPr>
            <a:r>
              <a:rPr lang="es-MX" altLang="en-US"/>
              <a:t>List l; // </a:t>
            </a:r>
            <a:r>
              <a:rPr lang="es-MX" altLang="en-US" sz="2400"/>
              <a:t>define </a:t>
            </a:r>
            <a:r>
              <a:rPr lang="es-MX" altLang="en-US" sz="2400" b="1"/>
              <a:t>l </a:t>
            </a:r>
            <a:r>
              <a:rPr lang="es-MX" altLang="en-US" sz="2400"/>
              <a:t>como objeto de la clase List</a:t>
            </a:r>
          </a:p>
          <a:p>
            <a:pPr>
              <a:lnSpc>
                <a:spcPct val="90000"/>
              </a:lnSpc>
              <a:buFontTx/>
              <a:buNone/>
            </a:pPr>
            <a:r>
              <a:rPr lang="es-MX" altLang="en-US"/>
              <a:t>l = new List();</a:t>
            </a:r>
          </a:p>
          <a:p>
            <a:pPr algn="ctr">
              <a:lnSpc>
                <a:spcPct val="90000"/>
              </a:lnSpc>
              <a:buFontTx/>
              <a:buNone/>
            </a:pPr>
            <a:r>
              <a:rPr lang="es-MX" altLang="en-US" b="1">
                <a:solidFill>
                  <a:schemeClr val="accent2"/>
                </a:solidFill>
              </a:rPr>
              <a:t>Constructores</a:t>
            </a:r>
          </a:p>
          <a:p>
            <a:pPr>
              <a:lnSpc>
                <a:spcPct val="90000"/>
              </a:lnSpc>
              <a:buFontTx/>
              <a:buNone/>
            </a:pPr>
            <a:r>
              <a:rPr lang="es-MX" altLang="en-US" b="1"/>
              <a:t>public List() </a:t>
            </a:r>
          </a:p>
          <a:p>
            <a:pPr>
              <a:lnSpc>
                <a:spcPct val="90000"/>
              </a:lnSpc>
              <a:buFontTx/>
              <a:buNone/>
            </a:pPr>
            <a:r>
              <a:rPr lang="es-MX" altLang="en-US" b="1"/>
              <a:t>public List(int numLines)</a:t>
            </a:r>
          </a:p>
          <a:p>
            <a:pPr>
              <a:lnSpc>
                <a:spcPct val="90000"/>
              </a:lnSpc>
              <a:buFontTx/>
              <a:buNone/>
            </a:pPr>
            <a:r>
              <a:rPr lang="es-MX" altLang="en-US" sz="2800" b="1"/>
              <a:t>public List(int numLines, boolean allowMultipleSelections)</a:t>
            </a:r>
            <a:r>
              <a:rPr lang="es-MX" altLang="en-US" sz="2800"/>
              <a:t> </a:t>
            </a:r>
            <a:endParaRPr lang="es-MX" altLang="en-US" sz="2800" b="1">
              <a:solidFill>
                <a:schemeClr val="accent2"/>
              </a:solidFill>
            </a:endParaRPr>
          </a:p>
          <a:p>
            <a:pPr>
              <a:lnSpc>
                <a:spcPct val="90000"/>
              </a:lnSpc>
              <a:buFontTx/>
              <a:buNone/>
            </a:pPr>
            <a:endParaRPr lang="es-MX" altLang="en-US" sz="2800" b="1">
              <a:solidFill>
                <a:schemeClr val="accent2"/>
              </a:solidFill>
            </a:endParaRPr>
          </a:p>
        </p:txBody>
      </p:sp>
      <p:sp>
        <p:nvSpPr>
          <p:cNvPr id="27652" name="Text Box 4">
            <a:extLst>
              <a:ext uri="{FF2B5EF4-FFF2-40B4-BE49-F238E27FC236}">
                <a16:creationId xmlns:a16="http://schemas.microsoft.com/office/drawing/2014/main" id="{FE722AE6-DA4E-4082-802F-6038CBD453BD}"/>
              </a:ext>
            </a:extLst>
          </p:cNvPr>
          <p:cNvSpPr txBox="1">
            <a:spLocks noChangeArrowheads="1"/>
          </p:cNvSpPr>
          <p:nvPr/>
        </p:nvSpPr>
        <p:spPr bwMode="auto">
          <a:xfrm>
            <a:off x="3059113" y="549275"/>
            <a:ext cx="3221037" cy="1552575"/>
          </a:xfrm>
          <a:prstGeom prst="rect">
            <a:avLst/>
          </a:prstGeom>
          <a:solidFill>
            <a:schemeClr val="accent1"/>
          </a:solidFill>
          <a:ln>
            <a:noFill/>
          </a:ln>
          <a:effectLst/>
          <a:scene3d>
            <a:camera prst="legacyObliqueBottomLeft"/>
            <a:lightRig rig="legacyFlat3" dir="t"/>
          </a:scene3d>
          <a:sp3d extrusionH="430200" prstMaterial="legacyMatte">
            <a:bevelT w="13500" h="13500" prst="angle"/>
            <a:bevelB w="13500" h="13500" prst="angle"/>
            <a:extrusionClr>
              <a:schemeClr val="accent1"/>
            </a:extrusionClr>
            <a:contourClr>
              <a:schemeClr val="accent1"/>
            </a:contour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flatTx/>
          </a:bodyPr>
          <a:lstStyle/>
          <a:p>
            <a:r>
              <a:rPr kumimoji="0" lang="es-MX" altLang="en-US"/>
              <a:t>Formato General:</a:t>
            </a:r>
          </a:p>
          <a:p>
            <a:r>
              <a:rPr kumimoji="0" lang="es-MX" altLang="en-US"/>
              <a:t>List objetoLista;</a:t>
            </a:r>
          </a:p>
          <a:p>
            <a:r>
              <a:rPr kumimoji="0" lang="es-MX" altLang="en-US"/>
              <a:t>objetoLista = new List();</a:t>
            </a:r>
          </a:p>
          <a:p>
            <a:endParaRPr lang="es-MX" altLang="en-US"/>
          </a:p>
        </p:txBody>
      </p:sp>
      <p:sp>
        <p:nvSpPr>
          <p:cNvPr id="27653" name="Text Box 5">
            <a:extLst>
              <a:ext uri="{FF2B5EF4-FFF2-40B4-BE49-F238E27FC236}">
                <a16:creationId xmlns:a16="http://schemas.microsoft.com/office/drawing/2014/main" id="{8C108ACE-82DC-474E-87D3-B025DA18F35B}"/>
              </a:ext>
            </a:extLst>
          </p:cNvPr>
          <p:cNvSpPr txBox="1">
            <a:spLocks noChangeArrowheads="1"/>
          </p:cNvSpPr>
          <p:nvPr/>
        </p:nvSpPr>
        <p:spPr bwMode="auto">
          <a:xfrm>
            <a:off x="5795963" y="5589588"/>
            <a:ext cx="2943225" cy="854075"/>
          </a:xfrm>
          <a:prstGeom prst="rect">
            <a:avLst/>
          </a:prstGeom>
          <a:solidFill>
            <a:schemeClr val="accent2"/>
          </a:solidFill>
          <a:ln>
            <a:noFill/>
          </a:ln>
          <a:effectLst/>
          <a:scene3d>
            <a:camera prst="legacyObliqueBottomLeft"/>
            <a:lightRig rig="legacyFlat3" dir="t"/>
          </a:scene3d>
          <a:sp3d extrusionH="430200" prstMaterial="legacyMatte">
            <a:bevelT w="13500" h="13500" prst="angle"/>
            <a:bevelB w="13500" h="13500" prst="angle"/>
            <a:extrusionClr>
              <a:schemeClr val="accent2"/>
            </a:extrusionClr>
            <a:contourClr>
              <a:schemeClr val="accent2"/>
            </a:contour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flatTx/>
          </a:bodyPr>
          <a:lstStyle/>
          <a:p>
            <a:r>
              <a:rPr lang="es-MX" altLang="en-US" sz="1400"/>
              <a:t>true. Selección múltiple permitida.</a:t>
            </a:r>
          </a:p>
          <a:p>
            <a:r>
              <a:rPr lang="es-MX" altLang="en-US" sz="1400"/>
              <a:t>false. Selección múltiple no permitida</a:t>
            </a:r>
            <a:r>
              <a:rPr lang="es-MX" altLang="en-US" sz="1800"/>
              <a:t>.</a:t>
            </a:r>
          </a:p>
          <a:p>
            <a:endParaRPr lang="es-MX" altLang="en-US" sz="1800"/>
          </a:p>
        </p:txBody>
      </p:sp>
      <p:sp>
        <p:nvSpPr>
          <p:cNvPr id="27654" name="Line 6">
            <a:extLst>
              <a:ext uri="{FF2B5EF4-FFF2-40B4-BE49-F238E27FC236}">
                <a16:creationId xmlns:a16="http://schemas.microsoft.com/office/drawing/2014/main" id="{6F68A0D8-90FC-4B69-B7B4-9AC124545709}"/>
              </a:ext>
            </a:extLst>
          </p:cNvPr>
          <p:cNvSpPr>
            <a:spLocks noChangeShapeType="1"/>
          </p:cNvSpPr>
          <p:nvPr/>
        </p:nvSpPr>
        <p:spPr bwMode="auto">
          <a:xfrm flipH="1" flipV="1">
            <a:off x="4356100" y="5805488"/>
            <a:ext cx="1295400" cy="431800"/>
          </a:xfrm>
          <a:prstGeom prst="line">
            <a:avLst/>
          </a:prstGeom>
          <a:noFill/>
          <a:ln w="571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3588F3E2-9375-43CA-8501-FEBEF2772F50}"/>
              </a:ext>
            </a:extLst>
          </p:cNvPr>
          <p:cNvSpPr>
            <a:spLocks noGrp="1" noChangeArrowheads="1"/>
          </p:cNvSpPr>
          <p:nvPr>
            <p:ph type="title"/>
          </p:nvPr>
        </p:nvSpPr>
        <p:spPr/>
        <p:txBody>
          <a:bodyPr/>
          <a:lstStyle/>
          <a:p>
            <a:r>
              <a:rPr lang="es-MX" altLang="en-US"/>
              <a:t>Interfase del usuario</a:t>
            </a:r>
          </a:p>
        </p:txBody>
      </p:sp>
      <p:sp>
        <p:nvSpPr>
          <p:cNvPr id="13315" name="Rectangle 3">
            <a:extLst>
              <a:ext uri="{FF2B5EF4-FFF2-40B4-BE49-F238E27FC236}">
                <a16:creationId xmlns:a16="http://schemas.microsoft.com/office/drawing/2014/main" id="{1E898730-3AB2-4FAC-AE1C-C602273A840D}"/>
              </a:ext>
            </a:extLst>
          </p:cNvPr>
          <p:cNvSpPr>
            <a:spLocks noGrp="1" noChangeArrowheads="1"/>
          </p:cNvSpPr>
          <p:nvPr>
            <p:ph idx="1"/>
          </p:nvPr>
        </p:nvSpPr>
        <p:spPr/>
        <p:txBody>
          <a:bodyPr/>
          <a:lstStyle/>
          <a:p>
            <a:pPr>
              <a:lnSpc>
                <a:spcPct val="90000"/>
              </a:lnSpc>
            </a:pPr>
            <a:r>
              <a:rPr lang="es-MX" altLang="en-US" sz="2400" b="1">
                <a:solidFill>
                  <a:schemeClr val="accent2"/>
                </a:solidFill>
              </a:rPr>
              <a:t>La interfase de usuario</a:t>
            </a:r>
            <a:r>
              <a:rPr lang="es-MX" altLang="en-US" sz="2400"/>
              <a:t> es la parte del programa que permite a éste interactuar con el usuario. Las interfaces de usuario pueden adoptar muchas formas, que van desde la simple línea de comandos hasta las interfaces gráficas que proporcionan las aplicaciones más modernas.</a:t>
            </a:r>
          </a:p>
          <a:p>
            <a:pPr>
              <a:lnSpc>
                <a:spcPct val="90000"/>
              </a:lnSpc>
            </a:pPr>
            <a:r>
              <a:rPr lang="es-MX" altLang="en-US" sz="2400" b="1">
                <a:solidFill>
                  <a:schemeClr val="accent2"/>
                </a:solidFill>
              </a:rPr>
              <a:t>La interfase de usuario</a:t>
            </a:r>
            <a:r>
              <a:rPr lang="es-MX" altLang="en-US" sz="2400"/>
              <a:t> es el </a:t>
            </a:r>
            <a:r>
              <a:rPr lang="es-MX" altLang="en-US" sz="2400" b="1">
                <a:solidFill>
                  <a:schemeClr val="accent2"/>
                </a:solidFill>
              </a:rPr>
              <a:t>aspecto más importante de cualquier aplicación</a:t>
            </a:r>
            <a:r>
              <a:rPr lang="es-MX" altLang="en-US" sz="2400"/>
              <a:t>. Una aplicación sin un interfaz fácil, impide que los usuarios saquen el máximo rendimiento del programa. Java proporciona los elementos básicos para construir </a:t>
            </a:r>
            <a:r>
              <a:rPr lang="es-MX" altLang="en-US" sz="2400" i="1"/>
              <a:t>decentes</a:t>
            </a:r>
            <a:r>
              <a:rPr lang="es-MX" altLang="en-US" sz="2400"/>
              <a:t> interfaces de usuario a través del AWT.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B819947D-B496-4E84-91E9-E2E6E3BB6CEC}"/>
              </a:ext>
            </a:extLst>
          </p:cNvPr>
          <p:cNvSpPr>
            <a:spLocks noGrp="1" noChangeArrowheads="1"/>
          </p:cNvSpPr>
          <p:nvPr>
            <p:ph type="title"/>
          </p:nvPr>
        </p:nvSpPr>
        <p:spPr/>
        <p:txBody>
          <a:bodyPr/>
          <a:lstStyle/>
          <a:p>
            <a:r>
              <a:rPr lang="es-MX" altLang="en-US"/>
              <a:t>Añadiendo el elemento</a:t>
            </a:r>
          </a:p>
        </p:txBody>
      </p:sp>
      <p:sp>
        <p:nvSpPr>
          <p:cNvPr id="28675" name="Rectangle 3">
            <a:extLst>
              <a:ext uri="{FF2B5EF4-FFF2-40B4-BE49-F238E27FC236}">
                <a16:creationId xmlns:a16="http://schemas.microsoft.com/office/drawing/2014/main" id="{4A5DFD89-1544-412D-A631-B7CB07F1B70D}"/>
              </a:ext>
            </a:extLst>
          </p:cNvPr>
          <p:cNvSpPr>
            <a:spLocks noGrp="1" noChangeArrowheads="1"/>
          </p:cNvSpPr>
          <p:nvPr>
            <p:ph idx="1"/>
          </p:nvPr>
        </p:nvSpPr>
        <p:spPr/>
        <p:txBody>
          <a:bodyPr/>
          <a:lstStyle/>
          <a:p>
            <a:pPr>
              <a:buFontTx/>
              <a:buNone/>
            </a:pPr>
            <a:r>
              <a:rPr lang="es-MX" altLang="en-US" b="1">
                <a:solidFill>
                  <a:schemeClr val="accent2"/>
                </a:solidFill>
              </a:rPr>
              <a:t>add</a:t>
            </a:r>
          </a:p>
          <a:p>
            <a:pPr>
              <a:buFontTx/>
              <a:buNone/>
            </a:pPr>
            <a:r>
              <a:rPr lang="es-MX" altLang="en-US"/>
              <a:t>Añade el elemento gráfico a la ventana add(objeto);</a:t>
            </a:r>
          </a:p>
          <a:p>
            <a:pPr algn="ctr">
              <a:buFontTx/>
              <a:buNone/>
            </a:pPr>
            <a:r>
              <a:rPr lang="es-MX" altLang="en-US"/>
              <a:t>Ejemplo:</a:t>
            </a:r>
          </a:p>
          <a:p>
            <a:pPr algn="ctr">
              <a:buFontTx/>
              <a:buNone/>
            </a:pPr>
            <a:r>
              <a:rPr lang="es-MX" altLang="en-US"/>
              <a:t>add(t1);</a:t>
            </a:r>
          </a:p>
          <a:p>
            <a:pPr>
              <a:buFontTx/>
              <a:buNone/>
            </a:pPr>
            <a:endParaRPr lang="es-MX"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4">
            <a:extLst>
              <a:ext uri="{FF2B5EF4-FFF2-40B4-BE49-F238E27FC236}">
                <a16:creationId xmlns:a16="http://schemas.microsoft.com/office/drawing/2014/main" id="{8DBF67D8-3A7E-4128-81B1-5238AE4271DF}"/>
              </a:ext>
            </a:extLst>
          </p:cNvPr>
          <p:cNvSpPr>
            <a:spLocks noGrp="1" noChangeArrowheads="1"/>
          </p:cNvSpPr>
          <p:nvPr>
            <p:ph type="ctrTitle"/>
          </p:nvPr>
        </p:nvSpPr>
        <p:spPr/>
        <p:txBody>
          <a:bodyPr/>
          <a:lstStyle/>
          <a:p>
            <a:r>
              <a:rPr lang="es-MX" altLang="en-US"/>
              <a:t>Contenedores</a:t>
            </a:r>
          </a:p>
        </p:txBody>
      </p:sp>
      <p:sp>
        <p:nvSpPr>
          <p:cNvPr id="44037" name="Rectangle 5">
            <a:extLst>
              <a:ext uri="{FF2B5EF4-FFF2-40B4-BE49-F238E27FC236}">
                <a16:creationId xmlns:a16="http://schemas.microsoft.com/office/drawing/2014/main" id="{4AB50957-7947-42B0-B800-6FF6512117C4}"/>
              </a:ext>
            </a:extLst>
          </p:cNvPr>
          <p:cNvSpPr>
            <a:spLocks noGrp="1" noChangeArrowheads="1"/>
          </p:cNvSpPr>
          <p:nvPr>
            <p:ph type="subTitle" idx="1"/>
          </p:nvPr>
        </p:nvSpPr>
        <p:spPr/>
        <p:txBody>
          <a:bodyPr/>
          <a:lstStyle/>
          <a:p>
            <a:endParaRPr lang="en-US"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236AD4CA-EF3A-49BB-BB1D-114727278D7C}"/>
              </a:ext>
            </a:extLst>
          </p:cNvPr>
          <p:cNvSpPr>
            <a:spLocks noGrp="1" noChangeArrowheads="1"/>
          </p:cNvSpPr>
          <p:nvPr>
            <p:ph type="title"/>
          </p:nvPr>
        </p:nvSpPr>
        <p:spPr/>
        <p:txBody>
          <a:bodyPr/>
          <a:lstStyle/>
          <a:p>
            <a:r>
              <a:rPr lang="es-MX" altLang="en-US"/>
              <a:t>Contenedores</a:t>
            </a:r>
          </a:p>
        </p:txBody>
      </p:sp>
      <p:sp>
        <p:nvSpPr>
          <p:cNvPr id="12291" name="Rectangle 3">
            <a:extLst>
              <a:ext uri="{FF2B5EF4-FFF2-40B4-BE49-F238E27FC236}">
                <a16:creationId xmlns:a16="http://schemas.microsoft.com/office/drawing/2014/main" id="{A850762B-4914-4C86-895A-6A6317D1CB28}"/>
              </a:ext>
            </a:extLst>
          </p:cNvPr>
          <p:cNvSpPr>
            <a:spLocks noGrp="1" noChangeArrowheads="1"/>
          </p:cNvSpPr>
          <p:nvPr>
            <p:ph idx="1"/>
          </p:nvPr>
        </p:nvSpPr>
        <p:spPr/>
        <p:txBody>
          <a:bodyPr/>
          <a:lstStyle/>
          <a:p>
            <a:r>
              <a:rPr lang="es-MX" altLang="en-US"/>
              <a:t>Los Componentes no se encuentran aislados, sino agrupados dentro de </a:t>
            </a:r>
            <a:r>
              <a:rPr lang="es-MX" altLang="en-US" b="1" i="1">
                <a:solidFill>
                  <a:schemeClr val="accent2"/>
                </a:solidFill>
              </a:rPr>
              <a:t>Contenedores</a:t>
            </a:r>
            <a:r>
              <a:rPr lang="es-MX" altLang="en-US"/>
              <a:t>. Los Contenedores </a:t>
            </a:r>
            <a:r>
              <a:rPr lang="es-MX" altLang="en-US" b="1">
                <a:solidFill>
                  <a:schemeClr val="accent2"/>
                </a:solidFill>
              </a:rPr>
              <a:t>contienen y organizan la situación de los Componentes</a:t>
            </a:r>
            <a:r>
              <a:rPr lang="es-MX" altLang="en-US"/>
              <a:t>; además, los contenedores son en sí mismos componentes y como tales pueden ser situados dentro de otros contenedores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9297745E-431B-4F96-8822-1A707B9AD51C}"/>
              </a:ext>
            </a:extLst>
          </p:cNvPr>
          <p:cNvSpPr>
            <a:spLocks noGrp="1" noChangeArrowheads="1"/>
          </p:cNvSpPr>
          <p:nvPr>
            <p:ph type="title"/>
          </p:nvPr>
        </p:nvSpPr>
        <p:spPr/>
        <p:txBody>
          <a:bodyPr/>
          <a:lstStyle/>
          <a:p>
            <a:r>
              <a:rPr lang="es-MX" altLang="en-US"/>
              <a:t>Panel</a:t>
            </a:r>
          </a:p>
        </p:txBody>
      </p:sp>
      <p:sp>
        <p:nvSpPr>
          <p:cNvPr id="49155" name="Rectangle 3">
            <a:extLst>
              <a:ext uri="{FF2B5EF4-FFF2-40B4-BE49-F238E27FC236}">
                <a16:creationId xmlns:a16="http://schemas.microsoft.com/office/drawing/2014/main" id="{D017B0CD-E762-4A27-811B-CC0892277EE2}"/>
              </a:ext>
            </a:extLst>
          </p:cNvPr>
          <p:cNvSpPr>
            <a:spLocks noGrp="1" noChangeArrowheads="1"/>
          </p:cNvSpPr>
          <p:nvPr>
            <p:ph idx="1"/>
          </p:nvPr>
        </p:nvSpPr>
        <p:spPr/>
        <p:txBody>
          <a:bodyPr/>
          <a:lstStyle/>
          <a:p>
            <a:pPr>
              <a:buFontTx/>
              <a:buNone/>
            </a:pPr>
            <a:r>
              <a:rPr lang="es-MX" altLang="en-US"/>
              <a:t>Un panel es un contenedor de elementos de cualquier tipo, incluyendo otros paneles y puede tener un manejador de layout definido.</a:t>
            </a:r>
          </a:p>
          <a:p>
            <a:pPr>
              <a:buFontTx/>
              <a:buNone/>
            </a:pPr>
            <a:r>
              <a:rPr lang="es-MX" altLang="en-US"/>
              <a:t>Los paneles se usan para agrupar elementos dentro de otros contenedores.</a:t>
            </a:r>
          </a:p>
          <a:p>
            <a:endParaRPr lang="es-MX"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3FBF2A5C-7269-4B22-A37C-D7B05F6E86F0}"/>
              </a:ext>
            </a:extLst>
          </p:cNvPr>
          <p:cNvSpPr>
            <a:spLocks noGrp="1" noChangeArrowheads="1"/>
          </p:cNvSpPr>
          <p:nvPr>
            <p:ph type="title"/>
          </p:nvPr>
        </p:nvSpPr>
        <p:spPr/>
        <p:txBody>
          <a:bodyPr/>
          <a:lstStyle/>
          <a:p>
            <a:r>
              <a:rPr lang="es-MX" altLang="en-US"/>
              <a:t>Panel</a:t>
            </a:r>
          </a:p>
        </p:txBody>
      </p:sp>
      <p:sp>
        <p:nvSpPr>
          <p:cNvPr id="50179" name="Rectangle 3">
            <a:extLst>
              <a:ext uri="{FF2B5EF4-FFF2-40B4-BE49-F238E27FC236}">
                <a16:creationId xmlns:a16="http://schemas.microsoft.com/office/drawing/2014/main" id="{9F19436A-684A-4CDC-B35F-93FBDA7D12E4}"/>
              </a:ext>
            </a:extLst>
          </p:cNvPr>
          <p:cNvSpPr>
            <a:spLocks noGrp="1" noChangeArrowheads="1"/>
          </p:cNvSpPr>
          <p:nvPr>
            <p:ph idx="1"/>
          </p:nvPr>
        </p:nvSpPr>
        <p:spPr/>
        <p:txBody>
          <a:bodyPr/>
          <a:lstStyle/>
          <a:p>
            <a:pPr>
              <a:lnSpc>
                <a:spcPct val="90000"/>
              </a:lnSpc>
              <a:buFontTx/>
              <a:buNone/>
            </a:pPr>
            <a:endParaRPr lang="es-MX" altLang="en-US" sz="2800"/>
          </a:p>
          <a:p>
            <a:pPr>
              <a:lnSpc>
                <a:spcPct val="90000"/>
              </a:lnSpc>
              <a:buFontTx/>
              <a:buNone/>
            </a:pPr>
            <a:endParaRPr lang="es-MX" altLang="en-US" sz="2800"/>
          </a:p>
          <a:p>
            <a:pPr>
              <a:lnSpc>
                <a:spcPct val="90000"/>
              </a:lnSpc>
              <a:buFontTx/>
              <a:buNone/>
            </a:pPr>
            <a:endParaRPr lang="es-MX" altLang="en-US" sz="2800"/>
          </a:p>
          <a:p>
            <a:pPr>
              <a:lnSpc>
                <a:spcPct val="90000"/>
              </a:lnSpc>
              <a:buFontTx/>
              <a:buNone/>
            </a:pPr>
            <a:r>
              <a:rPr lang="es-MX" altLang="en-US" sz="2800"/>
              <a:t>Ejemplo:</a:t>
            </a:r>
          </a:p>
          <a:p>
            <a:pPr>
              <a:lnSpc>
                <a:spcPct val="90000"/>
              </a:lnSpc>
              <a:buFontTx/>
              <a:buNone/>
            </a:pPr>
            <a:r>
              <a:rPr lang="es-MX" altLang="en-US" sz="2800"/>
              <a:t>Panel p; // define </a:t>
            </a:r>
            <a:r>
              <a:rPr lang="es-MX" altLang="en-US" sz="2800" b="1"/>
              <a:t>p </a:t>
            </a:r>
            <a:r>
              <a:rPr lang="es-MX" altLang="en-US" sz="2800"/>
              <a:t>como objeto de la clase Panel</a:t>
            </a:r>
          </a:p>
          <a:p>
            <a:pPr>
              <a:lnSpc>
                <a:spcPct val="90000"/>
              </a:lnSpc>
              <a:buFontTx/>
              <a:buNone/>
            </a:pPr>
            <a:r>
              <a:rPr lang="es-MX" altLang="en-US" sz="2800"/>
              <a:t>p = new Panel(new GridLayout(3, 3, 0, 0));</a:t>
            </a:r>
          </a:p>
          <a:p>
            <a:pPr>
              <a:lnSpc>
                <a:spcPct val="90000"/>
              </a:lnSpc>
              <a:buFontTx/>
              <a:buNone/>
            </a:pPr>
            <a:r>
              <a:rPr lang="es-MX" altLang="en-US" sz="2800"/>
              <a:t>Creando un Panel</a:t>
            </a:r>
          </a:p>
          <a:p>
            <a:pPr>
              <a:lnSpc>
                <a:spcPct val="90000"/>
              </a:lnSpc>
              <a:buFontTx/>
              <a:buNone/>
            </a:pPr>
            <a:r>
              <a:rPr lang="es-MX" altLang="en-US" sz="2800"/>
              <a:t>El nuevo Panel tendrá un Layout de 3 por 3 elementos</a:t>
            </a:r>
          </a:p>
          <a:p>
            <a:pPr>
              <a:lnSpc>
                <a:spcPct val="90000"/>
              </a:lnSpc>
            </a:pPr>
            <a:endParaRPr lang="es-MX" altLang="en-US" sz="2800"/>
          </a:p>
        </p:txBody>
      </p:sp>
      <p:sp>
        <p:nvSpPr>
          <p:cNvPr id="50181" name="Text Box 5">
            <a:extLst>
              <a:ext uri="{FF2B5EF4-FFF2-40B4-BE49-F238E27FC236}">
                <a16:creationId xmlns:a16="http://schemas.microsoft.com/office/drawing/2014/main" id="{CEEBDAD6-E468-4FBA-93CD-8E0041E752B8}"/>
              </a:ext>
            </a:extLst>
          </p:cNvPr>
          <p:cNvSpPr txBox="1">
            <a:spLocks noChangeArrowheads="1"/>
          </p:cNvSpPr>
          <p:nvPr/>
        </p:nvSpPr>
        <p:spPr bwMode="auto">
          <a:xfrm>
            <a:off x="1979613" y="908050"/>
            <a:ext cx="5191125" cy="1187450"/>
          </a:xfrm>
          <a:prstGeom prst="rect">
            <a:avLst/>
          </a:prstGeom>
          <a:solidFill>
            <a:schemeClr val="folHlink"/>
          </a:solidFill>
          <a:ln>
            <a:noFill/>
          </a:ln>
          <a:effectLst/>
          <a:scene3d>
            <a:camera prst="legacyObliqueBottomLeft"/>
            <a:lightRig rig="legacyFlat3" dir="t"/>
          </a:scene3d>
          <a:sp3d extrusionH="430200" prstMaterial="legacyMatte">
            <a:bevelT w="13500" h="13500" prst="angle"/>
            <a:bevelB w="13500" h="13500" prst="angle"/>
            <a:extrusionClr>
              <a:schemeClr val="folHlink"/>
            </a:extrusionClr>
            <a:contourClr>
              <a:schemeClr val="folHlink"/>
            </a:contour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flatTx/>
          </a:bodyPr>
          <a:lstStyle/>
          <a:p>
            <a:r>
              <a:rPr kumimoji="0" lang="es-MX" altLang="en-US"/>
              <a:t>Panel objetoPanel;</a:t>
            </a:r>
          </a:p>
          <a:p>
            <a:r>
              <a:rPr kumimoji="0" lang="es-MX" altLang="en-US"/>
              <a:t>objetoPanel = new Panel(objeto Layout);</a:t>
            </a:r>
          </a:p>
          <a:p>
            <a:endParaRPr lang="es-MX"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7" name="Rectangle 7">
            <a:extLst>
              <a:ext uri="{FF2B5EF4-FFF2-40B4-BE49-F238E27FC236}">
                <a16:creationId xmlns:a16="http://schemas.microsoft.com/office/drawing/2014/main" id="{EF917502-C2E4-4931-AF7B-F21524609D83}"/>
              </a:ext>
            </a:extLst>
          </p:cNvPr>
          <p:cNvSpPr>
            <a:spLocks noGrp="1" noChangeArrowheads="1"/>
          </p:cNvSpPr>
          <p:nvPr>
            <p:ph type="title"/>
          </p:nvPr>
        </p:nvSpPr>
        <p:spPr/>
        <p:txBody>
          <a:bodyPr/>
          <a:lstStyle/>
          <a:p>
            <a:endParaRPr lang="en-US" altLang="en-US"/>
          </a:p>
        </p:txBody>
      </p:sp>
      <p:sp>
        <p:nvSpPr>
          <p:cNvPr id="51205" name="Rectangle 5">
            <a:extLst>
              <a:ext uri="{FF2B5EF4-FFF2-40B4-BE49-F238E27FC236}">
                <a16:creationId xmlns:a16="http://schemas.microsoft.com/office/drawing/2014/main" id="{CD15EB94-3FB9-45D1-9E7E-7FA75AAB3015}"/>
              </a:ext>
            </a:extLst>
          </p:cNvPr>
          <p:cNvSpPr>
            <a:spLocks noGrp="1" noChangeArrowheads="1"/>
          </p:cNvSpPr>
          <p:nvPr>
            <p:ph idx="1"/>
          </p:nvPr>
        </p:nvSpPr>
        <p:spPr/>
        <p:txBody>
          <a:bodyPr/>
          <a:lstStyle/>
          <a:p>
            <a:pPr algn="ctr">
              <a:buFontTx/>
              <a:buNone/>
            </a:pPr>
            <a:r>
              <a:rPr lang="es-MX" altLang="en-US">
                <a:solidFill>
                  <a:schemeClr val="accent2"/>
                </a:solidFill>
              </a:rPr>
              <a:t>Constructores</a:t>
            </a:r>
          </a:p>
          <a:p>
            <a:pPr algn="ctr">
              <a:buFontTx/>
              <a:buNone/>
            </a:pPr>
            <a:endParaRPr lang="es-MX" altLang="en-US">
              <a:solidFill>
                <a:schemeClr val="accent2"/>
              </a:solidFill>
            </a:endParaRPr>
          </a:p>
          <a:p>
            <a:pPr algn="ctr">
              <a:buFontTx/>
              <a:buNone/>
            </a:pPr>
            <a:r>
              <a:rPr lang="es-MX" altLang="en-US">
                <a:solidFill>
                  <a:schemeClr val="accent2"/>
                </a:solidFill>
              </a:rPr>
              <a:t>public Panel()</a:t>
            </a:r>
          </a:p>
          <a:p>
            <a:pPr algn="ctr">
              <a:buFontTx/>
              <a:buNone/>
            </a:pPr>
            <a:r>
              <a:rPr lang="es-MX" altLang="en-US">
                <a:solidFill>
                  <a:schemeClr val="accent2"/>
                </a:solidFill>
              </a:rPr>
              <a:t>public Panel(manejador de Layout layout)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4">
            <a:extLst>
              <a:ext uri="{FF2B5EF4-FFF2-40B4-BE49-F238E27FC236}">
                <a16:creationId xmlns:a16="http://schemas.microsoft.com/office/drawing/2014/main" id="{F30123EB-BF8B-4AD9-8846-8E95CACA3144}"/>
              </a:ext>
            </a:extLst>
          </p:cNvPr>
          <p:cNvSpPr>
            <a:spLocks noGrp="1" noChangeArrowheads="1"/>
          </p:cNvSpPr>
          <p:nvPr>
            <p:ph type="ctrTitle"/>
          </p:nvPr>
        </p:nvSpPr>
        <p:spPr/>
        <p:txBody>
          <a:bodyPr/>
          <a:lstStyle/>
          <a:p>
            <a:r>
              <a:rPr lang="es-MX" altLang="en-US"/>
              <a:t>Layouts</a:t>
            </a:r>
          </a:p>
        </p:txBody>
      </p:sp>
      <p:sp>
        <p:nvSpPr>
          <p:cNvPr id="46085" name="Rectangle 5">
            <a:extLst>
              <a:ext uri="{FF2B5EF4-FFF2-40B4-BE49-F238E27FC236}">
                <a16:creationId xmlns:a16="http://schemas.microsoft.com/office/drawing/2014/main" id="{FD0E477E-F6C7-4717-AD73-3898E87F6CFD}"/>
              </a:ext>
            </a:extLst>
          </p:cNvPr>
          <p:cNvSpPr>
            <a:spLocks noGrp="1" noChangeArrowheads="1"/>
          </p:cNvSpPr>
          <p:nvPr>
            <p:ph type="subTitle" idx="1"/>
          </p:nvPr>
        </p:nvSpPr>
        <p:spPr/>
        <p:txBody>
          <a:bodyPr/>
          <a:lstStyle/>
          <a:p>
            <a:endParaRPr lang="en-US"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3FCF0616-4E68-43A5-B9D1-113EE2598D79}"/>
              </a:ext>
            </a:extLst>
          </p:cNvPr>
          <p:cNvSpPr>
            <a:spLocks noGrp="1" noChangeArrowheads="1"/>
          </p:cNvSpPr>
          <p:nvPr>
            <p:ph type="title"/>
          </p:nvPr>
        </p:nvSpPr>
        <p:spPr/>
        <p:txBody>
          <a:bodyPr/>
          <a:lstStyle/>
          <a:p>
            <a:r>
              <a:rPr lang="es-MX" altLang="en-US"/>
              <a:t>Manejadores de Layout</a:t>
            </a:r>
          </a:p>
        </p:txBody>
      </p:sp>
      <p:sp>
        <p:nvSpPr>
          <p:cNvPr id="29699" name="Rectangle 3">
            <a:extLst>
              <a:ext uri="{FF2B5EF4-FFF2-40B4-BE49-F238E27FC236}">
                <a16:creationId xmlns:a16="http://schemas.microsoft.com/office/drawing/2014/main" id="{7CEC6219-D7DA-4931-AE80-6481519F5173}"/>
              </a:ext>
            </a:extLst>
          </p:cNvPr>
          <p:cNvSpPr>
            <a:spLocks noGrp="1" noChangeArrowheads="1"/>
          </p:cNvSpPr>
          <p:nvPr>
            <p:ph idx="1"/>
          </p:nvPr>
        </p:nvSpPr>
        <p:spPr/>
        <p:txBody>
          <a:bodyPr/>
          <a:lstStyle/>
          <a:p>
            <a:pPr>
              <a:buFontTx/>
              <a:buNone/>
            </a:pPr>
            <a:r>
              <a:rPr lang="es-MX" altLang="en-US"/>
              <a:t>El acomodo de los componentes gráficos en la ventana, lo hace el manejador de layout.</a:t>
            </a:r>
          </a:p>
          <a:p>
            <a:pPr>
              <a:buFontTx/>
              <a:buNone/>
            </a:pPr>
            <a:r>
              <a:rPr lang="es-MX" altLang="en-US"/>
              <a:t>Esto permite crear interfaces rápidamente sin necesidad de calcular posiciones exactas ni tamaños.</a:t>
            </a:r>
          </a:p>
          <a:p>
            <a:endParaRPr lang="es-MX"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AE774DCB-2850-4A7D-BFDF-0DC974ED4ADB}"/>
              </a:ext>
            </a:extLst>
          </p:cNvPr>
          <p:cNvSpPr>
            <a:spLocks noGrp="1" noChangeArrowheads="1"/>
          </p:cNvSpPr>
          <p:nvPr>
            <p:ph type="title"/>
          </p:nvPr>
        </p:nvSpPr>
        <p:spPr/>
        <p:txBody>
          <a:bodyPr/>
          <a:lstStyle/>
          <a:p>
            <a:endParaRPr lang="en-US" altLang="en-US"/>
          </a:p>
        </p:txBody>
      </p:sp>
      <p:sp>
        <p:nvSpPr>
          <p:cNvPr id="34819" name="Rectangle 3">
            <a:extLst>
              <a:ext uri="{FF2B5EF4-FFF2-40B4-BE49-F238E27FC236}">
                <a16:creationId xmlns:a16="http://schemas.microsoft.com/office/drawing/2014/main" id="{8B816B1E-C1A3-4B47-B13F-63A11CF16D8D}"/>
              </a:ext>
            </a:extLst>
          </p:cNvPr>
          <p:cNvSpPr>
            <a:spLocks noGrp="1" noChangeArrowheads="1"/>
          </p:cNvSpPr>
          <p:nvPr>
            <p:ph idx="1"/>
          </p:nvPr>
        </p:nvSpPr>
        <p:spPr/>
        <p:txBody>
          <a:bodyPr/>
          <a:lstStyle/>
          <a:p>
            <a:r>
              <a:rPr lang="es-MX" altLang="en-US"/>
              <a:t>Existen 3 tipos de manejadores</a:t>
            </a:r>
          </a:p>
          <a:p>
            <a:r>
              <a:rPr lang="es-MX" altLang="en-US"/>
              <a:t>1. FlowLayout</a:t>
            </a:r>
          </a:p>
          <a:p>
            <a:r>
              <a:rPr lang="es-MX" altLang="en-US"/>
              <a:t>2. GridLayout</a:t>
            </a:r>
          </a:p>
          <a:p>
            <a:r>
              <a:rPr lang="es-MX" altLang="en-US"/>
              <a:t>3. BorderLayout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7B679F8F-EF2B-4EE4-A132-6402C13E9933}"/>
              </a:ext>
            </a:extLst>
          </p:cNvPr>
          <p:cNvSpPr>
            <a:spLocks noGrp="1" noChangeArrowheads="1"/>
          </p:cNvSpPr>
          <p:nvPr>
            <p:ph type="title"/>
          </p:nvPr>
        </p:nvSpPr>
        <p:spPr/>
        <p:txBody>
          <a:bodyPr/>
          <a:lstStyle/>
          <a:p>
            <a:r>
              <a:rPr lang="es-MX" altLang="en-US"/>
              <a:t>Layouts</a:t>
            </a:r>
          </a:p>
        </p:txBody>
      </p:sp>
      <p:sp>
        <p:nvSpPr>
          <p:cNvPr id="14339" name="Rectangle 3">
            <a:extLst>
              <a:ext uri="{FF2B5EF4-FFF2-40B4-BE49-F238E27FC236}">
                <a16:creationId xmlns:a16="http://schemas.microsoft.com/office/drawing/2014/main" id="{ACEAD48C-58CF-4364-9883-C24F7FFAE59C}"/>
              </a:ext>
            </a:extLst>
          </p:cNvPr>
          <p:cNvSpPr>
            <a:spLocks noGrp="1" noChangeArrowheads="1"/>
          </p:cNvSpPr>
          <p:nvPr>
            <p:ph idx="1"/>
          </p:nvPr>
        </p:nvSpPr>
        <p:spPr/>
        <p:txBody>
          <a:bodyPr/>
          <a:lstStyle/>
          <a:p>
            <a:pPr>
              <a:lnSpc>
                <a:spcPct val="90000"/>
              </a:lnSpc>
              <a:buFontTx/>
              <a:buNone/>
            </a:pPr>
            <a:r>
              <a:rPr lang="es-MX" altLang="en-US" sz="2800" b="1"/>
              <a:t>Especifican la apariencia que tendrán los componentes a la hora de colocarlos sobre un Contenedor</a:t>
            </a:r>
            <a:r>
              <a:rPr lang="es-MX" altLang="en-US" sz="2800"/>
              <a:t>:</a:t>
            </a:r>
          </a:p>
          <a:p>
            <a:pPr>
              <a:lnSpc>
                <a:spcPct val="90000"/>
              </a:lnSpc>
            </a:pPr>
            <a:r>
              <a:rPr lang="es-MX" altLang="en-US" sz="2800" b="1">
                <a:solidFill>
                  <a:schemeClr val="accent2"/>
                </a:solidFill>
              </a:rPr>
              <a:t>FlowLayout</a:t>
            </a:r>
            <a:r>
              <a:rPr lang="es-MX" altLang="en-US" sz="2800"/>
              <a:t> Es el más simple y el que se utiliza por defecto en todos los Paneles si no se fuerza el uso de alguno de los otros. Los Componentes añadidos a un Panel con FlowLayout se encadenan en forma de lista. La cadena es horizontal, de izquierda a derecha, y se puede seleccionar el espaciado entre cada Componente.</a:t>
            </a:r>
          </a:p>
        </p:txBody>
      </p:sp>
      <p:pic>
        <p:nvPicPr>
          <p:cNvPr id="14340" name="Picture 4">
            <a:extLst>
              <a:ext uri="{FF2B5EF4-FFF2-40B4-BE49-F238E27FC236}">
                <a16:creationId xmlns:a16="http://schemas.microsoft.com/office/drawing/2014/main" id="{CEE6DC0E-1907-473E-8F4E-D72F571D6C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5600" y="5445125"/>
            <a:ext cx="2951163" cy="846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58E8FF28-66C1-4140-9578-A4D492398F76}"/>
              </a:ext>
            </a:extLst>
          </p:cNvPr>
          <p:cNvSpPr>
            <a:spLocks noGrp="1" noChangeArrowheads="1"/>
          </p:cNvSpPr>
          <p:nvPr>
            <p:ph type="title"/>
          </p:nvPr>
        </p:nvSpPr>
        <p:spPr/>
        <p:txBody>
          <a:bodyPr/>
          <a:lstStyle/>
          <a:p>
            <a:endParaRPr lang="en-US" altLang="en-US"/>
          </a:p>
        </p:txBody>
      </p:sp>
      <p:sp>
        <p:nvSpPr>
          <p:cNvPr id="6147" name="Rectangle 3">
            <a:extLst>
              <a:ext uri="{FF2B5EF4-FFF2-40B4-BE49-F238E27FC236}">
                <a16:creationId xmlns:a16="http://schemas.microsoft.com/office/drawing/2014/main" id="{0B53FD56-5CF9-41C9-BC16-8C45E245E03A}"/>
              </a:ext>
            </a:extLst>
          </p:cNvPr>
          <p:cNvSpPr>
            <a:spLocks noGrp="1" noChangeArrowheads="1"/>
          </p:cNvSpPr>
          <p:nvPr>
            <p:ph idx="1"/>
          </p:nvPr>
        </p:nvSpPr>
        <p:spPr>
          <a:xfrm>
            <a:off x="684213" y="1484313"/>
            <a:ext cx="7772400" cy="4648200"/>
          </a:xfrm>
        </p:spPr>
        <p:txBody>
          <a:bodyPr/>
          <a:lstStyle/>
          <a:p>
            <a:pPr>
              <a:buFontTx/>
              <a:buNone/>
            </a:pPr>
            <a:r>
              <a:rPr lang="es-MX" altLang="en-US"/>
              <a:t>El java.awt tiene todos los elementos para crea una interfase gráfica</a:t>
            </a:r>
          </a:p>
          <a:p>
            <a:pPr>
              <a:buFontTx/>
              <a:buNone/>
            </a:pPr>
            <a:r>
              <a:rPr lang="es-MX" altLang="en-US"/>
              <a:t>Dentro de una interfase gráfica tenemos los siguiente:</a:t>
            </a:r>
          </a:p>
          <a:p>
            <a:r>
              <a:rPr lang="es-MX" altLang="en-US"/>
              <a:t>Componentes </a:t>
            </a:r>
          </a:p>
          <a:p>
            <a:r>
              <a:rPr lang="es-MX" altLang="en-US"/>
              <a:t>Contenedores </a:t>
            </a:r>
          </a:p>
          <a:p>
            <a:r>
              <a:rPr lang="es-MX" altLang="en-US"/>
              <a:t>Layouts ( Administradores de diseño ) </a:t>
            </a:r>
          </a:p>
          <a:p>
            <a:r>
              <a:rPr lang="es-MX" altLang="en-US"/>
              <a:t>Eventos </a:t>
            </a:r>
          </a:p>
          <a:p>
            <a:pPr>
              <a:buFontTx/>
              <a:buNone/>
            </a:pPr>
            <a:endParaRPr lang="es-MX"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644BAE21-9EAA-4CBF-8A72-1FC7BCDAB37C}"/>
              </a:ext>
            </a:extLst>
          </p:cNvPr>
          <p:cNvSpPr>
            <a:spLocks noGrp="1" noChangeArrowheads="1"/>
          </p:cNvSpPr>
          <p:nvPr>
            <p:ph type="title"/>
          </p:nvPr>
        </p:nvSpPr>
        <p:spPr/>
        <p:txBody>
          <a:bodyPr/>
          <a:lstStyle/>
          <a:p>
            <a:r>
              <a:rPr lang="es-MX" altLang="en-US"/>
              <a:t>Layouts</a:t>
            </a:r>
          </a:p>
        </p:txBody>
      </p:sp>
      <p:sp>
        <p:nvSpPr>
          <p:cNvPr id="15363" name="Rectangle 3">
            <a:extLst>
              <a:ext uri="{FF2B5EF4-FFF2-40B4-BE49-F238E27FC236}">
                <a16:creationId xmlns:a16="http://schemas.microsoft.com/office/drawing/2014/main" id="{D1D19D26-7672-4E06-BC15-9FC174F786BC}"/>
              </a:ext>
            </a:extLst>
          </p:cNvPr>
          <p:cNvSpPr>
            <a:spLocks noGrp="1" noChangeArrowheads="1"/>
          </p:cNvSpPr>
          <p:nvPr>
            <p:ph idx="1"/>
          </p:nvPr>
        </p:nvSpPr>
        <p:spPr/>
        <p:txBody>
          <a:bodyPr/>
          <a:lstStyle/>
          <a:p>
            <a:pPr>
              <a:buFontTx/>
              <a:buNone/>
            </a:pPr>
            <a:r>
              <a:rPr lang="es-MX" altLang="en-US"/>
              <a:t>Grupo de botones con la composición por defecto que proporciona FlowLayout: </a:t>
            </a:r>
          </a:p>
        </p:txBody>
      </p:sp>
      <p:pic>
        <p:nvPicPr>
          <p:cNvPr id="15365" name="Picture 5" descr="FlowLayout">
            <a:extLst>
              <a:ext uri="{FF2B5EF4-FFF2-40B4-BE49-F238E27FC236}">
                <a16:creationId xmlns:a16="http://schemas.microsoft.com/office/drawing/2014/main" id="{499AD30C-88A0-4E52-9DCF-F7C51C75F9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2924175"/>
            <a:ext cx="5184775" cy="28622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2DF17FBC-2AC2-446C-94C1-481203EF4FF4}"/>
              </a:ext>
            </a:extLst>
          </p:cNvPr>
          <p:cNvSpPr>
            <a:spLocks noGrp="1" noChangeArrowheads="1"/>
          </p:cNvSpPr>
          <p:nvPr>
            <p:ph type="title"/>
          </p:nvPr>
        </p:nvSpPr>
        <p:spPr/>
        <p:txBody>
          <a:bodyPr/>
          <a:lstStyle/>
          <a:p>
            <a:r>
              <a:rPr lang="es-MX" altLang="en-US"/>
              <a:t>FlowLayout</a:t>
            </a:r>
          </a:p>
        </p:txBody>
      </p:sp>
      <p:sp>
        <p:nvSpPr>
          <p:cNvPr id="35843" name="Rectangle 3">
            <a:extLst>
              <a:ext uri="{FF2B5EF4-FFF2-40B4-BE49-F238E27FC236}">
                <a16:creationId xmlns:a16="http://schemas.microsoft.com/office/drawing/2014/main" id="{DF3FDCE0-9444-4CA6-AFF2-C0E719C410FE}"/>
              </a:ext>
            </a:extLst>
          </p:cNvPr>
          <p:cNvSpPr>
            <a:spLocks noGrp="1" noChangeArrowheads="1"/>
          </p:cNvSpPr>
          <p:nvPr>
            <p:ph idx="1"/>
          </p:nvPr>
        </p:nvSpPr>
        <p:spPr/>
        <p:txBody>
          <a:bodyPr/>
          <a:lstStyle/>
          <a:p>
            <a:pPr>
              <a:buFontTx/>
              <a:buNone/>
            </a:pPr>
            <a:r>
              <a:rPr lang="es-MX" altLang="en-US" sz="2800"/>
              <a:t>Acomoda los elementos de izquierda a</a:t>
            </a:r>
          </a:p>
          <a:p>
            <a:pPr>
              <a:buFontTx/>
              <a:buNone/>
            </a:pPr>
            <a:r>
              <a:rPr lang="es-MX" altLang="en-US" sz="2800"/>
              <a:t>derecha en el orden en el que fueron</a:t>
            </a:r>
          </a:p>
          <a:p>
            <a:pPr>
              <a:buFontTx/>
              <a:buNone/>
            </a:pPr>
            <a:r>
              <a:rPr lang="es-MX" altLang="en-US" sz="2800"/>
              <a:t>agregados (add). Cuando se llega a la orilla de la derecha, continúa en el siguiente renglón.</a:t>
            </a:r>
          </a:p>
          <a:p>
            <a:pPr algn="ctr">
              <a:buFontTx/>
              <a:buNone/>
            </a:pPr>
            <a:r>
              <a:rPr lang="es-MX" altLang="en-US" sz="2800" b="1">
                <a:solidFill>
                  <a:schemeClr val="accent2"/>
                </a:solidFill>
              </a:rPr>
              <a:t>Constructores</a:t>
            </a:r>
          </a:p>
          <a:p>
            <a:pPr>
              <a:buFontTx/>
              <a:buNone/>
            </a:pPr>
            <a:r>
              <a:rPr lang="es-MX" altLang="en-US" sz="2800" b="1">
                <a:solidFill>
                  <a:schemeClr val="accent2"/>
                </a:solidFill>
              </a:rPr>
              <a:t>public FlowLayout()</a:t>
            </a:r>
          </a:p>
          <a:p>
            <a:pPr>
              <a:buFontTx/>
              <a:buNone/>
            </a:pPr>
            <a:r>
              <a:rPr lang="es-MX" altLang="en-US" sz="2800" b="1">
                <a:solidFill>
                  <a:schemeClr val="accent2"/>
                </a:solidFill>
              </a:rPr>
              <a:t>public FlowLayout(int alineación)</a:t>
            </a:r>
          </a:p>
          <a:p>
            <a:pPr>
              <a:buFontTx/>
              <a:buNone/>
            </a:pPr>
            <a:r>
              <a:rPr lang="es-MX" altLang="en-US" sz="2800" b="1">
                <a:solidFill>
                  <a:schemeClr val="accent2"/>
                </a:solidFill>
              </a:rPr>
              <a:t>public FlowLayout(int alineación int hgap int vgap)</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5B9F532C-57EC-4085-ABCB-52251C6818E9}"/>
              </a:ext>
            </a:extLst>
          </p:cNvPr>
          <p:cNvSpPr>
            <a:spLocks noGrp="1" noChangeArrowheads="1"/>
          </p:cNvSpPr>
          <p:nvPr>
            <p:ph type="title"/>
          </p:nvPr>
        </p:nvSpPr>
        <p:spPr/>
        <p:txBody>
          <a:bodyPr/>
          <a:lstStyle/>
          <a:p>
            <a:endParaRPr lang="en-US" altLang="en-US"/>
          </a:p>
        </p:txBody>
      </p:sp>
      <p:sp>
        <p:nvSpPr>
          <p:cNvPr id="36867" name="Rectangle 3">
            <a:extLst>
              <a:ext uri="{FF2B5EF4-FFF2-40B4-BE49-F238E27FC236}">
                <a16:creationId xmlns:a16="http://schemas.microsoft.com/office/drawing/2014/main" id="{A6C17691-179B-4C6C-A7DB-C285D82C2541}"/>
              </a:ext>
            </a:extLst>
          </p:cNvPr>
          <p:cNvSpPr>
            <a:spLocks noGrp="1" noChangeArrowheads="1"/>
          </p:cNvSpPr>
          <p:nvPr>
            <p:ph idx="1"/>
          </p:nvPr>
        </p:nvSpPr>
        <p:spPr/>
        <p:txBody>
          <a:bodyPr/>
          <a:lstStyle/>
          <a:p>
            <a:r>
              <a:rPr lang="es-MX" altLang="en-US"/>
              <a:t>Ejemplo</a:t>
            </a:r>
          </a:p>
          <a:p>
            <a:pPr>
              <a:buFontTx/>
              <a:buNone/>
            </a:pPr>
            <a:r>
              <a:rPr lang="es-MX" altLang="en-US" sz="2000"/>
              <a:t>setLayout(new FlowLayout(FlowLayout.LEFT), 10, 10); // alineacion izquierda, con distancias de 10 pixeles en horizontal y vertical</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ABF2E730-7CB0-454A-AFE8-AA2686DE5EEB}"/>
              </a:ext>
            </a:extLst>
          </p:cNvPr>
          <p:cNvSpPr>
            <a:spLocks noGrp="1" noChangeArrowheads="1"/>
          </p:cNvSpPr>
          <p:nvPr>
            <p:ph type="title"/>
          </p:nvPr>
        </p:nvSpPr>
        <p:spPr/>
        <p:txBody>
          <a:bodyPr/>
          <a:lstStyle/>
          <a:p>
            <a:r>
              <a:rPr lang="es-MX" altLang="en-US"/>
              <a:t>Layouts</a:t>
            </a:r>
          </a:p>
        </p:txBody>
      </p:sp>
      <p:sp>
        <p:nvSpPr>
          <p:cNvPr id="17411" name="Rectangle 3">
            <a:extLst>
              <a:ext uri="{FF2B5EF4-FFF2-40B4-BE49-F238E27FC236}">
                <a16:creationId xmlns:a16="http://schemas.microsoft.com/office/drawing/2014/main" id="{EDF9372D-03E2-4192-A2A3-8F171E0E0957}"/>
              </a:ext>
            </a:extLst>
          </p:cNvPr>
          <p:cNvSpPr>
            <a:spLocks noGrp="1" noChangeArrowheads="1"/>
          </p:cNvSpPr>
          <p:nvPr>
            <p:ph idx="1"/>
          </p:nvPr>
        </p:nvSpPr>
        <p:spPr/>
        <p:txBody>
          <a:bodyPr/>
          <a:lstStyle/>
          <a:p>
            <a:r>
              <a:rPr lang="es-MX" altLang="en-US" b="1" i="1">
                <a:solidFill>
                  <a:schemeClr val="accent2"/>
                </a:solidFill>
              </a:rPr>
              <a:t>GridLayout</a:t>
            </a:r>
            <a:r>
              <a:rPr lang="es-MX" altLang="en-US" b="1" i="1"/>
              <a:t> </a:t>
            </a:r>
            <a:r>
              <a:rPr lang="es-MX" altLang="en-US"/>
              <a:t>La composición GridLayout proporciona gran flexibilidad para situar Componentes. El layout se crea con un número de filas y columnas y los Componentes van dentro de las celdas de la tabla así definida.</a:t>
            </a:r>
          </a:p>
        </p:txBody>
      </p:sp>
      <p:pic>
        <p:nvPicPr>
          <p:cNvPr id="17413" name="Picture 5" descr="GridLayout">
            <a:extLst>
              <a:ext uri="{FF2B5EF4-FFF2-40B4-BE49-F238E27FC236}">
                <a16:creationId xmlns:a16="http://schemas.microsoft.com/office/drawing/2014/main" id="{9F41A2B6-A404-4D31-BEE2-D71F7B5BA1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413" y="4437063"/>
            <a:ext cx="2933700" cy="1619250"/>
          </a:xfrm>
          <a:prstGeom prst="rect">
            <a:avLst/>
          </a:prstGeom>
          <a:noFill/>
          <a:extLst>
            <a:ext uri="{909E8E84-426E-40DD-AFC4-6F175D3DCCD1}">
              <a14:hiddenFill xmlns:a14="http://schemas.microsoft.com/office/drawing/2010/main">
                <a:solidFill>
                  <a:srgbClr val="FFFFFF"/>
                </a:solidFill>
              </a14:hiddenFill>
            </a:ext>
          </a:extLst>
        </p:spPr>
      </p:pic>
      <p:pic>
        <p:nvPicPr>
          <p:cNvPr id="17414" name="Picture 6">
            <a:extLst>
              <a:ext uri="{FF2B5EF4-FFF2-40B4-BE49-F238E27FC236}">
                <a16:creationId xmlns:a16="http://schemas.microsoft.com/office/drawing/2014/main" id="{84DE8BD3-1211-479A-B6F1-8394BBE451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0425" y="4724400"/>
            <a:ext cx="241935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B8B92C79-694B-4D0D-9221-709DCB9EE6FC}"/>
              </a:ext>
            </a:extLst>
          </p:cNvPr>
          <p:cNvSpPr>
            <a:spLocks noGrp="1" noChangeArrowheads="1"/>
          </p:cNvSpPr>
          <p:nvPr>
            <p:ph type="title"/>
          </p:nvPr>
        </p:nvSpPr>
        <p:spPr/>
        <p:txBody>
          <a:bodyPr/>
          <a:lstStyle/>
          <a:p>
            <a:r>
              <a:rPr lang="es-MX" altLang="en-US"/>
              <a:t>GridLayout</a:t>
            </a:r>
          </a:p>
        </p:txBody>
      </p:sp>
      <p:sp>
        <p:nvSpPr>
          <p:cNvPr id="37891" name="Rectangle 3">
            <a:extLst>
              <a:ext uri="{FF2B5EF4-FFF2-40B4-BE49-F238E27FC236}">
                <a16:creationId xmlns:a16="http://schemas.microsoft.com/office/drawing/2014/main" id="{9BC9D224-C058-4A66-901A-6C327898BEAE}"/>
              </a:ext>
            </a:extLst>
          </p:cNvPr>
          <p:cNvSpPr>
            <a:spLocks noGrp="1" noChangeArrowheads="1"/>
          </p:cNvSpPr>
          <p:nvPr>
            <p:ph idx="1"/>
          </p:nvPr>
        </p:nvSpPr>
        <p:spPr/>
        <p:txBody>
          <a:bodyPr/>
          <a:lstStyle/>
          <a:p>
            <a:pPr>
              <a:lnSpc>
                <a:spcPct val="80000"/>
              </a:lnSpc>
            </a:pPr>
            <a:r>
              <a:rPr lang="es-MX" altLang="en-US" sz="2800"/>
              <a:t>Este manejador de layout divide la ventana en una cuadrícula (grid) de manera que los elementos se colocan</a:t>
            </a:r>
          </a:p>
          <a:p>
            <a:pPr>
              <a:lnSpc>
                <a:spcPct val="80000"/>
              </a:lnSpc>
            </a:pPr>
            <a:r>
              <a:rPr lang="es-MX" altLang="en-US" sz="2800"/>
              <a:t>en renglones y columnas. Todos los elementos de un GridLayout miden el mismo ancho y largo.</a:t>
            </a:r>
          </a:p>
          <a:p>
            <a:pPr>
              <a:lnSpc>
                <a:spcPct val="80000"/>
              </a:lnSpc>
            </a:pPr>
            <a:r>
              <a:rPr lang="es-MX" altLang="en-US" sz="2800"/>
              <a:t>Los elementos se agregan empezando por</a:t>
            </a:r>
          </a:p>
          <a:p>
            <a:pPr>
              <a:lnSpc>
                <a:spcPct val="80000"/>
              </a:lnSpc>
              <a:buFontTx/>
              <a:buNone/>
            </a:pPr>
            <a:r>
              <a:rPr lang="es-MX" altLang="en-US" sz="2800"/>
              <a:t>la parte superior izquierda hacia la</a:t>
            </a:r>
          </a:p>
          <a:p>
            <a:pPr>
              <a:lnSpc>
                <a:spcPct val="80000"/>
              </a:lnSpc>
              <a:buFontTx/>
              <a:buNone/>
            </a:pPr>
            <a:r>
              <a:rPr lang="es-MX" altLang="en-US" sz="2800"/>
              <a:t>derecha; cuando se llena el renglón,</a:t>
            </a:r>
          </a:p>
          <a:p>
            <a:pPr>
              <a:lnSpc>
                <a:spcPct val="80000"/>
              </a:lnSpc>
              <a:buFontTx/>
              <a:buNone/>
            </a:pPr>
            <a:r>
              <a:rPr lang="es-MX" altLang="en-US" sz="2800"/>
              <a:t>continúa de la misma forma en el siguiente</a:t>
            </a:r>
          </a:p>
          <a:p>
            <a:pPr>
              <a:lnSpc>
                <a:spcPct val="80000"/>
              </a:lnSpc>
              <a:buFontTx/>
              <a:buNone/>
            </a:pPr>
            <a:r>
              <a:rPr lang="es-MX" altLang="en-US" sz="2800"/>
              <a:t>renglón.</a:t>
            </a:r>
          </a:p>
          <a:p>
            <a:pPr>
              <a:lnSpc>
                <a:spcPct val="80000"/>
              </a:lnSpc>
            </a:pPr>
            <a:endParaRPr lang="es-MX" altLang="en-US" sz="2800"/>
          </a:p>
          <a:p>
            <a:pPr>
              <a:lnSpc>
                <a:spcPct val="80000"/>
              </a:lnSpc>
            </a:pPr>
            <a:endParaRPr lang="es-MX" altLang="en-US" sz="28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0626D5C6-DD7B-4204-B7D2-20A1F429265D}"/>
              </a:ext>
            </a:extLst>
          </p:cNvPr>
          <p:cNvSpPr>
            <a:spLocks noGrp="1" noChangeArrowheads="1"/>
          </p:cNvSpPr>
          <p:nvPr>
            <p:ph type="title"/>
          </p:nvPr>
        </p:nvSpPr>
        <p:spPr/>
        <p:txBody>
          <a:bodyPr/>
          <a:lstStyle/>
          <a:p>
            <a:endParaRPr lang="en-US" altLang="en-US"/>
          </a:p>
        </p:txBody>
      </p:sp>
      <p:sp>
        <p:nvSpPr>
          <p:cNvPr id="38915" name="Rectangle 3">
            <a:extLst>
              <a:ext uri="{FF2B5EF4-FFF2-40B4-BE49-F238E27FC236}">
                <a16:creationId xmlns:a16="http://schemas.microsoft.com/office/drawing/2014/main" id="{9A5D86A4-1A3D-4E38-B714-55F269EF8E08}"/>
              </a:ext>
            </a:extLst>
          </p:cNvPr>
          <p:cNvSpPr>
            <a:spLocks noGrp="1" noChangeArrowheads="1"/>
          </p:cNvSpPr>
          <p:nvPr>
            <p:ph idx="1"/>
          </p:nvPr>
        </p:nvSpPr>
        <p:spPr/>
        <p:txBody>
          <a:bodyPr/>
          <a:lstStyle/>
          <a:p>
            <a:pPr algn="ctr">
              <a:buFontTx/>
              <a:buNone/>
            </a:pPr>
            <a:r>
              <a:rPr lang="es-MX" altLang="en-US">
                <a:solidFill>
                  <a:schemeClr val="accent2"/>
                </a:solidFill>
              </a:rPr>
              <a:t>Constructores</a:t>
            </a:r>
          </a:p>
          <a:p>
            <a:pPr algn="ctr">
              <a:buFontTx/>
              <a:buNone/>
            </a:pPr>
            <a:endParaRPr lang="es-MX" altLang="en-US">
              <a:solidFill>
                <a:schemeClr val="accent2"/>
              </a:solidFill>
            </a:endParaRPr>
          </a:p>
          <a:p>
            <a:pPr>
              <a:buFontTx/>
              <a:buNone/>
            </a:pPr>
            <a:r>
              <a:rPr lang="es-MX" altLang="en-US">
                <a:solidFill>
                  <a:schemeClr val="accent2"/>
                </a:solidFill>
              </a:rPr>
              <a:t>public GridLayout()</a:t>
            </a:r>
          </a:p>
          <a:p>
            <a:pPr>
              <a:buFontTx/>
              <a:buNone/>
            </a:pPr>
            <a:r>
              <a:rPr lang="es-MX" altLang="en-US">
                <a:solidFill>
                  <a:schemeClr val="accent2"/>
                </a:solidFill>
              </a:rPr>
              <a:t>public GridLayout(int renglon, int columnas)</a:t>
            </a:r>
          </a:p>
          <a:p>
            <a:pPr>
              <a:buFontTx/>
              <a:buNone/>
            </a:pPr>
            <a:r>
              <a:rPr lang="es-MX" altLang="en-US">
                <a:solidFill>
                  <a:schemeClr val="accent2"/>
                </a:solidFill>
              </a:rPr>
              <a:t>public GridLayout(int renglones, int columnas, int hgap, int vgap)</a:t>
            </a:r>
          </a:p>
        </p:txBody>
      </p:sp>
      <p:sp>
        <p:nvSpPr>
          <p:cNvPr id="38917" name="Line 5">
            <a:extLst>
              <a:ext uri="{FF2B5EF4-FFF2-40B4-BE49-F238E27FC236}">
                <a16:creationId xmlns:a16="http://schemas.microsoft.com/office/drawing/2014/main" id="{AD910E94-3717-4A1C-BFA1-3EF592B1AB64}"/>
              </a:ext>
            </a:extLst>
          </p:cNvPr>
          <p:cNvSpPr>
            <a:spLocks noChangeShapeType="1"/>
          </p:cNvSpPr>
          <p:nvPr/>
        </p:nvSpPr>
        <p:spPr bwMode="auto">
          <a:xfrm flipH="1" flipV="1">
            <a:off x="4932363" y="5373688"/>
            <a:ext cx="2087562" cy="647700"/>
          </a:xfrm>
          <a:prstGeom prst="line">
            <a:avLst/>
          </a:prstGeom>
          <a:noFill/>
          <a:ln w="9525">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8" name="Text Box 6">
            <a:extLst>
              <a:ext uri="{FF2B5EF4-FFF2-40B4-BE49-F238E27FC236}">
                <a16:creationId xmlns:a16="http://schemas.microsoft.com/office/drawing/2014/main" id="{8354BA66-9DF6-4588-BA31-7E8A333870E3}"/>
              </a:ext>
            </a:extLst>
          </p:cNvPr>
          <p:cNvSpPr txBox="1">
            <a:spLocks noChangeArrowheads="1"/>
          </p:cNvSpPr>
          <p:nvPr/>
        </p:nvSpPr>
        <p:spPr bwMode="auto">
          <a:xfrm>
            <a:off x="6659563" y="5013325"/>
            <a:ext cx="2068512" cy="1187450"/>
          </a:xfrm>
          <a:prstGeom prst="rect">
            <a:avLst/>
          </a:prstGeom>
          <a:solidFill>
            <a:schemeClr val="folHlink"/>
          </a:solidFill>
          <a:ln>
            <a:noFill/>
          </a:ln>
          <a:effectLst/>
          <a:scene3d>
            <a:camera prst="legacyObliqueBottomLeft"/>
            <a:lightRig rig="legacyFlat3" dir="t"/>
          </a:scene3d>
          <a:sp3d extrusionH="430200" prstMaterial="legacyMatte">
            <a:bevelT w="13500" h="13500" prst="angle"/>
            <a:bevelB w="13500" h="13500" prst="angle"/>
            <a:extrusionClr>
              <a:schemeClr val="folHlink"/>
            </a:extrusionClr>
            <a:contourClr>
              <a:schemeClr val="folHlink"/>
            </a:contour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flatTx/>
          </a:bodyPr>
          <a:lstStyle/>
          <a:p>
            <a:r>
              <a:rPr lang="es-MX" altLang="en-US"/>
              <a:t>Separación </a:t>
            </a:r>
          </a:p>
          <a:p>
            <a:r>
              <a:rPr lang="es-MX" altLang="en-US"/>
              <a:t>de celdas entre </a:t>
            </a:r>
          </a:p>
          <a:p>
            <a:r>
              <a:rPr lang="es-MX" altLang="en-US"/>
              <a:t>pixels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39357B28-06D2-40C4-8677-4C73DBE822BE}"/>
              </a:ext>
            </a:extLst>
          </p:cNvPr>
          <p:cNvSpPr>
            <a:spLocks noGrp="1" noChangeArrowheads="1"/>
          </p:cNvSpPr>
          <p:nvPr>
            <p:ph type="title"/>
          </p:nvPr>
        </p:nvSpPr>
        <p:spPr/>
        <p:txBody>
          <a:bodyPr/>
          <a:lstStyle/>
          <a:p>
            <a:endParaRPr lang="en-US" altLang="en-US"/>
          </a:p>
        </p:txBody>
      </p:sp>
      <p:sp>
        <p:nvSpPr>
          <p:cNvPr id="39939" name="Rectangle 3">
            <a:extLst>
              <a:ext uri="{FF2B5EF4-FFF2-40B4-BE49-F238E27FC236}">
                <a16:creationId xmlns:a16="http://schemas.microsoft.com/office/drawing/2014/main" id="{5ECDB274-1D3B-4848-9D33-3085DB1EFE63}"/>
              </a:ext>
            </a:extLst>
          </p:cNvPr>
          <p:cNvSpPr>
            <a:spLocks noGrp="1" noChangeArrowheads="1"/>
          </p:cNvSpPr>
          <p:nvPr>
            <p:ph idx="1"/>
          </p:nvPr>
        </p:nvSpPr>
        <p:spPr/>
        <p:txBody>
          <a:bodyPr/>
          <a:lstStyle/>
          <a:p>
            <a:r>
              <a:rPr lang="es-MX" altLang="en-US"/>
              <a:t>Ejemplo</a:t>
            </a:r>
          </a:p>
          <a:p>
            <a:pPr>
              <a:buFontTx/>
              <a:buNone/>
            </a:pPr>
            <a:r>
              <a:rPr lang="es-MX" altLang="en-US"/>
              <a:t>setLayout(new GridLayout(3,3)); // Layout de 3 filas y 3 columnas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EA67D679-3A3A-4711-8372-839CFE3F6346}"/>
              </a:ext>
            </a:extLst>
          </p:cNvPr>
          <p:cNvSpPr>
            <a:spLocks noGrp="1" noChangeArrowheads="1"/>
          </p:cNvSpPr>
          <p:nvPr>
            <p:ph type="title"/>
          </p:nvPr>
        </p:nvSpPr>
        <p:spPr/>
        <p:txBody>
          <a:bodyPr/>
          <a:lstStyle/>
          <a:p>
            <a:r>
              <a:rPr lang="es-MX" altLang="en-US"/>
              <a:t>Layouts</a:t>
            </a:r>
          </a:p>
        </p:txBody>
      </p:sp>
      <p:sp>
        <p:nvSpPr>
          <p:cNvPr id="16387" name="Rectangle 3">
            <a:extLst>
              <a:ext uri="{FF2B5EF4-FFF2-40B4-BE49-F238E27FC236}">
                <a16:creationId xmlns:a16="http://schemas.microsoft.com/office/drawing/2014/main" id="{BD7F80B0-7CFA-4914-856E-8F536D16A0FE}"/>
              </a:ext>
            </a:extLst>
          </p:cNvPr>
          <p:cNvSpPr>
            <a:spLocks noGrp="1" noChangeArrowheads="1"/>
          </p:cNvSpPr>
          <p:nvPr>
            <p:ph idx="1"/>
          </p:nvPr>
        </p:nvSpPr>
        <p:spPr/>
        <p:txBody>
          <a:bodyPr/>
          <a:lstStyle/>
          <a:p>
            <a:pPr>
              <a:lnSpc>
                <a:spcPct val="80000"/>
              </a:lnSpc>
            </a:pPr>
            <a:r>
              <a:rPr lang="es-MX" altLang="en-US" sz="2400" i="1">
                <a:solidFill>
                  <a:schemeClr val="accent2"/>
                </a:solidFill>
              </a:rPr>
              <a:t>BorderLayout </a:t>
            </a:r>
            <a:r>
              <a:rPr lang="es-MX" altLang="en-US" sz="2400"/>
              <a:t>La composición BorderLayout (de borde) proporciona un esquema más complejo de colocación de los componentes en un panel. </a:t>
            </a:r>
          </a:p>
          <a:p>
            <a:pPr>
              <a:lnSpc>
                <a:spcPct val="80000"/>
              </a:lnSpc>
            </a:pPr>
            <a:r>
              <a:rPr lang="es-MX" altLang="en-US" sz="2400"/>
              <a:t>La composición utiliza cinco zonas para colocar los componentes sobre ellas: </a:t>
            </a:r>
            <a:r>
              <a:rPr lang="es-MX" altLang="en-US" sz="2400" b="1">
                <a:solidFill>
                  <a:schemeClr val="accent2"/>
                </a:solidFill>
              </a:rPr>
              <a:t>Norte, Sur, Este, Oeste y Centro</a:t>
            </a:r>
            <a:r>
              <a:rPr lang="es-MX" altLang="en-US" sz="2400"/>
              <a:t>. Es el layout o composición que se utilizan por defecto Frame y Dialog.</a:t>
            </a:r>
          </a:p>
          <a:p>
            <a:pPr>
              <a:lnSpc>
                <a:spcPct val="80000"/>
              </a:lnSpc>
            </a:pPr>
            <a:r>
              <a:rPr lang="es-MX" altLang="en-US" sz="2400"/>
              <a:t>Con BorderLayout se podrían representar botones de dirección:</a:t>
            </a:r>
          </a:p>
          <a:p>
            <a:pPr>
              <a:lnSpc>
                <a:spcPct val="80000"/>
              </a:lnSpc>
              <a:buFontTx/>
              <a:buNone/>
            </a:pPr>
            <a:r>
              <a:rPr lang="es-MX" altLang="en-US" sz="2800"/>
              <a:t>  </a:t>
            </a:r>
          </a:p>
        </p:txBody>
      </p:sp>
      <p:pic>
        <p:nvPicPr>
          <p:cNvPr id="16389" name="Picture 5" descr="BorderLayout">
            <a:extLst>
              <a:ext uri="{FF2B5EF4-FFF2-40B4-BE49-F238E27FC236}">
                <a16:creationId xmlns:a16="http://schemas.microsoft.com/office/drawing/2014/main" id="{CC35CA4E-DF66-40A6-9ABF-F9C8BA0605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475" y="4221163"/>
            <a:ext cx="3600450" cy="1987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9" name="Rectangle 9">
            <a:extLst>
              <a:ext uri="{FF2B5EF4-FFF2-40B4-BE49-F238E27FC236}">
                <a16:creationId xmlns:a16="http://schemas.microsoft.com/office/drawing/2014/main" id="{32160964-0814-47AE-BE0A-B88E7895759B}"/>
              </a:ext>
            </a:extLst>
          </p:cNvPr>
          <p:cNvSpPr>
            <a:spLocks noGrp="1" noChangeArrowheads="1"/>
          </p:cNvSpPr>
          <p:nvPr>
            <p:ph type="title"/>
          </p:nvPr>
        </p:nvSpPr>
        <p:spPr/>
        <p:txBody>
          <a:bodyPr/>
          <a:lstStyle/>
          <a:p>
            <a:endParaRPr lang="en-US" altLang="en-US"/>
          </a:p>
        </p:txBody>
      </p:sp>
      <p:sp>
        <p:nvSpPr>
          <p:cNvPr id="40967" name="Rectangle 7">
            <a:extLst>
              <a:ext uri="{FF2B5EF4-FFF2-40B4-BE49-F238E27FC236}">
                <a16:creationId xmlns:a16="http://schemas.microsoft.com/office/drawing/2014/main" id="{5DB9989A-9F93-4C36-A770-BFC114EFEF61}"/>
              </a:ext>
            </a:extLst>
          </p:cNvPr>
          <p:cNvSpPr>
            <a:spLocks noGrp="1" noChangeArrowheads="1"/>
          </p:cNvSpPr>
          <p:nvPr>
            <p:ph idx="1"/>
          </p:nvPr>
        </p:nvSpPr>
        <p:spPr/>
        <p:txBody>
          <a:bodyPr/>
          <a:lstStyle/>
          <a:p>
            <a:r>
              <a:rPr lang="es-MX" altLang="en-US"/>
              <a:t>Se usa add(elemento, posición)</a:t>
            </a:r>
          </a:p>
          <a:p>
            <a:pPr>
              <a:buFontTx/>
              <a:buNone/>
            </a:pPr>
            <a:r>
              <a:rPr lang="es-MX" altLang="en-US"/>
              <a:t> donde posición puede ser BorderLayout.NORTH</a:t>
            </a:r>
          </a:p>
          <a:p>
            <a:pPr>
              <a:buFontTx/>
              <a:buNone/>
            </a:pPr>
            <a:r>
              <a:rPr lang="es-MX" altLang="en-US"/>
              <a:t>  BorderLayout.SOUTH</a:t>
            </a:r>
          </a:p>
          <a:p>
            <a:pPr>
              <a:buFontTx/>
              <a:buNone/>
            </a:pPr>
            <a:r>
              <a:rPr lang="es-MX" altLang="en-US"/>
              <a:t>  BorderLayout.EAST</a:t>
            </a:r>
          </a:p>
          <a:p>
            <a:pPr>
              <a:buFontTx/>
              <a:buNone/>
            </a:pPr>
            <a:r>
              <a:rPr lang="es-MX" altLang="en-US"/>
              <a:t>  BorderLayout.WEST</a:t>
            </a:r>
          </a:p>
          <a:p>
            <a:pPr>
              <a:buFontTx/>
              <a:buNone/>
            </a:pPr>
            <a:r>
              <a:rPr lang="es-MX" altLang="en-US"/>
              <a:t>  BorderLayout.CENTER</a:t>
            </a:r>
          </a:p>
          <a:p>
            <a:pPr>
              <a:buFontTx/>
              <a:buNone/>
            </a:pPr>
            <a:endParaRPr lang="es-MX" altLang="en-US"/>
          </a:p>
          <a:p>
            <a:pPr>
              <a:buFontTx/>
              <a:buNone/>
            </a:pPr>
            <a:endParaRPr lang="es-MX" altLang="en-US"/>
          </a:p>
          <a:p>
            <a:pPr>
              <a:buFontTx/>
              <a:buNone/>
            </a:pPr>
            <a:endParaRPr lang="es-MX" altLang="en-US"/>
          </a:p>
          <a:p>
            <a:pPr>
              <a:buFontTx/>
              <a:buNone/>
            </a:pPr>
            <a:endParaRPr lang="es-MX" altLang="en-US"/>
          </a:p>
          <a:p>
            <a:pPr>
              <a:buFontTx/>
              <a:buNone/>
            </a:pPr>
            <a:endParaRPr lang="es-MX"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3C18C03D-69F9-4768-9BBC-B55AFB899638}"/>
              </a:ext>
            </a:extLst>
          </p:cNvPr>
          <p:cNvSpPr>
            <a:spLocks noGrp="1" noChangeArrowheads="1"/>
          </p:cNvSpPr>
          <p:nvPr>
            <p:ph type="title"/>
          </p:nvPr>
        </p:nvSpPr>
        <p:spPr/>
        <p:txBody>
          <a:bodyPr/>
          <a:lstStyle/>
          <a:p>
            <a:endParaRPr lang="en-US" altLang="en-US"/>
          </a:p>
        </p:txBody>
      </p:sp>
      <p:sp>
        <p:nvSpPr>
          <p:cNvPr id="48131" name="Rectangle 3">
            <a:extLst>
              <a:ext uri="{FF2B5EF4-FFF2-40B4-BE49-F238E27FC236}">
                <a16:creationId xmlns:a16="http://schemas.microsoft.com/office/drawing/2014/main" id="{BEC9A814-BFD5-418B-B367-B972F4D549E1}"/>
              </a:ext>
            </a:extLst>
          </p:cNvPr>
          <p:cNvSpPr>
            <a:spLocks noGrp="1" noChangeArrowheads="1"/>
          </p:cNvSpPr>
          <p:nvPr>
            <p:ph idx="1"/>
          </p:nvPr>
        </p:nvSpPr>
        <p:spPr/>
        <p:txBody>
          <a:bodyPr/>
          <a:lstStyle/>
          <a:p>
            <a:pPr algn="ctr">
              <a:buFontTx/>
              <a:buNone/>
            </a:pPr>
            <a:r>
              <a:rPr lang="es-MX" altLang="en-US" b="1">
                <a:solidFill>
                  <a:schemeClr val="accent2"/>
                </a:solidFill>
              </a:rPr>
              <a:t>Constructores</a:t>
            </a:r>
          </a:p>
          <a:p>
            <a:pPr>
              <a:buFontTx/>
              <a:buNone/>
            </a:pPr>
            <a:r>
              <a:rPr lang="es-MX" altLang="en-US"/>
              <a:t>pubic boderLayout()</a:t>
            </a:r>
          </a:p>
          <a:p>
            <a:pPr>
              <a:buFontTx/>
              <a:buNone/>
            </a:pPr>
            <a:r>
              <a:rPr lang="es-MX" altLang="en-US"/>
              <a:t>public borderLayout(int hgap, int vgap)</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7A346D12-D346-4E3A-A49F-E71B4B2DA032}"/>
              </a:ext>
            </a:extLst>
          </p:cNvPr>
          <p:cNvSpPr>
            <a:spLocks noGrp="1" noChangeArrowheads="1"/>
          </p:cNvSpPr>
          <p:nvPr>
            <p:ph type="title"/>
          </p:nvPr>
        </p:nvSpPr>
        <p:spPr/>
        <p:txBody>
          <a:bodyPr/>
          <a:lstStyle/>
          <a:p>
            <a:endParaRPr lang="en-US" altLang="en-US"/>
          </a:p>
        </p:txBody>
      </p:sp>
      <p:sp>
        <p:nvSpPr>
          <p:cNvPr id="7171" name="Rectangle 3">
            <a:extLst>
              <a:ext uri="{FF2B5EF4-FFF2-40B4-BE49-F238E27FC236}">
                <a16:creationId xmlns:a16="http://schemas.microsoft.com/office/drawing/2014/main" id="{431338F3-6E45-457F-9B8D-C1B141598A0A}"/>
              </a:ext>
            </a:extLst>
          </p:cNvPr>
          <p:cNvSpPr>
            <a:spLocks noGrp="1" noChangeArrowheads="1"/>
          </p:cNvSpPr>
          <p:nvPr>
            <p:ph idx="1"/>
          </p:nvPr>
        </p:nvSpPr>
        <p:spPr>
          <a:noFill/>
          <a:extLst>
            <a:ext uri="{909E8E84-426E-40DD-AFC4-6F175D3DCCD1}">
              <a14:hiddenFill xmlns:a14="http://schemas.microsoft.com/office/drawing/2010/main">
                <a:solidFill>
                  <a:schemeClr val="accent2"/>
                </a:solidFill>
              </a14:hiddenFill>
            </a:ext>
          </a:extLst>
        </p:spPr>
        <p:txBody>
          <a:bodyPr/>
          <a:lstStyle/>
          <a:p>
            <a:r>
              <a:rPr lang="es-MX" altLang="en-US" sz="2800" b="1">
                <a:solidFill>
                  <a:schemeClr val="accent2"/>
                </a:solidFill>
              </a:rPr>
              <a:t>Componentes</a:t>
            </a:r>
            <a:r>
              <a:rPr lang="es-MX" altLang="en-US" sz="2800"/>
              <a:t>.   Son clases o interfaces que permiten crear los  objetos  gráficos que componen  una GUI tales como;     botones, listas desplegables, cuadros de texto, casillas de verificación, botones de opción, campos de texto, etiquetas, menús, etc. </a:t>
            </a:r>
            <a:endParaRPr lang="es-MX" altLang="en-US" sz="2800" b="1"/>
          </a:p>
          <a:p>
            <a:r>
              <a:rPr lang="es-MX" altLang="en-US" sz="2800" b="1">
                <a:solidFill>
                  <a:schemeClr val="accent2"/>
                </a:solidFill>
              </a:rPr>
              <a:t>Contenedores</a:t>
            </a:r>
            <a:r>
              <a:rPr lang="es-MX" altLang="en-US" sz="2800"/>
              <a:t>.  Son clases o interfaces que permiten crear objetos gráficos para contener a los componentes, tales como;  paneles, cuadros de diálogo, marcos, ventanas, etc. </a:t>
            </a:r>
            <a:endParaRPr lang="es-MX" altLang="en-US" sz="2800" b="1"/>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6FA73AD2-5D71-4374-8EBD-DCC2BA5E45CE}"/>
              </a:ext>
            </a:extLst>
          </p:cNvPr>
          <p:cNvSpPr>
            <a:spLocks noGrp="1" noChangeArrowheads="1"/>
          </p:cNvSpPr>
          <p:nvPr>
            <p:ph type="title"/>
          </p:nvPr>
        </p:nvSpPr>
        <p:spPr/>
        <p:txBody>
          <a:bodyPr/>
          <a:lstStyle/>
          <a:p>
            <a:r>
              <a:rPr lang="es-MX" altLang="en-US"/>
              <a:t>Obteniendo datos numéricos</a:t>
            </a:r>
          </a:p>
        </p:txBody>
      </p:sp>
      <p:sp>
        <p:nvSpPr>
          <p:cNvPr id="52227" name="Rectangle 3">
            <a:extLst>
              <a:ext uri="{FF2B5EF4-FFF2-40B4-BE49-F238E27FC236}">
                <a16:creationId xmlns:a16="http://schemas.microsoft.com/office/drawing/2014/main" id="{35DCB7B8-915F-48AC-A73C-0932E6545551}"/>
              </a:ext>
            </a:extLst>
          </p:cNvPr>
          <p:cNvSpPr>
            <a:spLocks noGrp="1" noChangeArrowheads="1"/>
          </p:cNvSpPr>
          <p:nvPr>
            <p:ph idx="1"/>
          </p:nvPr>
        </p:nvSpPr>
        <p:spPr/>
        <p:txBody>
          <a:bodyPr/>
          <a:lstStyle/>
          <a:p>
            <a:pPr>
              <a:buFontTx/>
              <a:buNone/>
            </a:pPr>
            <a:r>
              <a:rPr lang="es-MX" altLang="en-US"/>
              <a:t>Usar método getText() de la clase TextField</a:t>
            </a:r>
          </a:p>
          <a:p>
            <a:pPr>
              <a:buFontTx/>
              <a:buNone/>
            </a:pPr>
            <a:r>
              <a:rPr lang="es-MX" altLang="en-US"/>
              <a:t>Usar Integer.parseInt() para entero</a:t>
            </a:r>
          </a:p>
          <a:p>
            <a:pPr>
              <a:buFontTx/>
              <a:buNone/>
            </a:pPr>
            <a:r>
              <a:rPr lang="es-MX" altLang="en-US"/>
              <a:t>Usar Double.parseDouble() para números reales</a:t>
            </a:r>
          </a:p>
          <a:p>
            <a:endParaRPr lang="es-MX"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821087FB-FE59-4883-87A0-E06A67D8EE7B}"/>
              </a:ext>
            </a:extLst>
          </p:cNvPr>
          <p:cNvSpPr>
            <a:spLocks noGrp="1" noChangeArrowheads="1"/>
          </p:cNvSpPr>
          <p:nvPr>
            <p:ph type="title"/>
          </p:nvPr>
        </p:nvSpPr>
        <p:spPr/>
        <p:txBody>
          <a:bodyPr/>
          <a:lstStyle/>
          <a:p>
            <a:endParaRPr lang="en-US" altLang="en-US"/>
          </a:p>
        </p:txBody>
      </p:sp>
      <p:sp>
        <p:nvSpPr>
          <p:cNvPr id="53251" name="Rectangle 3">
            <a:extLst>
              <a:ext uri="{FF2B5EF4-FFF2-40B4-BE49-F238E27FC236}">
                <a16:creationId xmlns:a16="http://schemas.microsoft.com/office/drawing/2014/main" id="{E677E540-AF55-4597-9A6E-BD60ABEB7020}"/>
              </a:ext>
            </a:extLst>
          </p:cNvPr>
          <p:cNvSpPr>
            <a:spLocks noGrp="1" noChangeArrowheads="1"/>
          </p:cNvSpPr>
          <p:nvPr>
            <p:ph idx="1"/>
          </p:nvPr>
        </p:nvSpPr>
        <p:spPr/>
        <p:txBody>
          <a:bodyPr/>
          <a:lstStyle/>
          <a:p>
            <a:pPr>
              <a:buFontTx/>
              <a:buNone/>
            </a:pPr>
            <a:r>
              <a:rPr lang="es-MX" altLang="en-US" sz="2800"/>
              <a:t>Para extraer un valor numérico de un texto, es</a:t>
            </a:r>
          </a:p>
          <a:p>
            <a:pPr>
              <a:buFontTx/>
              <a:buNone/>
            </a:pPr>
            <a:r>
              <a:rPr lang="es-MX" altLang="en-US" sz="2800"/>
              <a:t>necesario utilizar el método </a:t>
            </a:r>
            <a:r>
              <a:rPr lang="es-MX" altLang="en-US" sz="2800" b="1"/>
              <a:t>getText </a:t>
            </a:r>
            <a:r>
              <a:rPr lang="es-MX" altLang="en-US" sz="2800"/>
              <a:t>de la clase</a:t>
            </a:r>
          </a:p>
          <a:p>
            <a:pPr>
              <a:buFontTx/>
              <a:buNone/>
            </a:pPr>
            <a:r>
              <a:rPr lang="es-MX" altLang="en-US" sz="2800" b="1"/>
              <a:t>TextField</a:t>
            </a:r>
            <a:r>
              <a:rPr lang="es-MX" altLang="en-US" sz="2800"/>
              <a:t>, asi como el método </a:t>
            </a:r>
            <a:r>
              <a:rPr lang="es-MX" altLang="en-US" sz="2800" b="1"/>
              <a:t>parseInt </a:t>
            </a:r>
            <a:r>
              <a:rPr lang="es-MX" altLang="en-US" sz="2800"/>
              <a:t>de la</a:t>
            </a:r>
          </a:p>
          <a:p>
            <a:pPr>
              <a:buFontTx/>
              <a:buNone/>
            </a:pPr>
            <a:r>
              <a:rPr lang="es-MX" altLang="en-US" sz="2800"/>
              <a:t>clase </a:t>
            </a:r>
            <a:r>
              <a:rPr lang="es-MX" altLang="en-US" sz="2800" b="1"/>
              <a:t>Integer</a:t>
            </a:r>
            <a:r>
              <a:rPr lang="es-MX" altLang="en-US" sz="2800"/>
              <a:t>.</a:t>
            </a:r>
          </a:p>
          <a:p>
            <a:pPr>
              <a:buFontTx/>
              <a:buNone/>
            </a:pPr>
            <a:r>
              <a:rPr lang="es-MX" altLang="en-US" sz="2800"/>
              <a:t>El método </a:t>
            </a:r>
            <a:r>
              <a:rPr lang="es-MX" altLang="en-US" sz="2800" b="1"/>
              <a:t>getText </a:t>
            </a:r>
            <a:r>
              <a:rPr lang="es-MX" altLang="en-US" sz="2800"/>
              <a:t>toma de un objeto de tipo</a:t>
            </a:r>
          </a:p>
          <a:p>
            <a:pPr>
              <a:buFontTx/>
              <a:buNone/>
            </a:pPr>
            <a:r>
              <a:rPr lang="es-MX" altLang="en-US" sz="2800"/>
              <a:t>TextField el valor y lo convierte a objeto tipo String.</a:t>
            </a:r>
          </a:p>
          <a:p>
            <a:pPr>
              <a:buFontTx/>
              <a:buNone/>
            </a:pPr>
            <a:r>
              <a:rPr lang="es-MX" altLang="en-US" sz="2800"/>
              <a:t>El método </a:t>
            </a:r>
            <a:r>
              <a:rPr lang="es-MX" altLang="en-US" sz="2800" b="1"/>
              <a:t>parseInt </a:t>
            </a:r>
            <a:r>
              <a:rPr lang="es-MX" altLang="en-US" sz="2800"/>
              <a:t>toma el valor String y lo</a:t>
            </a:r>
          </a:p>
          <a:p>
            <a:pPr>
              <a:buFontTx/>
              <a:buNone/>
            </a:pPr>
            <a:r>
              <a:rPr lang="es-MX" altLang="en-US" sz="2800"/>
              <a:t>convierte a un valor entero primitivo</a:t>
            </a:r>
          </a:p>
          <a:p>
            <a:endParaRPr lang="es-MX" altLang="en-US" sz="28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A4F170F9-AA86-4195-92EF-B1B75577563F}"/>
              </a:ext>
            </a:extLst>
          </p:cNvPr>
          <p:cNvSpPr>
            <a:spLocks noGrp="1" noChangeArrowheads="1"/>
          </p:cNvSpPr>
          <p:nvPr>
            <p:ph type="title"/>
          </p:nvPr>
        </p:nvSpPr>
        <p:spPr/>
        <p:txBody>
          <a:bodyPr/>
          <a:lstStyle/>
          <a:p>
            <a:endParaRPr lang="en-US" altLang="en-US"/>
          </a:p>
        </p:txBody>
      </p:sp>
      <p:sp>
        <p:nvSpPr>
          <p:cNvPr id="54275" name="Rectangle 3">
            <a:extLst>
              <a:ext uri="{FF2B5EF4-FFF2-40B4-BE49-F238E27FC236}">
                <a16:creationId xmlns:a16="http://schemas.microsoft.com/office/drawing/2014/main" id="{FE2E3C65-8C31-4C19-BB70-40A7D8070FFD}"/>
              </a:ext>
            </a:extLst>
          </p:cNvPr>
          <p:cNvSpPr>
            <a:spLocks noGrp="1" noChangeArrowheads="1"/>
          </p:cNvSpPr>
          <p:nvPr>
            <p:ph idx="1"/>
          </p:nvPr>
        </p:nvSpPr>
        <p:spPr/>
        <p:txBody>
          <a:bodyPr/>
          <a:lstStyle/>
          <a:p>
            <a:pPr>
              <a:buFontTx/>
              <a:buNone/>
            </a:pPr>
            <a:r>
              <a:rPr lang="es-MX" altLang="en-US"/>
              <a:t>Para extraer un valor numérico de un texto, es necesario utilizar el método </a:t>
            </a:r>
            <a:r>
              <a:rPr lang="es-MX" altLang="en-US" b="1"/>
              <a:t>getText </a:t>
            </a:r>
            <a:r>
              <a:rPr lang="es-MX" altLang="en-US"/>
              <a:t>de la clase </a:t>
            </a:r>
            <a:r>
              <a:rPr lang="es-MX" altLang="en-US" b="1"/>
              <a:t>TextField</a:t>
            </a:r>
            <a:r>
              <a:rPr lang="es-MX" altLang="en-US"/>
              <a:t>, asi como el método </a:t>
            </a:r>
            <a:r>
              <a:rPr lang="es-MX" altLang="en-US" b="1"/>
              <a:t>parseInt </a:t>
            </a:r>
            <a:r>
              <a:rPr lang="es-MX" altLang="en-US"/>
              <a:t>de la clase </a:t>
            </a:r>
            <a:r>
              <a:rPr lang="es-MX" altLang="en-US" b="1"/>
              <a:t>Integer</a:t>
            </a:r>
            <a:endParaRPr lang="es-MX" altLang="en-US"/>
          </a:p>
          <a:p>
            <a:endParaRPr lang="es-MX" altLang="en-US"/>
          </a:p>
        </p:txBody>
      </p:sp>
      <p:pic>
        <p:nvPicPr>
          <p:cNvPr id="54276" name="Picture 4">
            <a:extLst>
              <a:ext uri="{FF2B5EF4-FFF2-40B4-BE49-F238E27FC236}">
                <a16:creationId xmlns:a16="http://schemas.microsoft.com/office/drawing/2014/main" id="{D584023B-312C-40C3-B5A3-5A56E944E3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4149725"/>
            <a:ext cx="6408738" cy="180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CCAF2E56-6E12-4ECB-A108-4C65E4E5486B}"/>
              </a:ext>
            </a:extLst>
          </p:cNvPr>
          <p:cNvSpPr>
            <a:spLocks noGrp="1" noChangeArrowheads="1"/>
          </p:cNvSpPr>
          <p:nvPr>
            <p:ph type="title"/>
          </p:nvPr>
        </p:nvSpPr>
        <p:spPr/>
        <p:txBody>
          <a:bodyPr/>
          <a:lstStyle/>
          <a:p>
            <a:r>
              <a:rPr lang="es-MX" altLang="en-US"/>
              <a:t>Desplegando información </a:t>
            </a:r>
          </a:p>
        </p:txBody>
      </p:sp>
      <p:sp>
        <p:nvSpPr>
          <p:cNvPr id="55301" name="Rectangle 5">
            <a:extLst>
              <a:ext uri="{FF2B5EF4-FFF2-40B4-BE49-F238E27FC236}">
                <a16:creationId xmlns:a16="http://schemas.microsoft.com/office/drawing/2014/main" id="{6BB69858-A0B8-47F9-B103-1BE94BB65877}"/>
              </a:ext>
            </a:extLst>
          </p:cNvPr>
          <p:cNvSpPr>
            <a:spLocks noGrp="1" noChangeArrowheads="1"/>
          </p:cNvSpPr>
          <p:nvPr>
            <p:ph idx="1"/>
          </p:nvPr>
        </p:nvSpPr>
        <p:spPr/>
        <p:txBody>
          <a:bodyPr/>
          <a:lstStyle/>
          <a:p>
            <a:pPr>
              <a:buFontTx/>
              <a:buNone/>
            </a:pPr>
            <a:r>
              <a:rPr lang="es-MX" altLang="en-US"/>
              <a:t>Para dejar un valor en un campo de texto se utiliza el método setText.</a:t>
            </a:r>
          </a:p>
          <a:p>
            <a:pPr>
              <a:buFontTx/>
              <a:buNone/>
            </a:pPr>
            <a:r>
              <a:rPr lang="es-MX" altLang="en-US"/>
              <a:t>El setText utiliza un objeto String como parámetro para definir el valor del texto.</a:t>
            </a:r>
          </a:p>
          <a:p>
            <a:pPr>
              <a:buFontTx/>
              <a:buNone/>
            </a:pPr>
            <a:r>
              <a:rPr lang="es-MX" altLang="en-US"/>
              <a:t>Ejemplos:</a:t>
            </a:r>
          </a:p>
          <a:p>
            <a:pPr>
              <a:buFontTx/>
              <a:buNone/>
            </a:pPr>
            <a:r>
              <a:rPr lang="es-MX" altLang="en-US"/>
              <a:t>t.setText(“Error en los datos”);</a:t>
            </a:r>
          </a:p>
          <a:p>
            <a:pPr>
              <a:buFontTx/>
              <a:buNone/>
            </a:pPr>
            <a:r>
              <a:rPr lang="es-MX" altLang="en-US"/>
              <a:t>t.setText(“Valor = “ + x );</a:t>
            </a:r>
          </a:p>
          <a:p>
            <a:endParaRPr lang="es-MX"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4">
            <a:extLst>
              <a:ext uri="{FF2B5EF4-FFF2-40B4-BE49-F238E27FC236}">
                <a16:creationId xmlns:a16="http://schemas.microsoft.com/office/drawing/2014/main" id="{1F4D9674-2DA2-4F3C-A9E1-C8EC4DFEAD97}"/>
              </a:ext>
            </a:extLst>
          </p:cNvPr>
          <p:cNvSpPr>
            <a:spLocks noGrp="1" noChangeArrowheads="1"/>
          </p:cNvSpPr>
          <p:nvPr>
            <p:ph type="ctrTitle"/>
          </p:nvPr>
        </p:nvSpPr>
        <p:spPr/>
        <p:txBody>
          <a:bodyPr/>
          <a:lstStyle/>
          <a:p>
            <a:r>
              <a:rPr lang="es-MX" altLang="en-US"/>
              <a:t>Eventos</a:t>
            </a:r>
          </a:p>
        </p:txBody>
      </p:sp>
      <p:sp>
        <p:nvSpPr>
          <p:cNvPr id="56325" name="Rectangle 5">
            <a:extLst>
              <a:ext uri="{FF2B5EF4-FFF2-40B4-BE49-F238E27FC236}">
                <a16:creationId xmlns:a16="http://schemas.microsoft.com/office/drawing/2014/main" id="{D4E24EEE-2585-435F-80F8-A60225BBB29D}"/>
              </a:ext>
            </a:extLst>
          </p:cNvPr>
          <p:cNvSpPr>
            <a:spLocks noGrp="1" noChangeArrowheads="1"/>
          </p:cNvSpPr>
          <p:nvPr>
            <p:ph type="subTitle" idx="1"/>
          </p:nvPr>
        </p:nvSpPr>
        <p:spPr/>
        <p:txBody>
          <a:bodyPr/>
          <a:lstStyle/>
          <a:p>
            <a:endParaRPr lang="en-US"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EADE764F-31DA-4B5A-A847-8FD7C382C9ED}"/>
              </a:ext>
            </a:extLst>
          </p:cNvPr>
          <p:cNvSpPr>
            <a:spLocks noGrp="1" noChangeArrowheads="1"/>
          </p:cNvSpPr>
          <p:nvPr>
            <p:ph type="title"/>
          </p:nvPr>
        </p:nvSpPr>
        <p:spPr/>
        <p:txBody>
          <a:bodyPr/>
          <a:lstStyle/>
          <a:p>
            <a:endParaRPr lang="en-US" altLang="en-US"/>
          </a:p>
        </p:txBody>
      </p:sp>
      <p:sp>
        <p:nvSpPr>
          <p:cNvPr id="58371" name="Rectangle 3">
            <a:extLst>
              <a:ext uri="{FF2B5EF4-FFF2-40B4-BE49-F238E27FC236}">
                <a16:creationId xmlns:a16="http://schemas.microsoft.com/office/drawing/2014/main" id="{4A5A508E-ACE5-4DF5-A80F-47B5730643B3}"/>
              </a:ext>
            </a:extLst>
          </p:cNvPr>
          <p:cNvSpPr>
            <a:spLocks noGrp="1" noChangeArrowheads="1"/>
          </p:cNvSpPr>
          <p:nvPr>
            <p:ph idx="1"/>
          </p:nvPr>
        </p:nvSpPr>
        <p:spPr/>
        <p:txBody>
          <a:bodyPr/>
          <a:lstStyle/>
          <a:p>
            <a:pPr>
              <a:buFontTx/>
              <a:buNone/>
            </a:pPr>
            <a:r>
              <a:rPr lang="es-MX" altLang="en-US"/>
              <a:t>Con respecto a tu computadora un</a:t>
            </a:r>
          </a:p>
          <a:p>
            <a:pPr>
              <a:buFontTx/>
              <a:buNone/>
            </a:pPr>
            <a:r>
              <a:rPr lang="es-MX" altLang="en-US"/>
              <a:t>evento podría ser:</a:t>
            </a:r>
          </a:p>
          <a:p>
            <a:pPr>
              <a:buFontTx/>
              <a:buNone/>
            </a:pPr>
            <a:r>
              <a:rPr lang="es-MX" altLang="en-US"/>
              <a:t>Que el usuario movió el mouse,</a:t>
            </a:r>
          </a:p>
          <a:p>
            <a:pPr>
              <a:buFontTx/>
              <a:buNone/>
            </a:pPr>
            <a:r>
              <a:rPr lang="es-MX" altLang="en-US"/>
              <a:t>Que el usuario hizo click en un botón,</a:t>
            </a:r>
          </a:p>
          <a:p>
            <a:pPr>
              <a:buFontTx/>
              <a:buNone/>
            </a:pPr>
            <a:r>
              <a:rPr lang="es-MX" altLang="en-US"/>
              <a:t>que recorrió el scrollbar,o que el usuario presionó alguna</a:t>
            </a:r>
          </a:p>
          <a:p>
            <a:pPr>
              <a:buFontTx/>
              <a:buNone/>
            </a:pPr>
            <a:r>
              <a:rPr lang="es-MX" altLang="en-US"/>
              <a:t>tecla, por ejemplo: ¬ , ­ , ® , ¯</a:t>
            </a:r>
          </a:p>
          <a:p>
            <a:endParaRPr lang="es-MX"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AF79CEED-19CC-4B80-B33F-8E92020D0A05}"/>
              </a:ext>
            </a:extLst>
          </p:cNvPr>
          <p:cNvSpPr>
            <a:spLocks noGrp="1" noChangeArrowheads="1"/>
          </p:cNvSpPr>
          <p:nvPr>
            <p:ph type="title"/>
          </p:nvPr>
        </p:nvSpPr>
        <p:spPr/>
        <p:txBody>
          <a:bodyPr/>
          <a:lstStyle/>
          <a:p>
            <a:endParaRPr lang="en-US" altLang="en-US"/>
          </a:p>
        </p:txBody>
      </p:sp>
      <p:sp>
        <p:nvSpPr>
          <p:cNvPr id="59395" name="Rectangle 3">
            <a:extLst>
              <a:ext uri="{FF2B5EF4-FFF2-40B4-BE49-F238E27FC236}">
                <a16:creationId xmlns:a16="http://schemas.microsoft.com/office/drawing/2014/main" id="{912A3410-50AE-4BF0-AF42-703E2FBB510F}"/>
              </a:ext>
            </a:extLst>
          </p:cNvPr>
          <p:cNvSpPr>
            <a:spLocks noGrp="1" noChangeArrowheads="1"/>
          </p:cNvSpPr>
          <p:nvPr>
            <p:ph idx="1"/>
          </p:nvPr>
        </p:nvSpPr>
        <p:spPr/>
        <p:txBody>
          <a:bodyPr/>
          <a:lstStyle/>
          <a:p>
            <a:pPr>
              <a:buFontTx/>
              <a:buNone/>
            </a:pPr>
            <a:r>
              <a:rPr lang="es-MX" altLang="en-US"/>
              <a:t>Para manejar eventos a través de botones es necesario:</a:t>
            </a:r>
          </a:p>
          <a:p>
            <a:endParaRPr lang="es-MX" altLang="en-US"/>
          </a:p>
        </p:txBody>
      </p:sp>
      <p:pic>
        <p:nvPicPr>
          <p:cNvPr id="59396" name="Picture 4">
            <a:extLst>
              <a:ext uri="{FF2B5EF4-FFF2-40B4-BE49-F238E27FC236}">
                <a16:creationId xmlns:a16="http://schemas.microsoft.com/office/drawing/2014/main" id="{7ED74503-2E14-43C0-9596-7FCCF9AC1E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2708275"/>
            <a:ext cx="8026400" cy="3538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05CD22DC-51C5-4B1C-9C9C-EB4241A569F1}"/>
              </a:ext>
            </a:extLst>
          </p:cNvPr>
          <p:cNvSpPr>
            <a:spLocks noGrp="1" noChangeArrowheads="1"/>
          </p:cNvSpPr>
          <p:nvPr>
            <p:ph type="title"/>
          </p:nvPr>
        </p:nvSpPr>
        <p:spPr/>
        <p:txBody>
          <a:bodyPr/>
          <a:lstStyle/>
          <a:p>
            <a:endParaRPr lang="en-US" altLang="en-US"/>
          </a:p>
        </p:txBody>
      </p:sp>
      <p:sp>
        <p:nvSpPr>
          <p:cNvPr id="8195" name="Rectangle 3">
            <a:extLst>
              <a:ext uri="{FF2B5EF4-FFF2-40B4-BE49-F238E27FC236}">
                <a16:creationId xmlns:a16="http://schemas.microsoft.com/office/drawing/2014/main" id="{DC2F2401-7ABF-40DD-BAE1-50015EA49428}"/>
              </a:ext>
            </a:extLst>
          </p:cNvPr>
          <p:cNvSpPr>
            <a:spLocks noGrp="1" noChangeArrowheads="1"/>
          </p:cNvSpPr>
          <p:nvPr>
            <p:ph idx="1"/>
          </p:nvPr>
        </p:nvSpPr>
        <p:spPr>
          <a:xfrm>
            <a:off x="684213" y="1412875"/>
            <a:ext cx="7772400" cy="5040313"/>
          </a:xfrm>
        </p:spPr>
        <p:txBody>
          <a:bodyPr/>
          <a:lstStyle/>
          <a:p>
            <a:pPr>
              <a:lnSpc>
                <a:spcPct val="80000"/>
              </a:lnSpc>
            </a:pPr>
            <a:r>
              <a:rPr lang="es-MX" altLang="en-US" sz="2000" b="1">
                <a:solidFill>
                  <a:schemeClr val="accent2"/>
                </a:solidFill>
              </a:rPr>
              <a:t>Layouts</a:t>
            </a:r>
            <a:r>
              <a:rPr lang="es-MX" altLang="en-US" sz="2000">
                <a:solidFill>
                  <a:schemeClr val="accent2"/>
                </a:solidFill>
              </a:rPr>
              <a:t>.</a:t>
            </a:r>
            <a:r>
              <a:rPr lang="es-MX" altLang="en-US" sz="2000"/>
              <a:t>  Son clases o interfaces que permiten crear objetos de que administren el diseño , la distribución y colocación de los objetos componentes dentro de los objetos contenedores.  Por ejemplo el </a:t>
            </a:r>
            <a:r>
              <a:rPr lang="es-MX" altLang="en-US" sz="2000" b="1"/>
              <a:t>FlowLayout</a:t>
            </a:r>
            <a:r>
              <a:rPr lang="es-MX" altLang="en-US" sz="2000"/>
              <a:t>  distribuye los componentes de izquierda a derecha y de arriba a abajo,  el  </a:t>
            </a:r>
            <a:r>
              <a:rPr lang="es-MX" altLang="en-US" sz="2000" b="1"/>
              <a:t>BorderLayout</a:t>
            </a:r>
            <a:r>
              <a:rPr lang="es-MX" altLang="en-US" sz="2000"/>
              <a:t> los distribuye en cinco áreas geográficas; norte, sur, este, oeste y centro, etc.. </a:t>
            </a:r>
            <a:endParaRPr lang="es-MX" altLang="en-US" sz="2000" b="1"/>
          </a:p>
          <a:p>
            <a:pPr>
              <a:lnSpc>
                <a:spcPct val="80000"/>
              </a:lnSpc>
            </a:pPr>
            <a:r>
              <a:rPr lang="es-MX" altLang="en-US" sz="2000" b="1">
                <a:solidFill>
                  <a:schemeClr val="accent2"/>
                </a:solidFill>
              </a:rPr>
              <a:t>Eventos</a:t>
            </a:r>
            <a:r>
              <a:rPr lang="es-MX" altLang="en-US" sz="2000">
                <a:solidFill>
                  <a:schemeClr val="accent2"/>
                </a:solidFill>
              </a:rPr>
              <a:t>. </a:t>
            </a:r>
            <a:r>
              <a:rPr lang="es-MX" altLang="en-US" sz="2000"/>
              <a:t> Son las clases o interfaces que permiten crear objetos que capturen y manejen los eventos.  Un evento es una acción sobre algún componente, por ejemplo, clic a un botón, pulsar la tecla de enter en un botón, mover un elemento con las teclas de navegación, eventos especiales como los programados por tiempo, etc.   Sin los eventos las GUI serían interfaces gráficas sin vida, y por lo tanto no serían muy útiles que digamos. </a:t>
            </a:r>
          </a:p>
          <a:p>
            <a:pPr>
              <a:lnSpc>
                <a:spcPct val="80000"/>
              </a:lnSpc>
            </a:pPr>
            <a:endParaRPr lang="es-MX" altLang="en-US"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4">
            <a:extLst>
              <a:ext uri="{FF2B5EF4-FFF2-40B4-BE49-F238E27FC236}">
                <a16:creationId xmlns:a16="http://schemas.microsoft.com/office/drawing/2014/main" id="{B7057081-B9A2-4E8A-944E-5606BE73BC96}"/>
              </a:ext>
            </a:extLst>
          </p:cNvPr>
          <p:cNvSpPr>
            <a:spLocks noGrp="1" noChangeArrowheads="1"/>
          </p:cNvSpPr>
          <p:nvPr>
            <p:ph type="ctrTitle"/>
          </p:nvPr>
        </p:nvSpPr>
        <p:spPr/>
        <p:txBody>
          <a:bodyPr/>
          <a:lstStyle/>
          <a:p>
            <a:r>
              <a:rPr lang="es-MX" altLang="en-US"/>
              <a:t>Componentes</a:t>
            </a:r>
          </a:p>
        </p:txBody>
      </p:sp>
      <p:sp>
        <p:nvSpPr>
          <p:cNvPr id="41989" name="Rectangle 5">
            <a:extLst>
              <a:ext uri="{FF2B5EF4-FFF2-40B4-BE49-F238E27FC236}">
                <a16:creationId xmlns:a16="http://schemas.microsoft.com/office/drawing/2014/main" id="{B898E477-9183-4A71-9AE1-E5ABE6EAE652}"/>
              </a:ext>
            </a:extLst>
          </p:cNvPr>
          <p:cNvSpPr>
            <a:spLocks noGrp="1" noChangeArrowheads="1"/>
          </p:cNvSpPr>
          <p:nvPr>
            <p:ph type="subTitle" idx="1"/>
          </p:nvPr>
        </p:nvSpPr>
        <p:spPr/>
        <p:txBody>
          <a:bodyPr/>
          <a:lstStyle/>
          <a:p>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1034D476-62F0-4BBC-8D72-873EA9E18FE4}"/>
              </a:ext>
            </a:extLst>
          </p:cNvPr>
          <p:cNvSpPr>
            <a:spLocks noGrp="1" noChangeArrowheads="1"/>
          </p:cNvSpPr>
          <p:nvPr>
            <p:ph type="title"/>
          </p:nvPr>
        </p:nvSpPr>
        <p:spPr/>
        <p:txBody>
          <a:bodyPr/>
          <a:lstStyle/>
          <a:p>
            <a:r>
              <a:rPr lang="es-MX" altLang="en-US" sz="3200"/>
              <a:t>Tabla.  Las AWT y sus componentes</a:t>
            </a:r>
            <a:br>
              <a:rPr lang="es-MX" altLang="en-US" sz="3200"/>
            </a:br>
            <a:endParaRPr lang="es-MX" altLang="en-US" sz="3200"/>
          </a:p>
        </p:txBody>
      </p:sp>
      <p:sp>
        <p:nvSpPr>
          <p:cNvPr id="9219" name="Rectangle 3">
            <a:extLst>
              <a:ext uri="{FF2B5EF4-FFF2-40B4-BE49-F238E27FC236}">
                <a16:creationId xmlns:a16="http://schemas.microsoft.com/office/drawing/2014/main" id="{A3F5F891-2BA4-4D44-BF45-EBB332870B0B}"/>
              </a:ext>
            </a:extLst>
          </p:cNvPr>
          <p:cNvSpPr>
            <a:spLocks noGrp="1" noChangeArrowheads="1"/>
          </p:cNvSpPr>
          <p:nvPr>
            <p:ph idx="1"/>
          </p:nvPr>
        </p:nvSpPr>
        <p:spPr/>
        <p:txBody>
          <a:bodyPr>
            <a:normAutofit lnSpcReduction="10000"/>
          </a:bodyPr>
          <a:lstStyle/>
          <a:p>
            <a:pPr>
              <a:lnSpc>
                <a:spcPct val="80000"/>
              </a:lnSpc>
            </a:pPr>
            <a:r>
              <a:rPr lang="es-MX" altLang="en-US" sz="2800" b="1" dirty="0"/>
              <a:t>Tipo de Componente</a:t>
            </a:r>
          </a:p>
          <a:p>
            <a:pPr>
              <a:lnSpc>
                <a:spcPct val="80000"/>
              </a:lnSpc>
            </a:pPr>
            <a:r>
              <a:rPr lang="es-MX" altLang="en-US" sz="2800" b="1" dirty="0" err="1">
                <a:solidFill>
                  <a:schemeClr val="accent2"/>
                </a:solidFill>
              </a:rPr>
              <a:t>Button</a:t>
            </a:r>
            <a:r>
              <a:rPr lang="es-MX" altLang="en-US" sz="2800" dirty="0"/>
              <a:t> Es un botón usado para recibir el clic del ratón</a:t>
            </a:r>
          </a:p>
          <a:p>
            <a:pPr>
              <a:lnSpc>
                <a:spcPct val="80000"/>
              </a:lnSpc>
            </a:pPr>
            <a:r>
              <a:rPr lang="es-MX" altLang="en-US" sz="2800" b="1" dirty="0" err="1">
                <a:solidFill>
                  <a:schemeClr val="accent2"/>
                </a:solidFill>
              </a:rPr>
              <a:t>Canvas</a:t>
            </a:r>
            <a:r>
              <a:rPr lang="es-MX" altLang="en-US" sz="2800" b="1" dirty="0">
                <a:solidFill>
                  <a:schemeClr val="accent2"/>
                </a:solidFill>
              </a:rPr>
              <a:t> </a:t>
            </a:r>
            <a:r>
              <a:rPr lang="es-MX" altLang="en-US" sz="2800" dirty="0"/>
              <a:t>Un lienzo o panel usado para dibujar</a:t>
            </a:r>
          </a:p>
          <a:p>
            <a:pPr>
              <a:lnSpc>
                <a:spcPct val="80000"/>
              </a:lnSpc>
            </a:pPr>
            <a:r>
              <a:rPr lang="es-MX" altLang="en-US" sz="2800" b="1" dirty="0" err="1">
                <a:solidFill>
                  <a:schemeClr val="accent2"/>
                </a:solidFill>
              </a:rPr>
              <a:t>Checkbox</a:t>
            </a:r>
            <a:r>
              <a:rPr lang="es-MX" altLang="en-US" sz="2800" dirty="0"/>
              <a:t> Cuadro de verificación. Es un componente que le permite seleccionar un elemento</a:t>
            </a:r>
          </a:p>
          <a:p>
            <a:pPr>
              <a:lnSpc>
                <a:spcPct val="80000"/>
              </a:lnSpc>
            </a:pPr>
            <a:r>
              <a:rPr lang="es-MX" altLang="en-US" sz="2800" b="1" dirty="0" err="1">
                <a:solidFill>
                  <a:schemeClr val="accent2"/>
                </a:solidFill>
              </a:rPr>
              <a:t>CheckboxMenuItem</a:t>
            </a:r>
            <a:r>
              <a:rPr lang="es-MX" altLang="en-US" sz="2800" dirty="0">
                <a:solidFill>
                  <a:schemeClr val="accent2"/>
                </a:solidFill>
              </a:rPr>
              <a:t> </a:t>
            </a:r>
            <a:r>
              <a:rPr lang="es-MX" altLang="en-US" sz="2800" dirty="0"/>
              <a:t>Es un cuadro de verificación dentro de un menú</a:t>
            </a:r>
          </a:p>
          <a:p>
            <a:pPr>
              <a:lnSpc>
                <a:spcPct val="80000"/>
              </a:lnSpc>
            </a:pPr>
            <a:r>
              <a:rPr lang="es-MX" altLang="en-US" sz="2800" b="1" dirty="0" err="1">
                <a:solidFill>
                  <a:schemeClr val="accent2"/>
                </a:solidFill>
              </a:rPr>
              <a:t>Choice</a:t>
            </a:r>
            <a:r>
              <a:rPr lang="es-MX" altLang="en-US" sz="2800" dirty="0"/>
              <a:t> Es una lista  desplegable de elementos estáticos.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8AFB1CB9-52E2-44F7-95FC-F283015383CA}"/>
              </a:ext>
            </a:extLst>
          </p:cNvPr>
          <p:cNvSpPr>
            <a:spLocks noGrp="1" noChangeArrowheads="1"/>
          </p:cNvSpPr>
          <p:nvPr>
            <p:ph type="title"/>
          </p:nvPr>
        </p:nvSpPr>
        <p:spPr/>
        <p:txBody>
          <a:bodyPr/>
          <a:lstStyle/>
          <a:p>
            <a:r>
              <a:rPr lang="es-MX" altLang="en-US"/>
              <a:t>Tipos de componentes</a:t>
            </a:r>
          </a:p>
        </p:txBody>
      </p:sp>
      <p:sp>
        <p:nvSpPr>
          <p:cNvPr id="10243" name="Rectangle 3">
            <a:extLst>
              <a:ext uri="{FF2B5EF4-FFF2-40B4-BE49-F238E27FC236}">
                <a16:creationId xmlns:a16="http://schemas.microsoft.com/office/drawing/2014/main" id="{C19397BD-3CD9-47F5-8F46-9BACF5A17BFA}"/>
              </a:ext>
            </a:extLst>
          </p:cNvPr>
          <p:cNvSpPr>
            <a:spLocks noGrp="1" noChangeArrowheads="1"/>
          </p:cNvSpPr>
          <p:nvPr>
            <p:ph idx="1"/>
          </p:nvPr>
        </p:nvSpPr>
        <p:spPr/>
        <p:txBody>
          <a:bodyPr/>
          <a:lstStyle/>
          <a:p>
            <a:pPr>
              <a:lnSpc>
                <a:spcPct val="80000"/>
              </a:lnSpc>
            </a:pPr>
            <a:r>
              <a:rPr lang="es-MX" altLang="en-US" sz="2400" b="1" dirty="0" err="1">
                <a:solidFill>
                  <a:schemeClr val="accent2"/>
                </a:solidFill>
              </a:rPr>
              <a:t>Component</a:t>
            </a:r>
            <a:r>
              <a:rPr lang="es-MX" altLang="en-US" sz="2400" dirty="0"/>
              <a:t> Es el padre de todos los componentes AWT, excepto de los componentes de tipo </a:t>
            </a:r>
          </a:p>
          <a:p>
            <a:pPr>
              <a:lnSpc>
                <a:spcPct val="80000"/>
              </a:lnSpc>
            </a:pPr>
            <a:r>
              <a:rPr lang="es-MX" altLang="en-US" sz="2400" b="1" dirty="0" err="1">
                <a:solidFill>
                  <a:schemeClr val="accent2"/>
                </a:solidFill>
              </a:rPr>
              <a:t>menúContainer</a:t>
            </a:r>
            <a:r>
              <a:rPr lang="es-MX" altLang="en-US" sz="2400" dirty="0"/>
              <a:t> Es el padre de todos los contenedores</a:t>
            </a:r>
          </a:p>
          <a:p>
            <a:pPr>
              <a:lnSpc>
                <a:spcPct val="80000"/>
              </a:lnSpc>
            </a:pPr>
            <a:r>
              <a:rPr lang="es-MX" altLang="en-US" sz="2400" b="1" dirty="0" err="1">
                <a:solidFill>
                  <a:schemeClr val="accent2"/>
                </a:solidFill>
              </a:rPr>
              <a:t>Dialog</a:t>
            </a:r>
            <a:r>
              <a:rPr lang="es-MX" altLang="en-US" sz="2400" dirty="0"/>
              <a:t> Es un cuadro de diálogo o  una ventana de alto nivel con titulo y bordes.</a:t>
            </a:r>
          </a:p>
          <a:p>
            <a:pPr>
              <a:lnSpc>
                <a:spcPct val="80000"/>
              </a:lnSpc>
            </a:pPr>
            <a:r>
              <a:rPr lang="es-MX" altLang="en-US" sz="2400" b="1" dirty="0" err="1">
                <a:solidFill>
                  <a:schemeClr val="accent2"/>
                </a:solidFill>
              </a:rPr>
              <a:t>Frame</a:t>
            </a:r>
            <a:r>
              <a:rPr lang="es-MX" altLang="en-US" sz="2400" dirty="0"/>
              <a:t> Es un marco o ventana y es la  clase base de todas las ventanas GUI con controles para ventana.</a:t>
            </a:r>
          </a:p>
          <a:p>
            <a:pPr>
              <a:lnSpc>
                <a:spcPct val="80000"/>
              </a:lnSpc>
            </a:pPr>
            <a:r>
              <a:rPr lang="es-MX" altLang="en-US" sz="2400" b="1" dirty="0" err="1">
                <a:solidFill>
                  <a:schemeClr val="accent2"/>
                </a:solidFill>
              </a:rPr>
              <a:t>LabelEtiqueta</a:t>
            </a:r>
            <a:r>
              <a:rPr lang="es-MX" altLang="en-US" sz="2400" b="1" dirty="0">
                <a:solidFill>
                  <a:schemeClr val="accent2"/>
                </a:solidFill>
              </a:rPr>
              <a:t>.</a:t>
            </a:r>
            <a:r>
              <a:rPr lang="es-MX" altLang="en-US" sz="2400" dirty="0"/>
              <a:t>   Es una cadena de texto como componente.</a:t>
            </a:r>
          </a:p>
          <a:p>
            <a:pPr>
              <a:lnSpc>
                <a:spcPct val="80000"/>
              </a:lnSpc>
            </a:pPr>
            <a:r>
              <a:rPr lang="es-MX" altLang="en-US" sz="2400" b="1" dirty="0" err="1">
                <a:solidFill>
                  <a:schemeClr val="accent2"/>
                </a:solidFill>
              </a:rPr>
              <a:t>List</a:t>
            </a:r>
            <a:r>
              <a:rPr lang="es-MX" altLang="en-US" sz="2400" b="1" dirty="0">
                <a:solidFill>
                  <a:schemeClr val="accent2"/>
                </a:solidFill>
              </a:rPr>
              <a:t> </a:t>
            </a:r>
            <a:r>
              <a:rPr lang="es-MX" altLang="en-US" sz="2400" dirty="0"/>
              <a:t>Un componente que contiene un conjunto dinámico de elementos.</a:t>
            </a:r>
          </a:p>
          <a:p>
            <a:pPr>
              <a:lnSpc>
                <a:spcPct val="80000"/>
              </a:lnSpc>
            </a:pPr>
            <a:r>
              <a:rPr lang="es-MX" altLang="en-US" sz="2400" b="1" dirty="0" err="1">
                <a:solidFill>
                  <a:schemeClr val="accent2"/>
                </a:solidFill>
              </a:rPr>
              <a:t>Menu</a:t>
            </a:r>
            <a:r>
              <a:rPr lang="es-MX" altLang="en-US" sz="2400" dirty="0"/>
              <a:t> Es un elemento dentro de la barra de menú, el cual contiene un conjunto de elementos de tipo menú.</a:t>
            </a:r>
          </a:p>
          <a:p>
            <a:pPr>
              <a:lnSpc>
                <a:spcPct val="80000"/>
              </a:lnSpc>
              <a:buFontTx/>
              <a:buNone/>
            </a:pPr>
            <a:endParaRPr lang="es-MX" altLang="en-US" sz="2400" dirty="0"/>
          </a:p>
          <a:p>
            <a:pPr>
              <a:lnSpc>
                <a:spcPct val="80000"/>
              </a:lnSpc>
            </a:pPr>
            <a:endParaRPr lang="es-MX" alt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DC2401EE-B5A7-43CA-90F0-97325E403B57}"/>
              </a:ext>
            </a:extLst>
          </p:cNvPr>
          <p:cNvSpPr>
            <a:spLocks noGrp="1" noChangeArrowheads="1"/>
          </p:cNvSpPr>
          <p:nvPr>
            <p:ph type="title"/>
          </p:nvPr>
        </p:nvSpPr>
        <p:spPr/>
        <p:txBody>
          <a:bodyPr/>
          <a:lstStyle/>
          <a:p>
            <a:r>
              <a:rPr lang="es-MX" altLang="en-US"/>
              <a:t>Tipos de componentes</a:t>
            </a:r>
          </a:p>
        </p:txBody>
      </p:sp>
      <p:sp>
        <p:nvSpPr>
          <p:cNvPr id="11267" name="Rectangle 3">
            <a:extLst>
              <a:ext uri="{FF2B5EF4-FFF2-40B4-BE49-F238E27FC236}">
                <a16:creationId xmlns:a16="http://schemas.microsoft.com/office/drawing/2014/main" id="{EFE76C11-A328-4F6B-9768-A43D538443A7}"/>
              </a:ext>
            </a:extLst>
          </p:cNvPr>
          <p:cNvSpPr>
            <a:spLocks noGrp="1" noChangeArrowheads="1"/>
          </p:cNvSpPr>
          <p:nvPr>
            <p:ph idx="1"/>
          </p:nvPr>
        </p:nvSpPr>
        <p:spPr/>
        <p:txBody>
          <a:bodyPr/>
          <a:lstStyle/>
          <a:p>
            <a:pPr>
              <a:lnSpc>
                <a:spcPct val="90000"/>
              </a:lnSpc>
            </a:pPr>
            <a:r>
              <a:rPr lang="es-MX" altLang="en-US" sz="2400" b="1" dirty="0" err="1">
                <a:solidFill>
                  <a:schemeClr val="accent2"/>
                </a:solidFill>
              </a:rPr>
              <a:t>MenuItem</a:t>
            </a:r>
            <a:r>
              <a:rPr lang="es-MX" altLang="en-US" sz="2400" dirty="0"/>
              <a:t> Un elemento dentro de un menú.</a:t>
            </a:r>
          </a:p>
          <a:p>
            <a:pPr>
              <a:lnSpc>
                <a:spcPct val="90000"/>
              </a:lnSpc>
            </a:pPr>
            <a:r>
              <a:rPr lang="es-MX" altLang="en-US" sz="2400" b="1" dirty="0">
                <a:solidFill>
                  <a:schemeClr val="accent2"/>
                </a:solidFill>
              </a:rPr>
              <a:t>Panel </a:t>
            </a:r>
            <a:r>
              <a:rPr lang="es-MX" altLang="en-US" sz="2400" dirty="0"/>
              <a:t>Una clase contenedora básica usado frecuentemente para crear diseños ( </a:t>
            </a:r>
            <a:r>
              <a:rPr lang="es-MX" altLang="en-US" sz="2400" dirty="0" err="1"/>
              <a:t>layouts</a:t>
            </a:r>
            <a:r>
              <a:rPr lang="es-MX" altLang="en-US" sz="2400" dirty="0"/>
              <a:t> ) complejos.</a:t>
            </a:r>
          </a:p>
          <a:p>
            <a:pPr>
              <a:lnSpc>
                <a:spcPct val="90000"/>
              </a:lnSpc>
            </a:pPr>
            <a:r>
              <a:rPr lang="es-MX" altLang="en-US" sz="2400" b="1" dirty="0" err="1">
                <a:solidFill>
                  <a:schemeClr val="accent2"/>
                </a:solidFill>
              </a:rPr>
              <a:t>Scrollbar</a:t>
            </a:r>
            <a:r>
              <a:rPr lang="es-MX" altLang="en-US" sz="2400" dirty="0"/>
              <a:t> Un componente que permite al usuario hacer una selección dentro de un rango de valores</a:t>
            </a:r>
          </a:p>
          <a:p>
            <a:pPr>
              <a:lnSpc>
                <a:spcPct val="90000"/>
              </a:lnSpc>
            </a:pPr>
            <a:r>
              <a:rPr lang="es-MX" altLang="en-US" sz="2400" b="1" dirty="0" err="1">
                <a:solidFill>
                  <a:schemeClr val="accent2"/>
                </a:solidFill>
              </a:rPr>
              <a:t>ScrollPane</a:t>
            </a:r>
            <a:r>
              <a:rPr lang="es-MX" altLang="en-US" sz="2400" dirty="0"/>
              <a:t> Una clase contenedora que implementa un deslizador horizontal y vertical para un único componente hijo</a:t>
            </a:r>
          </a:p>
          <a:p>
            <a:pPr>
              <a:lnSpc>
                <a:spcPct val="90000"/>
              </a:lnSpc>
            </a:pPr>
            <a:r>
              <a:rPr lang="es-MX" altLang="en-US" sz="2400" b="1" dirty="0" err="1">
                <a:solidFill>
                  <a:schemeClr val="accent2"/>
                </a:solidFill>
              </a:rPr>
              <a:t>TextArea</a:t>
            </a:r>
            <a:r>
              <a:rPr lang="es-MX" altLang="en-US" sz="2400" dirty="0"/>
              <a:t> Un componente que permite al usuario introducir texto en un bloque o rectángulo.</a:t>
            </a:r>
          </a:p>
          <a:p>
            <a:pPr>
              <a:lnSpc>
                <a:spcPct val="90000"/>
              </a:lnSpc>
              <a:buFontTx/>
              <a:buNone/>
            </a:pPr>
            <a:endParaRPr lang="es-MX" altLang="en-US"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467</TotalTime>
  <Words>1646</Words>
  <Application>Microsoft Office PowerPoint</Application>
  <PresentationFormat>On-screen Show (4:3)</PresentationFormat>
  <Paragraphs>242</Paragraphs>
  <Slides>46</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46</vt:i4>
      </vt:variant>
    </vt:vector>
  </HeadingPairs>
  <TitlesOfParts>
    <vt:vector size="51" baseType="lpstr">
      <vt:lpstr>Arial</vt:lpstr>
      <vt:lpstr>Tahoma</vt:lpstr>
      <vt:lpstr>Times New Roman</vt:lpstr>
      <vt:lpstr>Office Theme</vt:lpstr>
      <vt:lpstr>Bitmap Image</vt:lpstr>
      <vt:lpstr>GUI</vt:lpstr>
      <vt:lpstr>Interfase del usuario</vt:lpstr>
      <vt:lpstr>PowerPoint Presentation</vt:lpstr>
      <vt:lpstr>PowerPoint Presentation</vt:lpstr>
      <vt:lpstr>PowerPoint Presentation</vt:lpstr>
      <vt:lpstr>Componentes</vt:lpstr>
      <vt:lpstr>Tabla.  Las AWT y sus componentes </vt:lpstr>
      <vt:lpstr>Tipos de componentes</vt:lpstr>
      <vt:lpstr>Tipos de componentes</vt:lpstr>
      <vt:lpstr>Creando etiquetas</vt:lpstr>
      <vt:lpstr>Creando etiquetas</vt:lpstr>
      <vt:lpstr>Creando un campo de Texto</vt:lpstr>
      <vt:lpstr>Creando un campo de Texto</vt:lpstr>
      <vt:lpstr>Creando un área de texto</vt:lpstr>
      <vt:lpstr>Área de texto</vt:lpstr>
      <vt:lpstr>Área de Texto</vt:lpstr>
      <vt:lpstr>Crear Botones</vt:lpstr>
      <vt:lpstr>Creando Botones</vt:lpstr>
      <vt:lpstr>Listas</vt:lpstr>
      <vt:lpstr>Añadiendo el elemento</vt:lpstr>
      <vt:lpstr>Contenedores</vt:lpstr>
      <vt:lpstr>Contenedores</vt:lpstr>
      <vt:lpstr>Panel</vt:lpstr>
      <vt:lpstr>Panel</vt:lpstr>
      <vt:lpstr>PowerPoint Presentation</vt:lpstr>
      <vt:lpstr>Layouts</vt:lpstr>
      <vt:lpstr>Manejadores de Layout</vt:lpstr>
      <vt:lpstr>PowerPoint Presentation</vt:lpstr>
      <vt:lpstr>Layouts</vt:lpstr>
      <vt:lpstr>Layouts</vt:lpstr>
      <vt:lpstr>FlowLayout</vt:lpstr>
      <vt:lpstr>PowerPoint Presentation</vt:lpstr>
      <vt:lpstr>Layouts</vt:lpstr>
      <vt:lpstr>GridLayout</vt:lpstr>
      <vt:lpstr>PowerPoint Presentation</vt:lpstr>
      <vt:lpstr>PowerPoint Presentation</vt:lpstr>
      <vt:lpstr>Layouts</vt:lpstr>
      <vt:lpstr>PowerPoint Presentation</vt:lpstr>
      <vt:lpstr>PowerPoint Presentation</vt:lpstr>
      <vt:lpstr>Obteniendo datos numéricos</vt:lpstr>
      <vt:lpstr>PowerPoint Presentation</vt:lpstr>
      <vt:lpstr>PowerPoint Presentation</vt:lpstr>
      <vt:lpstr>Desplegando información </vt:lpstr>
      <vt:lpstr>Eventos</vt:lpstr>
      <vt:lpstr>PowerPoint Presentation</vt:lpstr>
      <vt:lpstr>PowerPoint Presentation</vt:lpstr>
    </vt:vector>
  </TitlesOfParts>
  <Company>ITESM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GUI</dc:title>
  <dc:creator>S Fuentes</dc:creator>
  <cp:lastModifiedBy>Omar Acosta</cp:lastModifiedBy>
  <cp:revision>54</cp:revision>
  <dcterms:created xsi:type="dcterms:W3CDTF">2006-07-19T19:02:47Z</dcterms:created>
  <dcterms:modified xsi:type="dcterms:W3CDTF">2019-04-29T04:35:31Z</dcterms:modified>
</cp:coreProperties>
</file>