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30" r:id="rId23"/>
    <p:sldId id="277" r:id="rId24"/>
    <p:sldId id="331" r:id="rId25"/>
    <p:sldId id="278" r:id="rId26"/>
    <p:sldId id="323" r:id="rId27"/>
    <p:sldId id="324" r:id="rId28"/>
    <p:sldId id="327" r:id="rId29"/>
    <p:sldId id="285" r:id="rId30"/>
    <p:sldId id="286" r:id="rId31"/>
    <p:sldId id="287" r:id="rId32"/>
    <p:sldId id="288" r:id="rId33"/>
    <p:sldId id="293" r:id="rId34"/>
    <p:sldId id="337" r:id="rId35"/>
    <p:sldId id="338" r:id="rId36"/>
    <p:sldId id="295" r:id="rId37"/>
    <p:sldId id="335" r:id="rId38"/>
    <p:sldId id="332" r:id="rId39"/>
    <p:sldId id="296" r:id="rId40"/>
    <p:sldId id="334" r:id="rId41"/>
    <p:sldId id="333" r:id="rId42"/>
    <p:sldId id="297" r:id="rId43"/>
    <p:sldId id="298" r:id="rId44"/>
    <p:sldId id="299" r:id="rId45"/>
    <p:sldId id="300" r:id="rId46"/>
    <p:sldId id="301" r:id="rId47"/>
    <p:sldId id="302" r:id="rId48"/>
    <p:sldId id="328" r:id="rId49"/>
    <p:sldId id="307" r:id="rId50"/>
    <p:sldId id="318" r:id="rId51"/>
    <p:sldId id="319" r:id="rId52"/>
    <p:sldId id="320" r:id="rId53"/>
  </p:sldIdLst>
  <p:sldSz cx="9144000" cy="6858000" type="screen4x3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>
      <a:defRPr>
        <a:latin typeface="Arial"/>
        <a:ea typeface="Arial"/>
        <a:cs typeface="Arial"/>
        <a:sym typeface="Arial"/>
      </a:defRPr>
    </a:lvl6pPr>
    <a:lvl7pPr>
      <a:defRPr>
        <a:latin typeface="Arial"/>
        <a:ea typeface="Arial"/>
        <a:cs typeface="Arial"/>
        <a:sym typeface="Arial"/>
      </a:defRPr>
    </a:lvl7pPr>
    <a:lvl8pPr>
      <a:defRPr>
        <a:latin typeface="Arial"/>
        <a:ea typeface="Arial"/>
        <a:cs typeface="Arial"/>
        <a:sym typeface="Arial"/>
      </a:defRPr>
    </a:lvl8pPr>
    <a:lvl9pPr>
      <a:defRPr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DA2B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ACBCB"/>
          </a:solidFill>
        </a:fill>
      </a:tcStyle>
    </a:wholeTbl>
    <a:band2H>
      <a:tcTxStyle/>
      <a:tcStyle>
        <a:tcBdr/>
        <a:fill>
          <a:solidFill>
            <a:srgbClr val="F5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51C24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DA2B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6" autoAdjust="0"/>
    <p:restoredTop sz="74554" autoAdjust="0"/>
  </p:normalViewPr>
  <p:slideViewPr>
    <p:cSldViewPr snapToGrid="0">
      <p:cViewPr varScale="1">
        <p:scale>
          <a:sx n="93" d="100"/>
          <a:sy n="93" d="100"/>
        </p:scale>
        <p:origin x="42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" name="Shape 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2311203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Una clase por archivo de Java</a:t>
            </a:r>
          </a:p>
          <a:p>
            <a:pPr lvl="0">
              <a:defRPr sz="1800"/>
            </a:pPr>
            <a:r>
              <a:rPr sz="2200"/>
              <a:t>Las clases son abstracciones de </a:t>
            </a:r>
          </a:p>
        </p:txBody>
      </p:sp>
    </p:spTree>
    <p:extLst>
      <p:ext uri="{BB962C8B-B14F-4D97-AF65-F5344CB8AC3E}">
        <p14:creationId xmlns:p14="http://schemas.microsoft.com/office/powerpoint/2010/main" val="3775063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Por que se </a:t>
            </a:r>
            <a:r>
              <a:rPr sz="2200" dirty="0" err="1"/>
              <a:t>usan</a:t>
            </a:r>
            <a:r>
              <a:rPr sz="2200" dirty="0"/>
              <a:t> las variables </a:t>
            </a:r>
            <a:r>
              <a:rPr sz="2200" dirty="0" err="1"/>
              <a:t>publicas</a:t>
            </a:r>
            <a:r>
              <a:rPr sz="2200" dirty="0"/>
              <a:t> y </a:t>
            </a:r>
            <a:r>
              <a:rPr sz="2200" dirty="0" err="1"/>
              <a:t>privadas</a:t>
            </a:r>
            <a:r>
              <a:rPr sz="2200" dirty="0"/>
              <a:t>?</a:t>
            </a:r>
          </a:p>
          <a:p>
            <a:pPr lvl="0">
              <a:defRPr sz="1800"/>
            </a:pPr>
            <a:r>
              <a:rPr sz="2200" dirty="0" err="1"/>
              <a:t>Objeto</a:t>
            </a:r>
            <a:r>
              <a:rPr sz="2200" dirty="0"/>
              <a:t> </a:t>
            </a:r>
            <a:r>
              <a:rPr sz="2200" dirty="0" err="1"/>
              <a:t>triangulo</a:t>
            </a:r>
            <a:r>
              <a:rPr sz="2200" dirty="0"/>
              <a:t> con </a:t>
            </a:r>
            <a:r>
              <a:rPr sz="2200" dirty="0" err="1"/>
              <a:t>tres</a:t>
            </a:r>
            <a:r>
              <a:rPr sz="2200" dirty="0"/>
              <a:t> </a:t>
            </a:r>
            <a:r>
              <a:rPr sz="2200" dirty="0" err="1"/>
              <a:t>campos</a:t>
            </a:r>
            <a:r>
              <a:rPr sz="2200" dirty="0"/>
              <a:t>:</a:t>
            </a:r>
          </a:p>
          <a:p>
            <a:pPr lvl="0">
              <a:defRPr sz="1800"/>
            </a:pPr>
            <a:r>
              <a:rPr sz="2200" dirty="0"/>
              <a:t>	base = 20</a:t>
            </a:r>
          </a:p>
          <a:p>
            <a:pPr lvl="0">
              <a:defRPr sz="1800"/>
            </a:pPr>
            <a:r>
              <a:rPr sz="2200" dirty="0"/>
              <a:t>	</a:t>
            </a:r>
            <a:r>
              <a:rPr sz="2200" dirty="0" err="1"/>
              <a:t>altura</a:t>
            </a:r>
            <a:r>
              <a:rPr sz="2200" dirty="0"/>
              <a:t> = 10</a:t>
            </a:r>
          </a:p>
          <a:p>
            <a:pPr lvl="0">
              <a:defRPr sz="1800"/>
            </a:pPr>
            <a:r>
              <a:rPr sz="2200" dirty="0"/>
              <a:t>	area = 100</a:t>
            </a:r>
          </a:p>
          <a:p>
            <a:pPr lvl="0">
              <a:defRPr sz="1800"/>
            </a:pPr>
            <a:r>
              <a:rPr sz="2200" dirty="0"/>
              <a:t>Las </a:t>
            </a:r>
            <a:r>
              <a:rPr sz="2200" dirty="0" err="1"/>
              <a:t>llenamos</a:t>
            </a:r>
            <a:r>
              <a:rPr sz="2200" dirty="0"/>
              <a:t>, y </a:t>
            </a:r>
            <a:r>
              <a:rPr sz="2200" dirty="0" err="1"/>
              <a:t>si</a:t>
            </a:r>
            <a:r>
              <a:rPr sz="2200" dirty="0"/>
              <a:t> </a:t>
            </a:r>
            <a:r>
              <a:rPr sz="2200" dirty="0" err="1"/>
              <a:t>modificamos</a:t>
            </a:r>
            <a:r>
              <a:rPr sz="2200" dirty="0"/>
              <a:t> </a:t>
            </a:r>
            <a:r>
              <a:rPr sz="2200" dirty="0" err="1"/>
              <a:t>cualquier</a:t>
            </a:r>
            <a:r>
              <a:rPr sz="2200" dirty="0"/>
              <a:t> variable, </a:t>
            </a:r>
            <a:r>
              <a:rPr sz="2200" dirty="0" err="1"/>
              <a:t>tendremos</a:t>
            </a:r>
            <a:r>
              <a:rPr sz="2200" dirty="0"/>
              <a:t> </a:t>
            </a:r>
            <a:r>
              <a:rPr sz="2200" dirty="0" err="1"/>
              <a:t>información</a:t>
            </a:r>
            <a:r>
              <a:rPr sz="2200" dirty="0"/>
              <a:t> </a:t>
            </a:r>
            <a:r>
              <a:rPr sz="2200" dirty="0" err="1"/>
              <a:t>corrupta</a:t>
            </a:r>
            <a:r>
              <a:rPr sz="2200" dirty="0"/>
              <a:t>!!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public class </a:t>
            </a:r>
            <a:r>
              <a:rPr sz="2200" dirty="0" err="1"/>
              <a:t>Triangulo</a:t>
            </a:r>
            <a:r>
              <a:rPr sz="2200" dirty="0"/>
              <a:t> {</a:t>
            </a:r>
          </a:p>
          <a:p>
            <a:pPr lvl="0">
              <a:defRPr sz="1800"/>
            </a:pPr>
            <a:r>
              <a:rPr sz="2200" dirty="0"/>
              <a:t>	public double base;</a:t>
            </a:r>
          </a:p>
          <a:p>
            <a:pPr lvl="0">
              <a:defRPr sz="1800"/>
            </a:pPr>
            <a:r>
              <a:rPr sz="2200" dirty="0"/>
              <a:t>	public double </a:t>
            </a:r>
            <a:r>
              <a:rPr sz="2200" dirty="0" err="1"/>
              <a:t>altura</a:t>
            </a:r>
            <a:r>
              <a:rPr sz="2200" dirty="0"/>
              <a:t>;</a:t>
            </a:r>
          </a:p>
          <a:p>
            <a:pPr lvl="0">
              <a:defRPr sz="1800"/>
            </a:pPr>
            <a:r>
              <a:rPr sz="2200" dirty="0"/>
              <a:t>	public double area;</a:t>
            </a:r>
          </a:p>
          <a:p>
            <a:pPr lvl="0">
              <a:defRPr sz="1800"/>
            </a:pPr>
            <a:r>
              <a:rPr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94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Por que se </a:t>
            </a:r>
            <a:r>
              <a:rPr sz="2200" dirty="0" err="1"/>
              <a:t>usan</a:t>
            </a:r>
            <a:r>
              <a:rPr sz="2200" dirty="0"/>
              <a:t> las variables </a:t>
            </a:r>
            <a:r>
              <a:rPr sz="2200" dirty="0" err="1"/>
              <a:t>publicas</a:t>
            </a:r>
            <a:r>
              <a:rPr sz="2200" dirty="0"/>
              <a:t> y </a:t>
            </a:r>
            <a:r>
              <a:rPr sz="2200" dirty="0" err="1"/>
              <a:t>privadas</a:t>
            </a:r>
            <a:r>
              <a:rPr sz="2200" dirty="0"/>
              <a:t>?</a:t>
            </a:r>
          </a:p>
          <a:p>
            <a:pPr lvl="0">
              <a:defRPr sz="1800"/>
            </a:pPr>
            <a:r>
              <a:rPr sz="2200" dirty="0" err="1"/>
              <a:t>Objeto</a:t>
            </a:r>
            <a:r>
              <a:rPr sz="2200" dirty="0"/>
              <a:t> </a:t>
            </a:r>
            <a:r>
              <a:rPr sz="2200" dirty="0" err="1"/>
              <a:t>triangulo</a:t>
            </a:r>
            <a:r>
              <a:rPr sz="2200" dirty="0"/>
              <a:t> con </a:t>
            </a:r>
            <a:r>
              <a:rPr sz="2200" dirty="0" err="1"/>
              <a:t>tres</a:t>
            </a:r>
            <a:r>
              <a:rPr sz="2200" dirty="0"/>
              <a:t> </a:t>
            </a:r>
            <a:r>
              <a:rPr sz="2200" dirty="0" err="1"/>
              <a:t>campos</a:t>
            </a:r>
            <a:r>
              <a:rPr sz="2200" dirty="0"/>
              <a:t>:</a:t>
            </a:r>
          </a:p>
          <a:p>
            <a:pPr lvl="0">
              <a:defRPr sz="1800"/>
            </a:pPr>
            <a:r>
              <a:rPr sz="2200" dirty="0"/>
              <a:t>	base = 20</a:t>
            </a:r>
          </a:p>
          <a:p>
            <a:pPr lvl="0">
              <a:defRPr sz="1800"/>
            </a:pPr>
            <a:r>
              <a:rPr sz="2200" dirty="0"/>
              <a:t>	</a:t>
            </a:r>
            <a:r>
              <a:rPr sz="2200" dirty="0" err="1"/>
              <a:t>altura</a:t>
            </a:r>
            <a:r>
              <a:rPr sz="2200" dirty="0"/>
              <a:t> = 10</a:t>
            </a:r>
          </a:p>
          <a:p>
            <a:pPr lvl="0">
              <a:defRPr sz="1800"/>
            </a:pPr>
            <a:r>
              <a:rPr sz="2200" dirty="0"/>
              <a:t>	area = 100</a:t>
            </a:r>
          </a:p>
          <a:p>
            <a:pPr lvl="0">
              <a:defRPr sz="1800"/>
            </a:pPr>
            <a:r>
              <a:rPr sz="2200" dirty="0"/>
              <a:t>Las </a:t>
            </a:r>
            <a:r>
              <a:rPr sz="2200" dirty="0" err="1"/>
              <a:t>llenamos</a:t>
            </a:r>
            <a:r>
              <a:rPr sz="2200" dirty="0"/>
              <a:t>, y </a:t>
            </a:r>
            <a:r>
              <a:rPr sz="2200" dirty="0" err="1"/>
              <a:t>si</a:t>
            </a:r>
            <a:r>
              <a:rPr sz="2200" dirty="0"/>
              <a:t> </a:t>
            </a:r>
            <a:r>
              <a:rPr sz="2200" dirty="0" err="1"/>
              <a:t>modificamos</a:t>
            </a:r>
            <a:r>
              <a:rPr sz="2200" dirty="0"/>
              <a:t> </a:t>
            </a:r>
            <a:r>
              <a:rPr sz="2200" dirty="0" err="1"/>
              <a:t>cualquier</a:t>
            </a:r>
            <a:r>
              <a:rPr sz="2200" dirty="0"/>
              <a:t> variable, </a:t>
            </a:r>
            <a:r>
              <a:rPr sz="2200" dirty="0" err="1"/>
              <a:t>tendremos</a:t>
            </a:r>
            <a:r>
              <a:rPr sz="2200" dirty="0"/>
              <a:t> </a:t>
            </a:r>
            <a:r>
              <a:rPr sz="2200" dirty="0" err="1"/>
              <a:t>información</a:t>
            </a:r>
            <a:r>
              <a:rPr sz="2200" dirty="0"/>
              <a:t> </a:t>
            </a:r>
            <a:r>
              <a:rPr sz="2200" dirty="0" err="1"/>
              <a:t>corrupta</a:t>
            </a:r>
            <a:r>
              <a:rPr sz="2200" dirty="0"/>
              <a:t>!!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public class </a:t>
            </a:r>
            <a:r>
              <a:rPr sz="2200" dirty="0" err="1"/>
              <a:t>Triangulo</a:t>
            </a:r>
            <a:r>
              <a:rPr sz="2200" dirty="0"/>
              <a:t> {</a:t>
            </a:r>
          </a:p>
          <a:p>
            <a:pPr lvl="0">
              <a:defRPr sz="1800"/>
            </a:pPr>
            <a:r>
              <a:rPr sz="2200" dirty="0"/>
              <a:t>	public double base;</a:t>
            </a:r>
          </a:p>
          <a:p>
            <a:pPr lvl="0">
              <a:defRPr sz="1800"/>
            </a:pPr>
            <a:r>
              <a:rPr sz="2200" dirty="0"/>
              <a:t>	public double </a:t>
            </a:r>
            <a:r>
              <a:rPr sz="2200" dirty="0" err="1"/>
              <a:t>altura</a:t>
            </a:r>
            <a:r>
              <a:rPr sz="2200" dirty="0"/>
              <a:t>;</a:t>
            </a:r>
          </a:p>
          <a:p>
            <a:pPr lvl="0">
              <a:defRPr sz="1800"/>
            </a:pPr>
            <a:r>
              <a:rPr sz="2200" dirty="0"/>
              <a:t>	public double area;</a:t>
            </a:r>
          </a:p>
          <a:p>
            <a:pPr lvl="0">
              <a:defRPr sz="1800"/>
            </a:pPr>
            <a:r>
              <a:rPr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34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Características y Acciones</a:t>
            </a:r>
          </a:p>
          <a:p>
            <a:pPr lvl="0">
              <a:defRPr sz="1800"/>
            </a:pPr>
            <a:r>
              <a:rPr sz="2200"/>
              <a:t>Visualizar esta clase como una plantilla para cualquier carro.</a:t>
            </a:r>
          </a:p>
        </p:txBody>
      </p:sp>
    </p:spTree>
    <p:extLst>
      <p:ext uri="{BB962C8B-B14F-4D97-AF65-F5344CB8AC3E}">
        <p14:creationId xmlns:p14="http://schemas.microsoft.com/office/powerpoint/2010/main" val="197134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Puede haber muchas instancias (ocurrencias) de una clase. Una instancia es un automovil diferente con diferentes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7801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¿Que significa public? Que no hay ninguna restricción de cómo usar o modificar la variable.</a:t>
            </a:r>
          </a:p>
          <a:p>
            <a:pPr lvl="0">
              <a:defRPr sz="1800"/>
            </a:pPr>
            <a:r>
              <a:rPr sz="2200"/>
              <a:t>Más adelante mejoraremos esta clase.</a:t>
            </a:r>
          </a:p>
        </p:txBody>
      </p:sp>
    </p:spTree>
    <p:extLst>
      <p:ext uri="{BB962C8B-B14F-4D97-AF65-F5344CB8AC3E}">
        <p14:creationId xmlns:p14="http://schemas.microsoft.com/office/powerpoint/2010/main" val="77431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¿Qué pasa cuando ejecutamos el código?</a:t>
            </a:r>
          </a:p>
        </p:txBody>
      </p:sp>
    </p:spTree>
    <p:extLst>
      <p:ext uri="{BB962C8B-B14F-4D97-AF65-F5344CB8AC3E}">
        <p14:creationId xmlns:p14="http://schemas.microsoft.com/office/powerpoint/2010/main" val="47303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Ya vimos esto!!!</a:t>
            </a:r>
          </a:p>
        </p:txBody>
      </p:sp>
    </p:spTree>
    <p:extLst>
      <p:ext uri="{BB962C8B-B14F-4D97-AF65-F5344CB8AC3E}">
        <p14:creationId xmlns:p14="http://schemas.microsoft.com/office/powerpoint/2010/main" val="1496263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Parametro formal es la variable del tipo especificado que el método necesita recibir para funcionar</a:t>
            </a:r>
          </a:p>
          <a:p>
            <a:pPr lvl="0">
              <a:defRPr sz="1800"/>
            </a:pPr>
            <a:r>
              <a:rPr sz="2200"/>
              <a:t>Parametro actual es lo que se le </a:t>
            </a:r>
          </a:p>
          <a:p>
            <a:pPr lvl="0">
              <a:defRPr sz="1800"/>
            </a:pP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131678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La conversión (casting) de parámetros primitivos se realiza automáticamente byte -&gt; short -&gt; int -&gt; long -&gt; float -&gt; double</a:t>
            </a:r>
          </a:p>
        </p:txBody>
      </p:sp>
    </p:spTree>
    <p:extLst>
      <p:ext uri="{BB962C8B-B14F-4D97-AF65-F5344CB8AC3E}">
        <p14:creationId xmlns:p14="http://schemas.microsoft.com/office/powerpoint/2010/main" val="3911836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Ejemplo del carro</a:t>
            </a:r>
          </a:p>
          <a:p>
            <a:pPr lvl="0">
              <a:defRPr sz="1800"/>
            </a:pPr>
            <a:r>
              <a:rPr sz="2200"/>
              <a:t>A una persona no le explicas cuantos cilindros, de que tamaño es el motor, cómo funciona, etc al momento de enseñarle a manejar</a:t>
            </a:r>
          </a:p>
        </p:txBody>
      </p:sp>
    </p:spTree>
    <p:extLst>
      <p:ext uri="{BB962C8B-B14F-4D97-AF65-F5344CB8AC3E}">
        <p14:creationId xmlns:p14="http://schemas.microsoft.com/office/powerpoint/2010/main" val="64533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1687" y="461962"/>
            <a:ext cx="5000626" cy="217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4525" y="2343150"/>
            <a:ext cx="1952625" cy="581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85800" y="6400800"/>
            <a:ext cx="8229600" cy="3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sz="900" i="1"/>
              <a:t>JAVA: An Introduction to Problem Solving &amp; Programming, 6</a:t>
            </a:r>
            <a:r>
              <a:rPr sz="900" baseline="30000"/>
              <a:t>th</a:t>
            </a:r>
            <a:r>
              <a:rPr sz="900"/>
              <a:t> Ed. By Walter Savitch</a:t>
            </a:r>
            <a:br>
              <a:rPr sz="900"/>
            </a:br>
            <a:r>
              <a:rPr sz="900"/>
              <a:t>ISBN 0132162709 © 2012 Pearson Education, Inc., Upper Saddle River, NJ.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1pPr>
      <a:lvl2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2pPr>
      <a:lvl3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3pPr>
      <a:lvl4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4pPr>
      <a:lvl5pPr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5pPr>
      <a:lvl6pPr indent="4572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6pPr>
      <a:lvl7pPr indent="9144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7pPr>
      <a:lvl8pPr indent="13716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8pPr>
      <a:lvl9pPr indent="1828800" algn="ctr">
        <a:defRPr sz="4400">
          <a:solidFill>
            <a:srgbClr val="464646"/>
          </a:solidFill>
          <a:latin typeface="Arial"/>
          <a:ea typeface="Arial"/>
          <a:cs typeface="Arial"/>
          <a:sym typeface="Arial"/>
        </a:defRPr>
      </a:lvl9pPr>
    </p:titleStyle>
    <p:bodyStyle>
      <a:lvl1pPr marL="342900" indent="-3429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1pPr>
      <a:lvl2pPr marL="783771" indent="-326571">
        <a:spcBef>
          <a:spcPts val="700"/>
        </a:spcBef>
        <a:buSzPct val="90000"/>
        <a:buChar char="▪"/>
        <a:defRPr sz="3200">
          <a:latin typeface="Arial"/>
          <a:ea typeface="Arial"/>
          <a:cs typeface="Arial"/>
          <a:sym typeface="Arial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/>
          <a:ea typeface="Arial"/>
          <a:cs typeface="Arial"/>
          <a:sym typeface="Arial"/>
        </a:defRPr>
      </a:lvl4pPr>
      <a:lvl5pPr marL="2235200" indent="-406400">
        <a:spcBef>
          <a:spcPts val="700"/>
        </a:spcBef>
        <a:buSzPct val="100000"/>
        <a:buChar char="»"/>
        <a:defRPr sz="3200">
          <a:latin typeface="Arial"/>
          <a:ea typeface="Arial"/>
          <a:cs typeface="Arial"/>
          <a:sym typeface="Arial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 idx="4294967295"/>
          </p:nvPr>
        </p:nvSpPr>
        <p:spPr>
          <a:xfrm>
            <a:off x="671512" y="2914650"/>
            <a:ext cx="7772401" cy="1470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4294967295"/>
          </p:nvPr>
        </p:nvSpPr>
        <p:spPr>
          <a:xfrm>
            <a:off x="1330325" y="4603750"/>
            <a:ext cx="6400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marL="0" indent="0" algn="ctr">
              <a:buSzTx/>
              <a:buNone/>
            </a:lvl1pPr>
          </a:lstStyle>
          <a:p>
            <a:pPr lvl="0">
              <a:defRPr sz="1800"/>
            </a:pPr>
            <a:r>
              <a:rPr sz="3200"/>
              <a:t>Chapter 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Cuando usas un método, se dice que lo “llamas” o lo “invocas”.</a:t>
            </a:r>
          </a:p>
          <a:p>
            <a:pPr lvl="0">
              <a:buChar char="•"/>
              <a:defRPr sz="1800"/>
            </a:pPr>
            <a:r>
              <a:rPr sz="3200"/>
              <a:t>Hay dos tipos de método: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Regresan un valor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Hacen otra acción, un método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800"/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El método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3200"/>
              <a:t> es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3200"/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Lo invoca el sistema.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Definiendo un método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01752" lvl="0" indent="-301752" defTabSz="804672">
              <a:buChar char="•"/>
              <a:defRPr sz="1800"/>
            </a:pPr>
            <a:r>
              <a:rPr sz="2816"/>
              <a:t>Ejemplo: </a:t>
            </a:r>
            <a:r>
              <a:rPr sz="3168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writeOutput</a:t>
            </a: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endParaRPr sz="2816"/>
          </a:p>
          <a:p>
            <a:pPr marL="301752" lvl="0" indent="-301752" defTabSz="804672">
              <a:spcBef>
                <a:spcPts val="600"/>
              </a:spcBef>
              <a:buChar char="•"/>
              <a:defRPr sz="1800"/>
            </a:pPr>
            <a:r>
              <a:rPr sz="2816"/>
              <a:t>La definición del método aparece dentro de la definición de la clase.</a:t>
            </a:r>
          </a:p>
          <a:p>
            <a:pPr marL="704087" lvl="1" indent="-301752" defTabSz="804672">
              <a:spcBef>
                <a:spcPts val="600"/>
              </a:spcBef>
              <a:buSzPct val="100000"/>
              <a:buChar char="•"/>
              <a:defRPr sz="1800"/>
            </a:pPr>
            <a:r>
              <a:rPr sz="2816"/>
              <a:t>Sólo puede ser usado con objetos de la clase.</a:t>
            </a:r>
          </a:p>
        </p:txBody>
      </p:sp>
      <p:pic>
        <p:nvPicPr>
          <p:cNvPr id="5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200" y="2343150"/>
            <a:ext cx="5181600" cy="217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Definiendo métodos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No tienen un valor de retorno.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Se especifican como métodos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sz="2800"/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/>
              <a:t>El encabezado incluye los parámetros</a:t>
            </a:r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/>
              <a:t>El cuerpo del método se encapsula entre corchetes</a:t>
            </a:r>
            <a:r>
              <a:rPr sz="3200"/>
              <a:t>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{  }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Podemos ver el método como una acción que se realizará.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 con valor de retorno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4294967295"/>
          </p:nvPr>
        </p:nvSpPr>
        <p:spPr>
          <a:xfrm>
            <a:off x="457200" y="1387475"/>
            <a:ext cx="8686800" cy="4837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Ejemplo: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getAgeInHumanYears( )</a:t>
            </a:r>
            <a:r>
              <a:rPr sz="2400"/>
              <a:t> </a:t>
            </a:r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endParaRPr sz="2800"/>
          </a:p>
          <a:p>
            <a:pPr lvl="0">
              <a:buChar char="•"/>
              <a:defRPr sz="1800"/>
            </a:pPr>
            <a:r>
              <a:rPr sz="3200"/>
              <a:t>El encabezado declara el valor de retorno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Lo último en ejecutar debe ser un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</a:p>
        </p:txBody>
      </p:sp>
      <p:pic>
        <p:nvPicPr>
          <p:cNvPr id="6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175" y="1905000"/>
            <a:ext cx="3895725" cy="2828925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 flipV="1">
            <a:off x="1906587" y="2170112"/>
            <a:ext cx="827088" cy="2563814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H="1" flipV="1">
            <a:off x="3621087" y="4506912"/>
            <a:ext cx="2363788" cy="1441451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La palabra reservada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</p:txBody>
      </p:sp>
      <p:sp>
        <p:nvSpPr>
          <p:cNvPr id="68" name="Shape 6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7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36042" lvl="0" indent="-336042" defTabSz="896111">
              <a:buChar char="•"/>
              <a:defRPr sz="1800"/>
            </a:pPr>
            <a:r>
              <a:rPr sz="3136" dirty="0"/>
              <a:t>Para </a:t>
            </a:r>
            <a:r>
              <a:rPr sz="3136" dirty="0" err="1"/>
              <a:t>hacer</a:t>
            </a:r>
            <a:r>
              <a:rPr sz="3136" dirty="0"/>
              <a:t> </a:t>
            </a:r>
            <a:r>
              <a:rPr sz="3136" dirty="0" err="1"/>
              <a:t>referencia</a:t>
            </a:r>
            <a:r>
              <a:rPr sz="3136" dirty="0"/>
              <a:t> a la </a:t>
            </a:r>
            <a:r>
              <a:rPr sz="3136" dirty="0" err="1"/>
              <a:t>instancia</a:t>
            </a:r>
            <a:r>
              <a:rPr sz="3136" dirty="0"/>
              <a:t> de </a:t>
            </a:r>
            <a:r>
              <a:rPr sz="3136" dirty="0" err="1"/>
              <a:t>una</a:t>
            </a:r>
            <a:r>
              <a:rPr sz="3136" dirty="0"/>
              <a:t> variable </a:t>
            </a:r>
            <a:r>
              <a:rPr sz="3136" b="1" dirty="0" err="1"/>
              <a:t>afuera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, </a:t>
            </a:r>
            <a:r>
              <a:rPr sz="3136" dirty="0" err="1"/>
              <a:t>debemos</a:t>
            </a:r>
            <a:r>
              <a:rPr sz="3136" dirty="0"/>
              <a:t> </a:t>
            </a:r>
            <a:r>
              <a:rPr sz="3136" dirty="0" err="1"/>
              <a:t>usar</a:t>
            </a:r>
            <a:r>
              <a:rPr sz="3136" dirty="0"/>
              <a:t>: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 err="1"/>
              <a:t>Nombre</a:t>
            </a:r>
            <a:r>
              <a:rPr sz="3136" dirty="0"/>
              <a:t> del </a:t>
            </a:r>
            <a:r>
              <a:rPr sz="3136" dirty="0" err="1"/>
              <a:t>objeto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 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Punto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 err="1"/>
              <a:t>Nombre</a:t>
            </a:r>
            <a:r>
              <a:rPr sz="3136" dirty="0"/>
              <a:t> de la </a:t>
            </a:r>
            <a:r>
              <a:rPr sz="3136" dirty="0" err="1"/>
              <a:t>instancia</a:t>
            </a:r>
            <a:r>
              <a:rPr sz="3136" dirty="0"/>
              <a:t> de la variable</a:t>
            </a:r>
          </a:p>
          <a:p>
            <a:pPr marL="336042" lvl="0" indent="-336042" defTabSz="896111">
              <a:buChar char="•"/>
              <a:defRPr sz="1800"/>
            </a:pPr>
            <a:r>
              <a:rPr sz="3136" b="1" dirty="0" err="1"/>
              <a:t>Adentro</a:t>
            </a:r>
            <a:r>
              <a:rPr sz="3136" dirty="0"/>
              <a:t> de la </a:t>
            </a:r>
            <a:r>
              <a:rPr sz="3136" dirty="0" err="1"/>
              <a:t>clase</a:t>
            </a:r>
            <a:r>
              <a:rPr sz="3136" dirty="0"/>
              <a:t> </a:t>
            </a:r>
            <a:r>
              <a:rPr sz="3136" dirty="0" err="1"/>
              <a:t>debemos</a:t>
            </a:r>
            <a:r>
              <a:rPr sz="3136" dirty="0"/>
              <a:t> </a:t>
            </a:r>
            <a:r>
              <a:rPr sz="3136" dirty="0" err="1"/>
              <a:t>usar</a:t>
            </a:r>
            <a:endParaRPr sz="3136" dirty="0"/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El </a:t>
            </a:r>
            <a:r>
              <a:rPr sz="3136" dirty="0" err="1"/>
              <a:t>nombre</a:t>
            </a:r>
            <a:r>
              <a:rPr sz="3136" dirty="0"/>
              <a:t> de la variable</a:t>
            </a:r>
          </a:p>
          <a:p>
            <a:pPr marL="784098" lvl="1" indent="-336042" defTabSz="896111">
              <a:buSzPct val="100000"/>
              <a:buChar char="•"/>
              <a:defRPr sz="1800"/>
            </a:pPr>
            <a:r>
              <a:rPr sz="3136" dirty="0"/>
              <a:t>El </a:t>
            </a:r>
            <a:r>
              <a:rPr sz="3136" dirty="0" err="1"/>
              <a:t>objeto</a:t>
            </a:r>
            <a:r>
              <a:rPr sz="3136" dirty="0"/>
              <a:t> se </a:t>
            </a:r>
            <a:r>
              <a:rPr sz="3136" dirty="0" err="1"/>
              <a:t>asume</a:t>
            </a:r>
            <a:r>
              <a:rPr sz="3136" dirty="0"/>
              <a:t>, </a:t>
            </a:r>
            <a:r>
              <a:rPr sz="3136" dirty="0" err="1"/>
              <a:t>pues</a:t>
            </a:r>
            <a:r>
              <a:rPr sz="3136" dirty="0"/>
              <a:t> </a:t>
            </a:r>
            <a:r>
              <a:rPr sz="3136" dirty="0" err="1"/>
              <a:t>estamos</a:t>
            </a:r>
            <a:r>
              <a:rPr sz="3136" dirty="0"/>
              <a:t> </a:t>
            </a:r>
            <a:r>
              <a:rPr sz="3136" dirty="0" err="1"/>
              <a:t>adentro</a:t>
            </a:r>
            <a:r>
              <a:rPr sz="3136" dirty="0"/>
              <a:t> del </a:t>
            </a:r>
            <a:r>
              <a:rPr sz="3136" dirty="0" err="1"/>
              <a:t>objeto</a:t>
            </a:r>
            <a:r>
              <a:rPr sz="3136" dirty="0"/>
              <a:t>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La palabra reservada </a:t>
            </a:r>
            <a:r>
              <a:rPr sz="44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800"/>
              </a:spcBef>
              <a:buChar char="•"/>
              <a:defRPr sz="1800"/>
            </a:pPr>
            <a:r>
              <a:rPr sz="3200" b="1"/>
              <a:t>Adentro</a:t>
            </a:r>
            <a:r>
              <a:rPr sz="3200"/>
              <a:t> de la clase, podemos llamar al objeto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</a:p>
          <a:p>
            <a:pPr lvl="0">
              <a:buChar char="•"/>
              <a:defRPr sz="1800"/>
            </a:pPr>
            <a:r>
              <a:rPr sz="3200"/>
              <a:t> Ejemplo</a:t>
            </a:r>
            <a:br>
              <a:rPr sz="3200"/>
            </a:br>
            <a:r>
              <a:rPr sz="3200"/>
              <a:t>    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this.name = keyboard.nextLine();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La palabra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sz="3200"/>
              <a:t> representa el objeto que recibe la llamada</a:t>
            </a:r>
          </a:p>
          <a:p>
            <a:pPr lvl="0">
              <a:spcBef>
                <a:spcPts val="800"/>
              </a:spcBef>
              <a:buChar char="•"/>
              <a:defRPr sz="1800"/>
            </a:pPr>
            <a:r>
              <a:rPr sz="3200"/>
              <a:t>Más adelante aclararemos este concepto :)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Locales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4294967295"/>
          </p:nvPr>
        </p:nvSpPr>
        <p:spPr>
          <a:xfrm>
            <a:off x="457200" y="1793875"/>
            <a:ext cx="8229600" cy="474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Las variables </a:t>
            </a:r>
            <a:r>
              <a:rPr sz="3200" dirty="0" err="1"/>
              <a:t>declaradas</a:t>
            </a:r>
            <a:r>
              <a:rPr sz="3200" dirty="0"/>
              <a:t> </a:t>
            </a:r>
            <a:r>
              <a:rPr sz="3200" dirty="0" err="1"/>
              <a:t>dentro</a:t>
            </a:r>
            <a:r>
              <a:rPr sz="3200" dirty="0"/>
              <a:t> de un </a:t>
            </a:r>
            <a:r>
              <a:rPr sz="3200" dirty="0" err="1"/>
              <a:t>método</a:t>
            </a:r>
            <a:r>
              <a:rPr sz="3200" dirty="0"/>
              <a:t> son </a:t>
            </a:r>
            <a:r>
              <a:rPr sz="3200" dirty="0" err="1"/>
              <a:t>llamadas</a:t>
            </a:r>
            <a:r>
              <a:rPr sz="3200" dirty="0"/>
              <a:t> </a:t>
            </a:r>
            <a:r>
              <a:rPr sz="3200" i="1" dirty="0"/>
              <a:t>variables locales</a:t>
            </a:r>
            <a:r>
              <a:rPr sz="3200" dirty="0"/>
              <a:t>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 dirty="0" err="1"/>
              <a:t>Sólo</a:t>
            </a:r>
            <a:r>
              <a:rPr sz="2800" dirty="0"/>
              <a:t> </a:t>
            </a:r>
            <a:r>
              <a:rPr sz="2800" dirty="0" err="1"/>
              <a:t>pueden</a:t>
            </a:r>
            <a:r>
              <a:rPr sz="2800" dirty="0"/>
              <a:t> </a:t>
            </a:r>
            <a:r>
              <a:rPr sz="2800" dirty="0" err="1"/>
              <a:t>ser</a:t>
            </a:r>
            <a:r>
              <a:rPr sz="2800" dirty="0"/>
              <a:t> </a:t>
            </a:r>
            <a:r>
              <a:rPr sz="2800" dirty="0" err="1"/>
              <a:t>usadas</a:t>
            </a:r>
            <a:r>
              <a:rPr sz="2800" dirty="0"/>
              <a:t> </a:t>
            </a:r>
            <a:r>
              <a:rPr sz="2800" dirty="0" err="1"/>
              <a:t>dentro</a:t>
            </a:r>
            <a:r>
              <a:rPr sz="2800" dirty="0"/>
              <a:t> del </a:t>
            </a:r>
            <a:r>
              <a:rPr sz="2800" dirty="0" err="1"/>
              <a:t>método</a:t>
            </a:r>
            <a:r>
              <a:rPr sz="2800" dirty="0"/>
              <a:t>!</a:t>
            </a:r>
          </a:p>
          <a:p>
            <a:pPr lvl="1">
              <a:lnSpc>
                <a:spcPct val="90000"/>
              </a:lnSpc>
              <a:defRPr sz="1800"/>
            </a:pPr>
            <a:r>
              <a:rPr sz="2800" dirty="0" err="1"/>
              <a:t>Todas</a:t>
            </a:r>
            <a:r>
              <a:rPr sz="2800" dirty="0"/>
              <a:t> las variables </a:t>
            </a:r>
            <a:r>
              <a:rPr sz="2800" dirty="0" err="1"/>
              <a:t>declaradas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el </a:t>
            </a:r>
            <a:r>
              <a:rPr sz="32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sz="2800" dirty="0"/>
              <a:t>son locales para el </a:t>
            </a:r>
            <a:r>
              <a:rPr sz="32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sz="2800" dirty="0"/>
              <a:t> </a:t>
            </a:r>
          </a:p>
          <a:p>
            <a:pPr marL="300037" lvl="0" indent="-300037">
              <a:lnSpc>
                <a:spcPct val="90000"/>
              </a:lnSpc>
              <a:buChar char="•"/>
              <a:defRPr sz="1800"/>
            </a:pPr>
            <a:r>
              <a:rPr sz="2800" dirty="0"/>
              <a:t>Las variables locales con el </a:t>
            </a:r>
            <a:r>
              <a:rPr sz="2800" dirty="0" err="1"/>
              <a:t>mismo</a:t>
            </a:r>
            <a:r>
              <a:rPr sz="2800" dirty="0"/>
              <a:t> </a:t>
            </a:r>
            <a:r>
              <a:rPr sz="2800" dirty="0" err="1"/>
              <a:t>nombre</a:t>
            </a:r>
            <a:r>
              <a:rPr sz="2800" dirty="0"/>
              <a:t>, </a:t>
            </a:r>
            <a:r>
              <a:rPr sz="2800" dirty="0" err="1"/>
              <a:t>declaradas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diferentes</a:t>
            </a:r>
            <a:r>
              <a:rPr sz="2800" dirty="0"/>
              <a:t> </a:t>
            </a:r>
            <a:r>
              <a:rPr sz="2800" dirty="0" err="1"/>
              <a:t>métodos</a:t>
            </a:r>
            <a:r>
              <a:rPr sz="2800" dirty="0"/>
              <a:t> son </a:t>
            </a:r>
            <a:r>
              <a:rPr sz="2800" i="1" dirty="0" err="1"/>
              <a:t>diferentes</a:t>
            </a:r>
            <a:r>
              <a:rPr sz="2800"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Parámetros de tipo primitivo</a:t>
            </a:r>
          </a:p>
        </p:txBody>
      </p:sp>
      <p:sp>
        <p:nvSpPr>
          <p:cNvPr id="77" name="Shape 77"/>
          <p:cNvSpPr>
            <a:spLocks noGrp="1"/>
          </p:cNvSpPr>
          <p:nvPr>
            <p:ph type="body" idx="4294967295"/>
          </p:nvPr>
        </p:nvSpPr>
        <p:spPr>
          <a:xfrm>
            <a:off x="457200" y="1425575"/>
            <a:ext cx="8686800" cy="4799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 dirty="0"/>
              <a:t>La </a:t>
            </a:r>
            <a:r>
              <a:rPr sz="3200" dirty="0" err="1"/>
              <a:t>declaración</a:t>
            </a:r>
            <a:br>
              <a:rPr sz="3200" dirty="0"/>
            </a:b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predictPopulation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years)</a:t>
            </a:r>
          </a:p>
          <a:p>
            <a:pPr lvl="1">
              <a:spcBef>
                <a:spcPts val="600"/>
              </a:spcBef>
              <a:defRPr sz="1800"/>
            </a:pPr>
            <a:r>
              <a:rPr sz="2800" dirty="0"/>
              <a:t>El </a:t>
            </a:r>
            <a:r>
              <a:rPr sz="2800" dirty="0" err="1"/>
              <a:t>parámetro</a:t>
            </a:r>
            <a:r>
              <a:rPr sz="2800" dirty="0"/>
              <a:t> </a:t>
            </a:r>
            <a:r>
              <a:rPr sz="2800" i="1" dirty="0"/>
              <a:t>formal</a:t>
            </a:r>
            <a:r>
              <a:rPr sz="2800" dirty="0"/>
              <a:t> </a:t>
            </a:r>
            <a:r>
              <a:rPr sz="2800" dirty="0" err="1"/>
              <a:t>es</a:t>
            </a:r>
            <a:r>
              <a:rPr sz="2800" dirty="0"/>
              <a:t> 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years</a:t>
            </a:r>
          </a:p>
          <a:p>
            <a:pPr lvl="0">
              <a:buChar char="•"/>
              <a:defRPr sz="1800"/>
            </a:pPr>
            <a:r>
              <a:rPr sz="3200" dirty="0"/>
              <a:t>Para </a:t>
            </a:r>
            <a:r>
              <a:rPr sz="3200" dirty="0" err="1"/>
              <a:t>llamar</a:t>
            </a:r>
            <a:r>
              <a:rPr sz="3200" dirty="0"/>
              <a:t> el </a:t>
            </a:r>
            <a:r>
              <a:rPr sz="3200" dirty="0" err="1"/>
              <a:t>método</a:t>
            </a:r>
            <a:br>
              <a:rPr sz="3200" dirty="0"/>
            </a:b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futurePopulation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sz="2600" dirty="0"/>
              <a:t>   </a:t>
            </a:r>
            <a:br>
              <a:rPr sz="2600" dirty="0"/>
            </a:br>
            <a:r>
              <a:rPr sz="2600" dirty="0"/>
              <a:t>  </a:t>
            </a:r>
            <a:r>
              <a:rPr sz="26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speciesOfTheMonth.predictPopulation</a:t>
            </a:r>
            <a:r>
              <a:rPr sz="26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(10);</a:t>
            </a:r>
          </a:p>
          <a:p>
            <a:pPr lvl="1">
              <a:spcBef>
                <a:spcPts val="600"/>
              </a:spcBef>
              <a:defRPr sz="1800"/>
            </a:pPr>
            <a:r>
              <a:rPr sz="2800" dirty="0"/>
              <a:t>El </a:t>
            </a:r>
            <a:r>
              <a:rPr sz="2800" dirty="0" err="1"/>
              <a:t>parámetro</a:t>
            </a:r>
            <a:r>
              <a:rPr sz="2800" i="1" dirty="0"/>
              <a:t> actual</a:t>
            </a:r>
            <a:r>
              <a:rPr sz="2800" dirty="0"/>
              <a:t> </a:t>
            </a:r>
            <a:r>
              <a:rPr sz="2800" dirty="0" err="1"/>
              <a:t>es</a:t>
            </a:r>
            <a:r>
              <a:rPr sz="2800" dirty="0"/>
              <a:t> el </a:t>
            </a:r>
            <a:r>
              <a:rPr sz="2800" dirty="0" err="1"/>
              <a:t>entero</a:t>
            </a:r>
            <a:r>
              <a:rPr sz="2800" dirty="0"/>
              <a:t> 10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Parameters of Primitive Type</a:t>
            </a:r>
          </a:p>
        </p:txBody>
      </p:sp>
      <p:sp>
        <p:nvSpPr>
          <p:cNvPr id="82" name="Shape 8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Los parámetros son locales</a:t>
            </a:r>
          </a:p>
          <a:p>
            <a:pPr lvl="0">
              <a:buChar char="•"/>
              <a:defRPr sz="1800"/>
            </a:pPr>
            <a:r>
              <a:rPr sz="3200"/>
              <a:t>Cuando un método es invocado, 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Cada parámetro se inicializa con el valor del </a:t>
            </a:r>
            <a:r>
              <a:rPr sz="3200" i="1"/>
              <a:t>parámetro actual.</a:t>
            </a:r>
            <a:endParaRPr sz="3200"/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Un parámetro actual no puede ser alterado al invocar un método, es decir, no puedes enviarle un valor a un método y esperar que se modifique dentro.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En caso de requerirlo, se realiza el casting.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Information Hiding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Un </a:t>
            </a:r>
            <a:r>
              <a:rPr sz="3200" dirty="0" err="1"/>
              <a:t>programador</a:t>
            </a:r>
            <a:r>
              <a:rPr sz="3200" dirty="0"/>
              <a:t>, </a:t>
            </a:r>
            <a:r>
              <a:rPr sz="3200" dirty="0" err="1"/>
              <a:t>cuando</a:t>
            </a:r>
            <a:r>
              <a:rPr sz="3200" dirty="0"/>
              <a:t> </a:t>
            </a:r>
            <a:r>
              <a:rPr sz="3200" dirty="0" err="1"/>
              <a:t>usa</a:t>
            </a:r>
            <a:r>
              <a:rPr sz="3200" dirty="0"/>
              <a:t> un </a:t>
            </a:r>
            <a:r>
              <a:rPr sz="3200" dirty="0" err="1"/>
              <a:t>método</a:t>
            </a:r>
            <a:r>
              <a:rPr sz="3200" dirty="0"/>
              <a:t> de </a:t>
            </a:r>
            <a:r>
              <a:rPr sz="3200" dirty="0" err="1"/>
              <a:t>una</a:t>
            </a:r>
            <a:r>
              <a:rPr sz="3200" dirty="0"/>
              <a:t> </a:t>
            </a:r>
            <a:r>
              <a:rPr sz="3200" dirty="0" err="1"/>
              <a:t>clase</a:t>
            </a:r>
            <a:r>
              <a:rPr sz="3200" dirty="0"/>
              <a:t> </a:t>
            </a:r>
            <a:r>
              <a:rPr sz="3200" u="sng" dirty="0"/>
              <a:t>no </a:t>
            </a:r>
            <a:r>
              <a:rPr sz="3200" u="sng" dirty="0" err="1"/>
              <a:t>necesita</a:t>
            </a:r>
            <a:r>
              <a:rPr sz="3200" dirty="0"/>
              <a:t> </a:t>
            </a:r>
            <a:r>
              <a:rPr sz="3200" dirty="0" err="1"/>
              <a:t>conocer</a:t>
            </a:r>
            <a:r>
              <a:rPr sz="3200" dirty="0"/>
              <a:t> los </a:t>
            </a:r>
            <a:r>
              <a:rPr sz="3200" dirty="0" err="1"/>
              <a:t>detalles</a:t>
            </a:r>
            <a:r>
              <a:rPr sz="3200" dirty="0"/>
              <a:t> de la </a:t>
            </a:r>
            <a:r>
              <a:rPr sz="3200" dirty="0" err="1"/>
              <a:t>implementación</a:t>
            </a:r>
            <a:r>
              <a:rPr sz="3200" dirty="0"/>
              <a:t> de la </a:t>
            </a:r>
            <a:r>
              <a:rPr sz="3200" dirty="0" err="1"/>
              <a:t>clase</a:t>
            </a:r>
            <a:r>
              <a:rPr sz="3200" dirty="0"/>
              <a:t>.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 dirty="0" err="1"/>
              <a:t>Sólo</a:t>
            </a:r>
            <a:r>
              <a:rPr sz="3200" dirty="0"/>
              <a:t> </a:t>
            </a:r>
            <a:r>
              <a:rPr sz="3200" dirty="0" err="1"/>
              <a:t>debe</a:t>
            </a:r>
            <a:r>
              <a:rPr sz="3200" dirty="0"/>
              <a:t> saber </a:t>
            </a:r>
            <a:r>
              <a:rPr lang="es-MX" sz="2800" i="1" u="sng" dirty="0"/>
              <a:t>qué</a:t>
            </a:r>
            <a:r>
              <a:rPr sz="6600" dirty="0"/>
              <a:t> </a:t>
            </a:r>
            <a:r>
              <a:rPr sz="3200" dirty="0" err="1"/>
              <a:t>hace</a:t>
            </a:r>
            <a:r>
              <a:rPr sz="3200" dirty="0"/>
              <a:t> el </a:t>
            </a:r>
            <a:r>
              <a:rPr sz="3200" dirty="0" err="1"/>
              <a:t>método</a:t>
            </a:r>
            <a:r>
              <a:rPr sz="32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Information hiding: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Wingdings"/>
              <a:defRPr sz="1800"/>
            </a:pPr>
            <a:r>
              <a:rPr sz="2800" dirty="0" err="1"/>
              <a:t>Diseño</a:t>
            </a:r>
            <a:r>
              <a:rPr sz="2800" dirty="0"/>
              <a:t> los </a:t>
            </a:r>
            <a:r>
              <a:rPr sz="2800" dirty="0" err="1"/>
              <a:t>métodos</a:t>
            </a:r>
            <a:r>
              <a:rPr sz="2800" dirty="0"/>
              <a:t> de </a:t>
            </a:r>
            <a:r>
              <a:rPr sz="2800" dirty="0" err="1"/>
              <a:t>manera</a:t>
            </a:r>
            <a:r>
              <a:rPr sz="2800" dirty="0"/>
              <a:t> </a:t>
            </a:r>
            <a:r>
              <a:rPr sz="2800" dirty="0" err="1"/>
              <a:t>que</a:t>
            </a:r>
            <a:r>
              <a:rPr sz="2800" dirty="0"/>
              <a:t> no </a:t>
            </a:r>
            <a:r>
              <a:rPr sz="2800" dirty="0" err="1"/>
              <a:t>necesitemos</a:t>
            </a:r>
            <a:r>
              <a:rPr sz="2800" dirty="0"/>
              <a:t> </a:t>
            </a:r>
            <a:r>
              <a:rPr sz="2800" dirty="0" err="1"/>
              <a:t>conocer</a:t>
            </a:r>
            <a:r>
              <a:rPr sz="2800" dirty="0"/>
              <a:t> los </a:t>
            </a:r>
            <a:r>
              <a:rPr sz="2800" dirty="0" err="1"/>
              <a:t>detalles</a:t>
            </a:r>
            <a:r>
              <a:rPr sz="2800" dirty="0"/>
              <a:t>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 dirty="0"/>
              <a:t>El </a:t>
            </a:r>
            <a:r>
              <a:rPr sz="3200" dirty="0" err="1"/>
              <a:t>diseño</a:t>
            </a:r>
            <a:r>
              <a:rPr sz="3200" dirty="0"/>
              <a:t> de </a:t>
            </a:r>
            <a:r>
              <a:rPr sz="3200" dirty="0" err="1"/>
              <a:t>métodos</a:t>
            </a:r>
            <a:r>
              <a:rPr sz="3200" dirty="0"/>
              <a:t> </a:t>
            </a:r>
            <a:r>
              <a:rPr sz="3200" dirty="0" err="1"/>
              <a:t>debe</a:t>
            </a:r>
            <a:r>
              <a:rPr sz="3200" dirty="0"/>
              <a:t> </a:t>
            </a:r>
            <a:r>
              <a:rPr sz="3200" dirty="0" err="1"/>
              <a:t>separar</a:t>
            </a:r>
            <a:r>
              <a:rPr sz="3200" dirty="0"/>
              <a:t> el </a:t>
            </a:r>
            <a:r>
              <a:rPr sz="3200" i="1" dirty="0" err="1"/>
              <a:t>qué</a:t>
            </a:r>
            <a:r>
              <a:rPr sz="3200" dirty="0"/>
              <a:t> del </a:t>
            </a:r>
            <a:r>
              <a:rPr sz="3200" i="1" dirty="0" err="1"/>
              <a:t>cómo</a:t>
            </a:r>
            <a:r>
              <a:rPr sz="3200" dirty="0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Todos los programas están compuestos de clases.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Objetos del tipo clase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Objetos que interactúan entre sí.</a:t>
            </a:r>
          </a:p>
          <a:p>
            <a:pPr lvl="0">
              <a:buChar char="•"/>
              <a:defRPr sz="1800"/>
            </a:pPr>
            <a:r>
              <a:rPr sz="3200"/>
              <a:t>Los programas pueden representar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Objetos de la vida real</a:t>
            </a:r>
          </a:p>
          <a:p>
            <a:pPr marL="800100" lvl="1" indent="-342900">
              <a:buSzPct val="100000"/>
              <a:buChar char="•"/>
              <a:defRPr sz="1800"/>
            </a:pPr>
            <a:r>
              <a:rPr sz="3200"/>
              <a:t>Abstracciones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title" idx="4294967295"/>
          </p:nvPr>
        </p:nvSpPr>
        <p:spPr>
          <a:xfrm>
            <a:off x="593725" y="3714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defTabSz="877823">
              <a:defRPr sz="1800">
                <a:solidFill>
                  <a:srgbClr val="000000"/>
                </a:solidFill>
              </a:defRPr>
            </a:pPr>
            <a:r>
              <a:rPr sz="4224">
                <a:solidFill>
                  <a:srgbClr val="464646"/>
                </a:solidFill>
              </a:rPr>
              <a:t>Comentarios </a:t>
            </a:r>
            <a:r>
              <a:rPr sz="3839">
                <a:solidFill>
                  <a:srgbClr val="464646"/>
                </a:solidFill>
              </a:rPr>
              <a:t>Pre- and Postcondition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Precondition comment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Una condición que debe ser verdadera cuando un método se invoca.</a:t>
            </a:r>
          </a:p>
          <a:p>
            <a:pPr lvl="0">
              <a:buChar char="•"/>
              <a:defRPr sz="1800"/>
            </a:pPr>
            <a:r>
              <a:rPr sz="3200"/>
              <a:t>Ejemplo</a:t>
            </a:r>
          </a:p>
        </p:txBody>
      </p:sp>
      <p:pic>
        <p:nvPicPr>
          <p:cNvPr id="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675" y="3876675"/>
            <a:ext cx="7188200" cy="1755775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 idx="4294967295"/>
          </p:nvPr>
        </p:nvSpPr>
        <p:spPr>
          <a:xfrm>
            <a:off x="631825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64646"/>
                </a:solidFill>
              </a:rPr>
              <a:t>Pre- and Postcondition Comments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Postcondition comment</a:t>
            </a:r>
          </a:p>
          <a:p>
            <a:pPr marL="742950" lvl="1" indent="-285750">
              <a:spcBef>
                <a:spcPts val="600"/>
              </a:spcBef>
              <a:buFont typeface="Wingdings"/>
              <a:defRPr sz="1800"/>
            </a:pPr>
            <a:r>
              <a:rPr sz="2800"/>
              <a:t>Comenta lo que será verdadero después de que un método se ejecute:</a:t>
            </a:r>
          </a:p>
          <a:p>
            <a:pPr lvl="0">
              <a:buChar char="•"/>
              <a:defRPr sz="1800"/>
            </a:pPr>
            <a:r>
              <a:rPr sz="3200"/>
              <a:t>Example</a:t>
            </a:r>
          </a:p>
        </p:txBody>
      </p:sp>
      <p:pic>
        <p:nvPicPr>
          <p:cNvPr id="9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887" y="3562350"/>
            <a:ext cx="7427913" cy="1690688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9"/>
          <p:cNvSpPr txBox="1">
            <a:spLocks/>
          </p:cNvSpPr>
          <p:nvPr/>
        </p:nvSpPr>
        <p:spPr>
          <a:xfrm>
            <a:off x="279948" y="2566533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err="1"/>
              <a:t>Ejercicio</a:t>
            </a:r>
            <a:r>
              <a:rPr lang="en-US" sz="4000" dirty="0"/>
              <a:t>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/>
              <a:t>Class Triangle</a:t>
            </a:r>
            <a:endParaRPr lang="en-US" sz="36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120250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350837" y="411162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464646"/>
                </a:solidFill>
              </a:rPr>
              <a:t>Los modificadores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4000">
                <a:solidFill>
                  <a:srgbClr val="464646"/>
                </a:solidFill>
              </a:rPr>
              <a:t> y </a:t>
            </a:r>
            <a:r>
              <a:rPr sz="36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36042" lvl="0" indent="-336042" defTabSz="896111">
              <a:buChar char="•"/>
              <a:defRPr sz="1800"/>
            </a:pPr>
            <a:r>
              <a:rPr sz="3136" dirty="0"/>
              <a:t>Un </a:t>
            </a:r>
            <a:r>
              <a:rPr sz="3136" dirty="0" err="1"/>
              <a:t>tipo</a:t>
            </a:r>
            <a:r>
              <a:rPr sz="3136" dirty="0"/>
              <a:t> </a:t>
            </a:r>
            <a:r>
              <a:rPr sz="3136" dirty="0" err="1"/>
              <a:t>que</a:t>
            </a:r>
            <a:r>
              <a:rPr sz="3136" dirty="0"/>
              <a:t> </a:t>
            </a:r>
            <a:r>
              <a:rPr sz="3136" dirty="0" err="1"/>
              <a:t>está</a:t>
            </a:r>
            <a:r>
              <a:rPr sz="3136" dirty="0"/>
              <a:t> </a:t>
            </a:r>
            <a:r>
              <a:rPr sz="3136" dirty="0" err="1"/>
              <a:t>especificado</a:t>
            </a:r>
            <a:r>
              <a:rPr sz="3136" dirty="0"/>
              <a:t> </a:t>
            </a:r>
            <a:r>
              <a:rPr sz="3136" dirty="0" err="1"/>
              <a:t>como</a:t>
            </a:r>
            <a:r>
              <a:rPr sz="3136" dirty="0"/>
              <a:t> </a:t>
            </a:r>
            <a:r>
              <a:rPr sz="333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448056" lvl="1" indent="0" defTabSz="896111">
              <a:spcBef>
                <a:spcPts val="600"/>
              </a:spcBef>
              <a:buNone/>
              <a:defRPr sz="1800"/>
            </a:pPr>
            <a:r>
              <a:rPr lang="es-MX" sz="2744" dirty="0"/>
              <a:t>- </a:t>
            </a:r>
            <a:r>
              <a:rPr sz="2744" dirty="0" err="1"/>
              <a:t>Cualquier</a:t>
            </a:r>
            <a:r>
              <a:rPr sz="2744" dirty="0"/>
              <a:t> </a:t>
            </a:r>
            <a:r>
              <a:rPr sz="2744" dirty="0" err="1"/>
              <a:t>clase</a:t>
            </a:r>
            <a:r>
              <a:rPr sz="2744" dirty="0"/>
              <a:t> </a:t>
            </a:r>
            <a:r>
              <a:rPr sz="2744" dirty="0" err="1"/>
              <a:t>puede</a:t>
            </a:r>
            <a:r>
              <a:rPr sz="2744" dirty="0"/>
              <a:t> </a:t>
            </a:r>
            <a:r>
              <a:rPr sz="2744" dirty="0" err="1"/>
              <a:t>acceder</a:t>
            </a:r>
            <a:r>
              <a:rPr sz="2744" dirty="0"/>
              <a:t> el </a:t>
            </a:r>
            <a:r>
              <a:rPr sz="2744" dirty="0" err="1"/>
              <a:t>contenido</a:t>
            </a:r>
            <a:r>
              <a:rPr sz="2744" dirty="0"/>
              <a:t> del </a:t>
            </a:r>
            <a:r>
              <a:rPr sz="2744" dirty="0" err="1"/>
              <a:t>objeto</a:t>
            </a:r>
            <a:r>
              <a:rPr sz="2744" dirty="0"/>
              <a:t> con </a:t>
            </a:r>
            <a:r>
              <a:rPr sz="2744" dirty="0" err="1"/>
              <a:t>su</a:t>
            </a:r>
            <a:r>
              <a:rPr sz="2744" dirty="0"/>
              <a:t> </a:t>
            </a:r>
            <a:r>
              <a:rPr sz="2744" dirty="0" err="1"/>
              <a:t>nombre</a:t>
            </a:r>
            <a:r>
              <a:rPr sz="2744" dirty="0"/>
              <a:t>.</a:t>
            </a:r>
          </a:p>
          <a:p>
            <a:pPr marL="294036" lvl="0" indent="-294036" defTabSz="896111">
              <a:buChar char="•"/>
              <a:defRPr sz="1800"/>
            </a:pPr>
            <a:r>
              <a:rPr sz="2744" dirty="0" err="1"/>
              <a:t>Generalmente</a:t>
            </a:r>
            <a:r>
              <a:rPr sz="2744" dirty="0"/>
              <a:t>, </a:t>
            </a:r>
            <a:r>
              <a:rPr sz="2744" dirty="0" err="1"/>
              <a:t>las</a:t>
            </a:r>
            <a:r>
              <a:rPr sz="2744" dirty="0"/>
              <a:t> </a:t>
            </a:r>
            <a:r>
              <a:rPr sz="2744" dirty="0" err="1"/>
              <a:t>clases</a:t>
            </a:r>
            <a:r>
              <a:rPr sz="2744" dirty="0"/>
              <a:t> se </a:t>
            </a:r>
            <a:r>
              <a:rPr sz="2744" dirty="0" err="1"/>
              <a:t>definen</a:t>
            </a:r>
            <a:r>
              <a:rPr sz="2744" dirty="0"/>
              <a:t> </a:t>
            </a:r>
            <a:r>
              <a:rPr sz="2744" dirty="0" err="1"/>
              <a:t>como</a:t>
            </a:r>
            <a:r>
              <a:rPr sz="2744" dirty="0"/>
              <a:t> </a:t>
            </a:r>
            <a:r>
              <a:rPr sz="333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336042" lvl="0" indent="-336042" defTabSz="896111">
              <a:buChar char="•"/>
              <a:defRPr sz="1800"/>
            </a:pPr>
            <a:r>
              <a:rPr sz="3136" dirty="0"/>
              <a:t>Sin embargo, </a:t>
            </a:r>
            <a:r>
              <a:rPr sz="3136" dirty="0" err="1"/>
              <a:t>las</a:t>
            </a:r>
            <a:r>
              <a:rPr sz="3136" dirty="0"/>
              <a:t> variables de </a:t>
            </a:r>
            <a:r>
              <a:rPr sz="3136" dirty="0" err="1"/>
              <a:t>instancia</a:t>
            </a:r>
            <a:r>
              <a:rPr sz="3136" dirty="0"/>
              <a:t> </a:t>
            </a:r>
            <a:r>
              <a:rPr sz="3136" u="sng" dirty="0"/>
              <a:t>no son</a:t>
            </a:r>
            <a:r>
              <a:rPr sz="3136" dirty="0"/>
              <a:t> </a:t>
            </a:r>
            <a:r>
              <a:rPr sz="333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448056" lvl="1" indent="0" defTabSz="896111">
              <a:buNone/>
              <a:defRPr sz="1800"/>
            </a:pPr>
            <a:r>
              <a:rPr lang="es-MX" sz="2744" dirty="0"/>
              <a:t>- </a:t>
            </a:r>
            <a:r>
              <a:rPr sz="2744" dirty="0" err="1"/>
              <a:t>Esas</a:t>
            </a:r>
            <a:r>
              <a:rPr sz="2744" dirty="0"/>
              <a:t> </a:t>
            </a:r>
            <a:r>
              <a:rPr sz="2744" dirty="0" err="1"/>
              <a:t>las</a:t>
            </a:r>
            <a:r>
              <a:rPr sz="2744" dirty="0"/>
              <a:t> </a:t>
            </a:r>
            <a:r>
              <a:rPr sz="2744" dirty="0" err="1"/>
              <a:t>definimos</a:t>
            </a:r>
            <a:r>
              <a:rPr sz="2744" dirty="0"/>
              <a:t> </a:t>
            </a:r>
            <a:r>
              <a:rPr sz="2744" dirty="0" err="1"/>
              <a:t>como</a:t>
            </a:r>
            <a:r>
              <a:rPr sz="2744" dirty="0"/>
              <a:t> </a:t>
            </a:r>
            <a:r>
              <a:rPr sz="294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350837" y="411162"/>
            <a:ext cx="879316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000" dirty="0">
                <a:solidFill>
                  <a:srgbClr val="464646"/>
                </a:solidFill>
              </a:rPr>
              <a:t>Otros modificadores de acceso…</a:t>
            </a:r>
            <a:endParaRPr sz="36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252C5-9E47-5C47-B650-FA31E9A7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8" y="2095338"/>
            <a:ext cx="8922042" cy="33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7664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Métodos Accessor y Mutator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315468" lvl="0" indent="-315468" defTabSz="841247">
              <a:lnSpc>
                <a:spcPct val="90000"/>
              </a:lnSpc>
              <a:buChar char="•"/>
              <a:defRPr sz="1800"/>
            </a:pPr>
            <a:r>
              <a:rPr sz="2944" dirty="0" err="1"/>
              <a:t>Cuando</a:t>
            </a:r>
            <a:r>
              <a:rPr sz="2944" dirty="0"/>
              <a:t> las variables de </a:t>
            </a:r>
            <a:r>
              <a:rPr sz="2944" dirty="0" err="1"/>
              <a:t>instancia</a:t>
            </a:r>
            <a:r>
              <a:rPr sz="2944" dirty="0"/>
              <a:t> son </a:t>
            </a:r>
            <a:r>
              <a:rPr sz="2944" dirty="0" err="1"/>
              <a:t>privadas</a:t>
            </a:r>
            <a:r>
              <a:rPr sz="2944" dirty="0"/>
              <a:t>, </a:t>
            </a:r>
            <a:r>
              <a:rPr sz="2944" dirty="0" err="1"/>
              <a:t>debemos</a:t>
            </a:r>
            <a:r>
              <a:rPr sz="2944" dirty="0"/>
              <a:t> </a:t>
            </a:r>
            <a:r>
              <a:rPr lang="es-ES" sz="2944" dirty="0"/>
              <a:t>diseñar</a:t>
            </a:r>
            <a:r>
              <a:rPr sz="2944" dirty="0"/>
              <a:t> </a:t>
            </a:r>
            <a:r>
              <a:rPr sz="2944" dirty="0" err="1"/>
              <a:t>alguna</a:t>
            </a:r>
            <a:r>
              <a:rPr sz="2944" dirty="0"/>
              <a:t> </a:t>
            </a:r>
            <a:r>
              <a:rPr sz="2944" dirty="0" err="1"/>
              <a:t>manera</a:t>
            </a:r>
            <a:r>
              <a:rPr sz="2944" dirty="0"/>
              <a:t> de leer lo que </a:t>
            </a:r>
            <a:r>
              <a:rPr sz="2944" dirty="0" err="1"/>
              <a:t>contienen</a:t>
            </a:r>
            <a:r>
              <a:rPr sz="2944" dirty="0"/>
              <a:t>. </a:t>
            </a:r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 err="1"/>
              <a:t>Generalmente</a:t>
            </a:r>
            <a:r>
              <a:rPr sz="2576" dirty="0"/>
              <a:t> los </a:t>
            </a:r>
            <a:r>
              <a:rPr sz="2576" dirty="0" err="1"/>
              <a:t>definimos</a:t>
            </a:r>
            <a:r>
              <a:rPr sz="2576" dirty="0"/>
              <a:t> </a:t>
            </a:r>
            <a:r>
              <a:rPr sz="2576" dirty="0" err="1"/>
              <a:t>como</a:t>
            </a:r>
            <a:r>
              <a:rPr sz="2576" dirty="0"/>
              <a:t> </a:t>
            </a:r>
            <a:r>
              <a:rPr sz="276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getVariable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get_______</a:t>
            </a:r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/>
              <a:t>Este </a:t>
            </a:r>
            <a:r>
              <a:rPr sz="2576" dirty="0" err="1"/>
              <a:t>es</a:t>
            </a:r>
            <a:r>
              <a:rPr sz="2576" dirty="0"/>
              <a:t> un </a:t>
            </a:r>
            <a:r>
              <a:rPr sz="2576" dirty="0" err="1"/>
              <a:t>método</a:t>
            </a:r>
            <a:r>
              <a:rPr sz="2576" dirty="0"/>
              <a:t> </a:t>
            </a:r>
            <a:r>
              <a:rPr sz="2576" dirty="0" err="1"/>
              <a:t>accessor</a:t>
            </a:r>
            <a:r>
              <a:rPr sz="2576" dirty="0"/>
              <a:t> (o getter)</a:t>
            </a:r>
          </a:p>
          <a:p>
            <a:pPr marL="315468" lvl="0" indent="-315468" defTabSz="841247">
              <a:lnSpc>
                <a:spcPct val="90000"/>
              </a:lnSpc>
              <a:buChar char="•"/>
              <a:defRPr sz="1800"/>
            </a:pPr>
            <a:r>
              <a:rPr sz="2944" dirty="0" err="1"/>
              <a:t>También</a:t>
            </a:r>
            <a:r>
              <a:rPr sz="2944" dirty="0"/>
              <a:t> </a:t>
            </a:r>
            <a:r>
              <a:rPr sz="2944" dirty="0" err="1"/>
              <a:t>necesitamos</a:t>
            </a:r>
            <a:r>
              <a:rPr sz="2944" dirty="0"/>
              <a:t> </a:t>
            </a:r>
            <a:r>
              <a:rPr sz="2944" dirty="0" err="1"/>
              <a:t>una</a:t>
            </a:r>
            <a:r>
              <a:rPr sz="2944" dirty="0"/>
              <a:t> forma de </a:t>
            </a:r>
            <a:r>
              <a:rPr sz="2944" dirty="0" err="1"/>
              <a:t>escribirlas</a:t>
            </a:r>
            <a:endParaRPr sz="2944" dirty="0"/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/>
              <a:t>Las </a:t>
            </a:r>
            <a:r>
              <a:rPr sz="2576" dirty="0" err="1"/>
              <a:t>definimos</a:t>
            </a:r>
            <a:r>
              <a:rPr sz="2576" dirty="0"/>
              <a:t> </a:t>
            </a:r>
            <a:r>
              <a:rPr sz="2576" dirty="0" err="1"/>
              <a:t>como</a:t>
            </a:r>
            <a:r>
              <a:rPr sz="2576" dirty="0"/>
              <a:t> </a:t>
            </a:r>
            <a:r>
              <a:rPr sz="276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760" b="1" i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setVariable</a:t>
            </a:r>
            <a:r>
              <a:rPr sz="2760" b="1" i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, set________</a:t>
            </a:r>
          </a:p>
          <a:p>
            <a:pPr marL="420623" lvl="1" indent="0" defTabSz="841247">
              <a:lnSpc>
                <a:spcPct val="90000"/>
              </a:lnSpc>
              <a:spcBef>
                <a:spcPts val="600"/>
              </a:spcBef>
              <a:buNone/>
              <a:defRPr sz="1800"/>
            </a:pPr>
            <a:r>
              <a:rPr lang="es-MX" sz="2576" dirty="0"/>
              <a:t>-</a:t>
            </a:r>
            <a:r>
              <a:rPr sz="2576" dirty="0"/>
              <a:t>Este </a:t>
            </a:r>
            <a:r>
              <a:rPr sz="2576" dirty="0" err="1"/>
              <a:t>es</a:t>
            </a:r>
            <a:r>
              <a:rPr sz="2576" dirty="0"/>
              <a:t> un </a:t>
            </a:r>
            <a:r>
              <a:rPr sz="2576" dirty="0" err="1"/>
              <a:t>método</a:t>
            </a:r>
            <a:r>
              <a:rPr sz="2576" dirty="0"/>
              <a:t> </a:t>
            </a:r>
            <a:r>
              <a:rPr sz="2576" dirty="0" err="1"/>
              <a:t>mutator</a:t>
            </a:r>
            <a:r>
              <a:rPr sz="2576" dirty="0"/>
              <a:t> (o setter)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70" y="1059525"/>
            <a:ext cx="7726422" cy="3661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3109" y="217714"/>
            <a:ext cx="7254240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El método </a:t>
            </a:r>
            <a:r>
              <a:rPr kumimoji="0" lang="es-MX" sz="2000" b="0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mutator</a:t>
            </a:r>
            <a:r>
              <a:rPr lang="es-MX" sz="2000" dirty="0">
                <a:solidFill>
                  <a:srgbClr val="000000"/>
                </a:solidFill>
              </a:rPr>
              <a:t> (o setter) permite modificar los contenidos de las variables de instancia del Objeto de manera segura.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MX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3109" y="4916816"/>
            <a:ext cx="760036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l" rtl="0" latinLnBrk="1" hangingPunct="0"/>
            <a:r>
              <a:rPr lang="es-MX" sz="2000">
                <a:solidFill>
                  <a:srgbClr val="000000"/>
                </a:solidFill>
              </a:rPr>
              <a:t>En este caso, no permitimos la asignación de valores negativos a la variable “population"</a:t>
            </a:r>
            <a:r>
              <a:rPr lang="es-MX" sz="20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6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7827" y="754521"/>
            <a:ext cx="8051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MX" dirty="0">
                <a:solidFill>
                  <a:srgbClr val="000000"/>
                </a:solidFill>
              </a:rPr>
              <a:t>De igual forma, el método </a:t>
            </a:r>
            <a:r>
              <a:rPr lang="es-MX" dirty="0" err="1">
                <a:solidFill>
                  <a:srgbClr val="000000"/>
                </a:solidFill>
              </a:rPr>
              <a:t>accesor</a:t>
            </a:r>
            <a:r>
              <a:rPr lang="es-MX" dirty="0">
                <a:solidFill>
                  <a:srgbClr val="000000"/>
                </a:solidFill>
              </a:rPr>
              <a:t> (o </a:t>
            </a:r>
            <a:r>
              <a:rPr lang="es-MX" dirty="0" err="1">
                <a:solidFill>
                  <a:srgbClr val="000000"/>
                </a:solidFill>
              </a:rPr>
              <a:t>getter</a:t>
            </a:r>
            <a:r>
              <a:rPr lang="es-MX" dirty="0">
                <a:solidFill>
                  <a:srgbClr val="000000"/>
                </a:solidFill>
              </a:rPr>
              <a:t>) nos permite leer los contenidos de las variables privadas.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30" y="1563374"/>
            <a:ext cx="392484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735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Programación Orientada a Objetos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s-MX" sz="2800" dirty="0"/>
              <a:t>Hay cuatro principios básicos en la programación orientada a objetos: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dirty="0"/>
              <a:t>Encapsulación (</a:t>
            </a:r>
            <a:r>
              <a:rPr lang="es-MX" sz="2800" i="1" dirty="0" err="1"/>
              <a:t>Encapsulation</a:t>
            </a:r>
            <a:r>
              <a:rPr lang="es-MX" sz="2800" dirty="0"/>
              <a:t>)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dirty="0"/>
              <a:t>Polimorfismo (</a:t>
            </a:r>
            <a:r>
              <a:rPr lang="es-MX" sz="2800" i="1" dirty="0" err="1"/>
              <a:t>Polimorphism</a:t>
            </a:r>
            <a:r>
              <a:rPr lang="es-MX" sz="2800" i="1" dirty="0"/>
              <a:t>)</a:t>
            </a:r>
            <a:endParaRPr lang="es-MX" sz="2800" dirty="0"/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dirty="0"/>
              <a:t>Herencia (</a:t>
            </a:r>
            <a:r>
              <a:rPr lang="es-MX" sz="2800" i="1" dirty="0"/>
              <a:t>Inheritance)</a:t>
            </a:r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s-MX" sz="2800" i="1" dirty="0"/>
              <a:t>Abstracción (Abstraction)</a:t>
            </a:r>
            <a:endParaRPr lang="es-MX" sz="2800" dirty="0"/>
          </a:p>
          <a:p>
            <a:pPr marL="955221" lvl="1" indent="-514350">
              <a:buFont typeface="+mj-lt"/>
              <a:buAutoNum type="arabicPeriod"/>
              <a:defRPr sz="1800"/>
            </a:pPr>
            <a:endParaRPr lang="es-MX" sz="2800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9327652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>
                <a:solidFill>
                  <a:srgbClr val="464646"/>
                </a:solidFill>
              </a:rPr>
              <a:t>Encapsu</a:t>
            </a:r>
            <a:r>
              <a:rPr lang="es-MX" sz="4400" dirty="0" err="1">
                <a:solidFill>
                  <a:srgbClr val="464646"/>
                </a:solidFill>
              </a:rPr>
              <a:t>lation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32" name="Shape 13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85000" lnSpcReduction="10000"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Considera el ejemplo en donde estás aprendiendo a manejar un carro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acelerar presionamos el pedal del acelerador.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desacelerar, usamos el freno.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Para girar hacia alguna dirección, usamos el volante.</a:t>
            </a:r>
          </a:p>
          <a:p>
            <a:pPr marL="457200" lvl="1" indent="0">
              <a:spcBef>
                <a:spcPts val="600"/>
              </a:spcBef>
              <a:buNone/>
              <a:defRPr sz="1800"/>
            </a:pPr>
            <a:r>
              <a:rPr lang="es-MX" sz="2800" u="sng" dirty="0"/>
              <a:t>No</a:t>
            </a:r>
            <a:r>
              <a:rPr lang="es-MX" sz="2800" dirty="0"/>
              <a:t> necesitamos ver o conocer los detalles técnicos de cómo funcionan para poder operarlos.</a:t>
            </a:r>
            <a:endParaRPr sz="2800" dirty="0"/>
          </a:p>
          <a:p>
            <a:pPr lvl="0">
              <a:buChar char="•"/>
              <a:defRPr sz="1800"/>
            </a:pPr>
            <a:r>
              <a:rPr lang="es-MX" sz="3200" dirty="0"/>
              <a:t>La encapsulación divide la definición de una clase en:</a:t>
            </a:r>
            <a:endParaRPr sz="3200" dirty="0"/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Interfaz (métodos públicos)</a:t>
            </a:r>
          </a:p>
          <a:p>
            <a:pPr lvl="1">
              <a:spcBef>
                <a:spcPts val="600"/>
              </a:spcBef>
              <a:buFontTx/>
              <a:buChar char="-"/>
              <a:defRPr sz="1800"/>
            </a:pPr>
            <a:r>
              <a:rPr lang="es-MX" sz="2800" dirty="0"/>
              <a:t>Implementación de la clase (cómo funciona la clase).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4294967295"/>
          </p:nvPr>
        </p:nvSpPr>
        <p:spPr>
          <a:xfrm>
            <a:off x="457200" y="848518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Clase “Automobile”.</a:t>
            </a:r>
          </a:p>
          <a:p>
            <a:pPr lvl="0">
              <a:buChar char="•"/>
              <a:defRPr sz="1800"/>
            </a:pPr>
            <a:r>
              <a:rPr sz="3200"/>
              <a:t>Representa un automóvil, sus características (gasolina, velocidad de desplazamiento, placas).</a:t>
            </a:r>
          </a:p>
          <a:p>
            <a:pPr lvl="0">
              <a:buChar char="•"/>
              <a:defRPr sz="1800"/>
            </a:pPr>
            <a:r>
              <a:rPr sz="3200"/>
              <a:t>Y sus acciones (acelera, desacelera)</a:t>
            </a:r>
          </a:p>
        </p:txBody>
      </p:sp>
      <p:pic>
        <p:nvPicPr>
          <p:cNvPr id="19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35250" y="3594100"/>
            <a:ext cx="4081386" cy="2638900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La </a:t>
            </a:r>
            <a:r>
              <a:rPr lang="es-MX" sz="3200" dirty="0" err="1"/>
              <a:t>inferfaz</a:t>
            </a:r>
            <a:r>
              <a:rPr lang="es-MX" sz="3200" dirty="0"/>
              <a:t>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 que la clase debe hacer</a:t>
            </a:r>
          </a:p>
          <a:p>
            <a:pPr lvl="1">
              <a:buChar char="•"/>
              <a:defRPr sz="1800"/>
            </a:pPr>
            <a:r>
              <a:rPr lang="es-MX" sz="2400" dirty="0"/>
              <a:t>Detalla los encabezados de los métodos públicos y comentarios acerca de ellos.</a:t>
            </a:r>
          </a:p>
          <a:p>
            <a:pPr>
              <a:buChar char="•"/>
              <a:defRPr sz="1800"/>
            </a:pPr>
            <a:r>
              <a:rPr lang="es-MX" sz="2800" dirty="0"/>
              <a:t>La implementación de la clase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variables privadas</a:t>
            </a:r>
          </a:p>
          <a:p>
            <a:pPr lvl="1">
              <a:buChar char="•"/>
              <a:defRPr sz="1800"/>
            </a:pPr>
            <a:r>
              <a:rPr lang="es-MX" sz="2400" dirty="0"/>
              <a:t>Contiene la definición de los métodos públicos y privados.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88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Encapsulation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4294967295"/>
          </p:nvPr>
        </p:nvSpPr>
        <p:spPr>
          <a:xfrm>
            <a:off x="457200" y="1225550"/>
            <a:ext cx="8229600" cy="4900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buChar char="•"/>
            </a:lvl1pPr>
          </a:lstStyle>
          <a:p>
            <a:pPr marL="0" lvl="0" indent="0">
              <a:buNone/>
              <a:defRPr sz="1800"/>
            </a:pPr>
            <a:endParaRPr sz="3200" dirty="0"/>
          </a:p>
        </p:txBody>
      </p:sp>
      <p:sp>
        <p:nvSpPr>
          <p:cNvPr id="139" name="Shape 139"/>
          <p:cNvSpPr/>
          <p:nvPr/>
        </p:nvSpPr>
        <p:spPr>
          <a:xfrm>
            <a:off x="6542087" y="4068762"/>
            <a:ext cx="1636713" cy="490288"/>
          </a:xfrm>
          <a:prstGeom prst="rect">
            <a:avLst/>
          </a:prstGeom>
          <a:solidFill>
            <a:srgbClr val="FFE4C9"/>
          </a:solidFill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800"/>
              </a:spcBef>
              <a:defRPr sz="1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i="0"/>
            </a:pPr>
            <a:r>
              <a:rPr sz="1400" i="1"/>
              <a:t>Programmer who uses the class</a:t>
            </a:r>
          </a:p>
        </p:txBody>
      </p:sp>
      <p:sp>
        <p:nvSpPr>
          <p:cNvPr id="140" name="Shape 140"/>
          <p:cNvSpPr/>
          <p:nvPr/>
        </p:nvSpPr>
        <p:spPr>
          <a:xfrm>
            <a:off x="5743575" y="4352925"/>
            <a:ext cx="735013" cy="0"/>
          </a:xfrm>
          <a:prstGeom prst="line">
            <a:avLst/>
          </a:prstGeom>
          <a:ln w="28575">
            <a:solidFill/>
            <a:round/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4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862" y="2265362"/>
            <a:ext cx="4514851" cy="399097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¿Cómo lograr la e</a:t>
            </a:r>
            <a:r>
              <a:rPr sz="4400" dirty="0" err="1">
                <a:solidFill>
                  <a:srgbClr val="464646"/>
                </a:solidFill>
              </a:rPr>
              <a:t>ncapsula</a:t>
            </a:r>
            <a:r>
              <a:rPr lang="es-ES" sz="4400" dirty="0" err="1">
                <a:solidFill>
                  <a:srgbClr val="464646"/>
                </a:solidFill>
              </a:rPr>
              <a:t>ció</a:t>
            </a:r>
            <a:r>
              <a:rPr sz="4400" dirty="0">
                <a:solidFill>
                  <a:srgbClr val="464646"/>
                </a:solidFill>
              </a:rPr>
              <a:t>n</a:t>
            </a:r>
            <a:r>
              <a:rPr lang="es-ES" sz="4400" dirty="0">
                <a:solidFill>
                  <a:srgbClr val="464646"/>
                </a:solidFill>
              </a:rPr>
              <a:t>?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44" name="Shape 14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Precede la definición de clases con comentarios sobre cómo usarlas.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todas las variables de instancia como </a:t>
            </a:r>
            <a:r>
              <a:rPr lang="es-MX" sz="2600" b="1" dirty="0">
                <a:solidFill>
                  <a:srgbClr val="FF0000"/>
                </a:solidFill>
              </a:rPr>
              <a:t>privadas</a:t>
            </a:r>
            <a:r>
              <a:rPr lang="es-MX" sz="2600" dirty="0"/>
              <a:t>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Declara </a:t>
            </a:r>
            <a:r>
              <a:rPr lang="es-MX" sz="2600" i="1" dirty="0" err="1"/>
              <a:t>accessor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 </a:t>
            </a:r>
            <a:r>
              <a:rPr lang="es-MX" sz="2600" dirty="0"/>
              <a:t>para obtener información de una clase.</a:t>
            </a:r>
          </a:p>
          <a:p>
            <a:pPr marL="719477" lvl="1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Estos métodos pueden incluir sus propios </a:t>
            </a:r>
            <a:r>
              <a:rPr lang="es-MX" sz="2600" i="1" dirty="0" err="1"/>
              <a:t>mutator</a:t>
            </a:r>
            <a:r>
              <a:rPr lang="es-MX" sz="2600" i="1" dirty="0"/>
              <a:t> </a:t>
            </a:r>
            <a:r>
              <a:rPr lang="es-MX" sz="2600" i="1" dirty="0" err="1"/>
              <a:t>methods</a:t>
            </a:r>
            <a:r>
              <a:rPr lang="es-MX" sz="2600" i="1" dirty="0"/>
              <a:t>.</a:t>
            </a:r>
            <a:endParaRPr lang="es-MX" sz="2600" dirty="0"/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Provee comentarios que expliquen cómo utilizar cada método público.</a:t>
            </a:r>
          </a:p>
          <a:p>
            <a:pPr marL="278606" lvl="0" indent="-278606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lang="es-MX" sz="2600" dirty="0"/>
              <a:t>Define todos los métodos auxiliares como privados.</a:t>
            </a:r>
            <a:endParaRPr sz="2600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477837" y="628649"/>
            <a:ext cx="82296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000" dirty="0">
                <a:solidFill>
                  <a:srgbClr val="464646"/>
                </a:solidFill>
              </a:rPr>
              <a:t>Objetos y referencias</a:t>
            </a:r>
            <a:endParaRPr sz="4000" dirty="0">
              <a:solidFill>
                <a:srgbClr val="464646"/>
              </a:solidFill>
            </a:endParaRP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603250" y="2160587"/>
            <a:ext cx="8083550" cy="396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2400" dirty="0"/>
              <a:t>Variables de una Clase.</a:t>
            </a:r>
          </a:p>
          <a:p>
            <a:pPr lvl="0">
              <a:buChar char="•"/>
              <a:defRPr sz="1800"/>
            </a:pPr>
            <a:r>
              <a:rPr lang="es-MX" sz="2400" dirty="0"/>
              <a:t>Definiendo un método </a:t>
            </a:r>
            <a:r>
              <a:rPr lang="es-MX" sz="2400" i="1" dirty="0" err="1"/>
              <a:t>equals</a:t>
            </a:r>
            <a:r>
              <a:rPr lang="es-MX" sz="2400" i="1" dirty="0"/>
              <a:t> </a:t>
            </a:r>
            <a:r>
              <a:rPr lang="es-MX" sz="2400" dirty="0"/>
              <a:t>para una Clase.</a:t>
            </a:r>
          </a:p>
          <a:p>
            <a:pPr lvl="0">
              <a:buChar char="•"/>
              <a:defRPr sz="1800"/>
            </a:pPr>
            <a:r>
              <a:rPr lang="es-MX" sz="2400" dirty="0"/>
              <a:t>Métodos </a:t>
            </a:r>
            <a:r>
              <a:rPr lang="es-MX" sz="2400" dirty="0" err="1"/>
              <a:t>boleanos</a:t>
            </a:r>
            <a:r>
              <a:rPr lang="es-MX" sz="2400" dirty="0"/>
              <a:t>.</a:t>
            </a:r>
          </a:p>
          <a:p>
            <a:pPr lvl="0">
              <a:buChar char="•"/>
              <a:defRPr sz="1800"/>
            </a:pPr>
            <a:r>
              <a:rPr lang="es-MX" sz="2400" dirty="0"/>
              <a:t>Parámetros de una Clase.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536755" y="-78361"/>
            <a:ext cx="82296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s-MX" sz="3600" b="1" dirty="0"/>
              <a:t>Tipos de Datos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603250" y="1052938"/>
            <a:ext cx="8095333" cy="507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 fontScale="85000" lnSpcReduction="20000"/>
          </a:bodyPr>
          <a:lstStyle/>
          <a:p>
            <a:pPr marL="0" indent="0">
              <a:buNone/>
              <a:defRPr sz="1800"/>
            </a:pPr>
            <a:r>
              <a:rPr lang="es-MX" sz="2400" dirty="0"/>
              <a:t>Hay dos diferentes tipos de variables en Java:</a:t>
            </a:r>
          </a:p>
          <a:p>
            <a:pPr marL="457200" indent="-457200">
              <a:buAutoNum type="arabicPeriod"/>
              <a:defRPr sz="1800"/>
            </a:pPr>
            <a:r>
              <a:rPr lang="es-MX" sz="2400" b="1" dirty="0"/>
              <a:t>Variables Primitivas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boolean</a:t>
            </a:r>
            <a:endParaRPr lang="es-MX" sz="2400" i="1" err="1"/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byte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short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char</a:t>
            </a:r>
            <a:endParaRPr lang="es-MX" sz="2400" dirty="0"/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int</a:t>
            </a:r>
            <a:r>
              <a:rPr lang="es-MX" sz="2400" dirty="0"/>
              <a:t> 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 err="1"/>
              <a:t>long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float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double</a:t>
            </a:r>
          </a:p>
          <a:p>
            <a:pPr marL="783590" lvl="1" indent="-326390">
              <a:buFont typeface="Arial"/>
              <a:buChar char="•"/>
              <a:defRPr sz="1800"/>
            </a:pPr>
            <a:endParaRPr lang="es-MX" sz="2400" dirty="0"/>
          </a:p>
          <a:p>
            <a:pPr marL="457200" indent="-457200">
              <a:buAutoNum type="arabicPeriod"/>
              <a:defRPr sz="1800"/>
            </a:pPr>
            <a:r>
              <a:rPr lang="es-MX" sz="2400" b="1" dirty="0"/>
              <a:t>Variables Tipo Referencia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err="1"/>
              <a:t>String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Arreglos</a:t>
            </a:r>
          </a:p>
          <a:p>
            <a:pPr marL="783590" lvl="1" indent="-326390">
              <a:buFont typeface="Arial"/>
              <a:buChar char="•"/>
              <a:defRPr sz="1800"/>
            </a:pPr>
            <a:r>
              <a:rPr lang="es-MX" sz="2400" dirty="0"/>
              <a:t>Objetos</a:t>
            </a:r>
          </a:p>
        </p:txBody>
      </p:sp>
    </p:spTree>
    <p:extLst>
      <p:ext uri="{BB962C8B-B14F-4D97-AF65-F5344CB8AC3E}">
        <p14:creationId xmlns:p14="http://schemas.microsoft.com/office/powerpoint/2010/main" val="333645434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 idx="4294967295"/>
          </p:nvPr>
        </p:nvSpPr>
        <p:spPr>
          <a:xfrm>
            <a:off x="536755" y="-78361"/>
            <a:ext cx="82296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4000"/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s-MX" sz="3600" b="1" dirty="0"/>
              <a:t>Tipos de Datos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4294967295"/>
          </p:nvPr>
        </p:nvSpPr>
        <p:spPr>
          <a:xfrm>
            <a:off x="603250" y="1052938"/>
            <a:ext cx="8095333" cy="5073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/>
          <a:p>
            <a:pPr marL="0" indent="0">
              <a:buNone/>
              <a:defRPr sz="1800"/>
            </a:pPr>
            <a:r>
              <a:rPr lang="es-MX" sz="2800" dirty="0"/>
              <a:t>¿Cuál es la diferencia?</a:t>
            </a:r>
            <a:endParaRPr lang="es-MX" sz="2800"/>
          </a:p>
          <a:p>
            <a:pPr marL="0" indent="0">
              <a:buNone/>
              <a:defRPr sz="1800"/>
            </a:pPr>
            <a:r>
              <a:rPr lang="es-MX" sz="2800" dirty="0"/>
              <a:t>La forma en la que Java almacena los datos en la memoria (RAM).</a:t>
            </a:r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r>
              <a:rPr lang="es-MX" sz="2800" dirty="0"/>
              <a:t>Las variables de </a:t>
            </a:r>
            <a:r>
              <a:rPr lang="es-MX" sz="2800" b="1" dirty="0"/>
              <a:t>tipo primitivo</a:t>
            </a:r>
            <a:r>
              <a:rPr lang="es-MX" sz="2800" dirty="0"/>
              <a:t> se almacenan en la localidad de memoria asignada a la variable.</a:t>
            </a:r>
            <a:endParaRPr lang="es-MX" sz="2800"/>
          </a:p>
          <a:p>
            <a:pPr marL="0" indent="0">
              <a:buNone/>
              <a:defRPr sz="1800"/>
            </a:pPr>
            <a:endParaRPr lang="es-MX" sz="2800" dirty="0"/>
          </a:p>
          <a:p>
            <a:pPr algn="l">
              <a:buNone/>
              <a:defRPr sz="1800"/>
            </a:pPr>
            <a:r>
              <a:rPr lang="es-MX" sz="2800" dirty="0"/>
              <a:t>Las variables de un </a:t>
            </a:r>
            <a:r>
              <a:rPr lang="es-MX" sz="2800" b="1" dirty="0"/>
              <a:t>tipo referencia</a:t>
            </a:r>
            <a:r>
              <a:rPr lang="es-MX" sz="2800" dirty="0"/>
              <a:t> contienen la dirección de memoria de la instancia del objeto.</a:t>
            </a:r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  <a:p>
            <a:pPr marL="0" indent="0">
              <a:buNone/>
              <a:defRPr sz="1800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7269389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Variables de una Clase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/>
          <a:p>
            <a:pPr>
              <a:buChar char="•"/>
              <a:defRPr sz="1800"/>
            </a:pPr>
            <a:r>
              <a:rPr lang="es-MX" sz="3000" dirty="0"/>
              <a:t>El contenido del objeto no se almacena en la variable.</a:t>
            </a:r>
            <a:endParaRPr lang="en-US" sz="3000" dirty="0"/>
          </a:p>
          <a:p>
            <a:pPr marL="783590" lvl="1" indent="-326390">
              <a:buChar char="•"/>
              <a:defRPr sz="1800"/>
            </a:pPr>
            <a:r>
              <a:rPr lang="es-MX" sz="2400" dirty="0"/>
              <a:t>Se almacena en alguna otra dirección de memoria reservada durante la ejecución del programa.</a:t>
            </a:r>
          </a:p>
          <a:p>
            <a:pPr lvl="1">
              <a:buChar char="•"/>
              <a:defRPr sz="1800"/>
            </a:pPr>
            <a:r>
              <a:rPr lang="es-MX" sz="2400" dirty="0"/>
              <a:t>La variable contiene la dirección de dónde está almacenada.</a:t>
            </a:r>
          </a:p>
          <a:p>
            <a:pPr>
              <a:buChar char="•"/>
              <a:defRPr sz="1800"/>
            </a:pPr>
            <a:r>
              <a:rPr lang="es-MX" sz="3000" dirty="0"/>
              <a:t>El objeto almacena una </a:t>
            </a:r>
            <a:r>
              <a:rPr lang="es-MX" sz="3000" i="1" dirty="0"/>
              <a:t>referencia </a:t>
            </a:r>
            <a:r>
              <a:rPr lang="es-MX" sz="3000" dirty="0"/>
              <a:t>de dónde está almacenado el contenido del objeto.</a:t>
            </a:r>
            <a:endParaRPr lang="es-MX" dirty="0"/>
          </a:p>
          <a:p>
            <a:pPr lvl="1">
              <a:buChar char="•"/>
              <a:defRPr sz="1800"/>
            </a:pPr>
            <a:r>
              <a:rPr lang="es-MX" sz="2400" dirty="0"/>
              <a:t>Esto facilita la administración de memoria.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0" lvl="0" indent="0">
              <a:buNone/>
              <a:defRPr sz="1800"/>
            </a:pPr>
            <a:r>
              <a:rPr lang="es-ES" sz="3200" b="1" dirty="0" err="1"/>
              <a:t>Unified</a:t>
            </a:r>
            <a:r>
              <a:rPr lang="es-ES" sz="3200" b="1" dirty="0"/>
              <a:t> </a:t>
            </a:r>
            <a:r>
              <a:rPr lang="es-ES" sz="3200" b="1" dirty="0" err="1"/>
              <a:t>model</a:t>
            </a:r>
            <a:r>
              <a:rPr lang="es-ES" sz="3200" b="1" dirty="0"/>
              <a:t> </a:t>
            </a:r>
            <a:r>
              <a:rPr lang="es-ES" sz="3200" b="1" dirty="0" err="1"/>
              <a:t>language</a:t>
            </a:r>
            <a:r>
              <a:rPr lang="es-ES" sz="3200" b="1" dirty="0"/>
              <a:t> </a:t>
            </a:r>
            <a:r>
              <a:rPr lang="es-ES" sz="3200" dirty="0"/>
              <a:t>es una serie de estándares con el objetivo de unificar la forma en la que se modela el software.</a:t>
            </a:r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55759551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>
            <a:extLst>
              <a:ext uri="{FF2B5EF4-FFF2-40B4-BE49-F238E27FC236}">
                <a16:creationId xmlns:a16="http://schemas.microsoft.com/office/drawing/2014/main" id="{7A2B5ADD-7D29-F943-BC55-4A4320848E79}"/>
              </a:ext>
            </a:extLst>
          </p:cNvPr>
          <p:cNvSpPr txBox="1">
            <a:spLocks/>
          </p:cNvSpPr>
          <p:nvPr/>
        </p:nvSpPr>
        <p:spPr>
          <a:xfrm>
            <a:off x="-68692" y="138108"/>
            <a:ext cx="8229600" cy="13941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4572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9144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3716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algn="ctr">
              <a:defRPr sz="44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 err="1"/>
              <a:t>Notación</a:t>
            </a:r>
            <a:r>
              <a:rPr lang="en-US" sz="4000" dirty="0"/>
              <a:t> UML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18273-3C6F-A640-9A28-FF62ED12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59" y="1120838"/>
            <a:ext cx="6067498" cy="51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76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1175658"/>
            <a:ext cx="8229600" cy="4950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0" lvl="0" indent="0">
              <a:buNone/>
              <a:defRPr sz="1800"/>
            </a:pPr>
            <a:r>
              <a:rPr lang="es-ES" sz="3200" b="1" dirty="0"/>
              <a:t>Clase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Se define en la sección superior. Se debe respetar el nombre de la clase con sus respectivas mayúsculas / minúsculas.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- Nombre de la clase: </a:t>
            </a:r>
            <a:r>
              <a:rPr lang="es-ES" sz="2800" dirty="0" err="1"/>
              <a:t>SpeciesFourthTry</a:t>
            </a:r>
            <a:endParaRPr lang="es-ES" sz="2800" dirty="0"/>
          </a:p>
          <a:p>
            <a:pPr marL="0" lvl="0" indent="0">
              <a:buNone/>
              <a:defRPr sz="1800"/>
            </a:pPr>
            <a:endParaRPr lang="es-ES" sz="2800" dirty="0"/>
          </a:p>
          <a:p>
            <a:pPr marL="0" lvl="0" indent="0">
              <a:buNone/>
              <a:defRPr sz="1800"/>
            </a:pPr>
            <a:r>
              <a:rPr lang="es-ES" sz="2800" b="1" dirty="0"/>
              <a:t>Modificadores de </a:t>
            </a:r>
            <a:r>
              <a:rPr lang="es-ES" sz="2800" b="1" dirty="0" err="1"/>
              <a:t>Acesso</a:t>
            </a:r>
            <a:endParaRPr lang="es-ES" sz="2800" b="1" dirty="0"/>
          </a:p>
          <a:p>
            <a:pPr marL="0" lvl="0" indent="0">
              <a:buNone/>
              <a:defRPr sz="1800"/>
            </a:pPr>
            <a:r>
              <a:rPr lang="es-ES" sz="2800" dirty="0"/>
              <a:t>Lo indica el símbolo previo al nombre del atributo / método.</a:t>
            </a:r>
          </a:p>
          <a:p>
            <a:pPr marL="0" lvl="0" indent="0">
              <a:buNone/>
              <a:defRPr sz="1800"/>
            </a:pPr>
            <a:r>
              <a:rPr lang="es-ES" sz="2800" dirty="0"/>
              <a:t>- </a:t>
            </a:r>
            <a:r>
              <a:rPr lang="es-ES" sz="2800" dirty="0" err="1"/>
              <a:t>private</a:t>
            </a:r>
            <a:endParaRPr lang="es-ES" sz="2800" dirty="0"/>
          </a:p>
          <a:p>
            <a:pPr marL="0" lvl="0" indent="0">
              <a:buNone/>
              <a:defRPr sz="1800"/>
            </a:pPr>
            <a:r>
              <a:rPr lang="es-ES" sz="2800" dirty="0"/>
              <a:t>+ </a:t>
            </a:r>
            <a:r>
              <a:rPr lang="es-ES" sz="2800" dirty="0" err="1"/>
              <a:t>public</a:t>
            </a:r>
            <a:endParaRPr lang="es-ES" sz="6600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lang="es-ES" sz="3200" b="1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Class and Method Definitions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36562" y="1600200"/>
            <a:ext cx="8229601" cy="4525963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lvl="0">
              <a:buChar char="•"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5129212" y="4897437"/>
            <a:ext cx="332898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 algn="ctr">
              <a:spcBef>
                <a:spcPts val="1600"/>
              </a:spcBef>
            </a:pPr>
            <a:r>
              <a:t>Instancias de la clase </a:t>
            </a:r>
            <a:r>
              <a:rPr sz="28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Automobile</a:t>
            </a:r>
          </a:p>
        </p:txBody>
      </p:sp>
      <p:pic>
        <p:nvPicPr>
          <p:cNvPr id="26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362" y="4362450"/>
            <a:ext cx="3600451" cy="1450975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  <p:pic>
        <p:nvPicPr>
          <p:cNvPr id="27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78150" y="3179762"/>
            <a:ext cx="3248025" cy="1554163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  <p:pic>
        <p:nvPicPr>
          <p:cNvPr id="28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83162" y="1760537"/>
            <a:ext cx="3698876" cy="1647826"/>
          </a:xfrm>
          <a:prstGeom prst="rect">
            <a:avLst/>
          </a:prstGeom>
          <a:ln w="12700">
            <a:miter lim="400000"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1"/>
            <a:ext cx="8229600" cy="765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ES" sz="4400" dirty="0">
                <a:solidFill>
                  <a:srgbClr val="464646"/>
                </a:solidFill>
              </a:rPr>
              <a:t>Notación UML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765112"/>
            <a:ext cx="8229600" cy="536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 fontScale="77500" lnSpcReduction="20000"/>
          </a:bodyPr>
          <a:lstStyle/>
          <a:p>
            <a:pPr marL="0" lvl="0" indent="0">
              <a:buNone/>
              <a:defRPr sz="1800"/>
            </a:pPr>
            <a:r>
              <a:rPr lang="es-ES" sz="3200" b="1" dirty="0"/>
              <a:t>Atributos</a:t>
            </a:r>
          </a:p>
          <a:p>
            <a:pPr marL="0" lvl="0" indent="0">
              <a:buNone/>
              <a:defRPr sz="1800"/>
            </a:pPr>
            <a:r>
              <a:rPr lang="es-ES" sz="2400" dirty="0"/>
              <a:t>Se definen </a:t>
            </a:r>
          </a:p>
          <a:p>
            <a:pPr marL="0" lvl="0" indent="0">
              <a:buNone/>
              <a:defRPr sz="1800"/>
            </a:pPr>
            <a:r>
              <a:rPr lang="es-ES" sz="2400" dirty="0"/>
              <a:t>&lt;Nombre de variable&gt; : &lt;tipo de dato&gt;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population</a:t>
            </a:r>
            <a:r>
              <a:rPr lang="es-ES" sz="2400" dirty="0"/>
              <a:t>: </a:t>
            </a:r>
            <a:r>
              <a:rPr lang="es-ES" sz="2400" dirty="0" err="1"/>
              <a:t>int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growthRate</a:t>
            </a:r>
            <a:r>
              <a:rPr lang="es-ES" sz="2400" dirty="0"/>
              <a:t>: </a:t>
            </a:r>
            <a:r>
              <a:rPr lang="es-ES" sz="2400" dirty="0" err="1"/>
              <a:t>double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es-ES" sz="2400" dirty="0"/>
          </a:p>
          <a:p>
            <a:pPr marL="0" lvl="0" indent="0">
              <a:buNone/>
              <a:defRPr sz="1800"/>
            </a:pPr>
            <a:r>
              <a:rPr lang="es-ES" sz="2800" b="1"/>
              <a:t>Métodos</a:t>
            </a:r>
            <a:endParaRPr lang="es-ES" sz="2800" b="1" dirty="0"/>
          </a:p>
          <a:p>
            <a:pPr marL="0" indent="0">
              <a:buNone/>
              <a:defRPr sz="1800"/>
            </a:pPr>
            <a:r>
              <a:rPr lang="es-ES" sz="2400" dirty="0"/>
              <a:t>Se definen</a:t>
            </a:r>
          </a:p>
          <a:p>
            <a:pPr marL="0" indent="0">
              <a:buNone/>
              <a:defRPr sz="1800"/>
            </a:pPr>
            <a:r>
              <a:rPr lang="es-ES" sz="2400" dirty="0"/>
              <a:t>&lt;</a:t>
            </a:r>
            <a:r>
              <a:rPr lang="es-ES" sz="2400" i="1" dirty="0"/>
              <a:t>Nombre del método</a:t>
            </a:r>
            <a:r>
              <a:rPr lang="es-ES" sz="2400" dirty="0"/>
              <a:t>&gt; (&lt;</a:t>
            </a:r>
            <a:r>
              <a:rPr lang="es-ES" sz="2400" i="1" dirty="0"/>
              <a:t>parámetro de entrada1</a:t>
            </a:r>
            <a:r>
              <a:rPr lang="es-ES" sz="2400" dirty="0"/>
              <a:t>&gt;: &lt;</a:t>
            </a:r>
            <a:r>
              <a:rPr lang="es-ES" sz="2400" i="1" dirty="0"/>
              <a:t>tipo de dato1</a:t>
            </a:r>
            <a:r>
              <a:rPr lang="es-ES" sz="2400" dirty="0"/>
              <a:t>&gt;, &lt;</a:t>
            </a:r>
            <a:r>
              <a:rPr lang="es-ES" sz="2400" i="1" dirty="0"/>
              <a:t>parámetro de entrada 2</a:t>
            </a:r>
            <a:r>
              <a:rPr lang="es-ES" sz="2400" dirty="0"/>
              <a:t>&gt;:&lt;</a:t>
            </a:r>
            <a:r>
              <a:rPr lang="es-ES" sz="2400" i="1" dirty="0"/>
              <a:t>tipo de dato 2</a:t>
            </a:r>
            <a:r>
              <a:rPr lang="es-ES" sz="2400" dirty="0"/>
              <a:t>&gt;, …) : &lt;</a:t>
            </a:r>
            <a:r>
              <a:rPr lang="es-ES" sz="2400" i="1" dirty="0"/>
              <a:t>valor de retorno&gt;:&lt;tipo de dato&gt;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getPopulation</a:t>
            </a:r>
            <a:r>
              <a:rPr lang="es-ES" sz="2400" dirty="0"/>
              <a:t>( ): </a:t>
            </a:r>
            <a:r>
              <a:rPr lang="es-ES" sz="2400" dirty="0" err="1"/>
              <a:t>population:int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getName</a:t>
            </a:r>
            <a:r>
              <a:rPr lang="es-ES" sz="2400" dirty="0"/>
              <a:t>( ): </a:t>
            </a:r>
            <a:r>
              <a:rPr lang="es-ES" sz="2400" dirty="0" err="1"/>
              <a:t>name:String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getGrowthRate</a:t>
            </a:r>
            <a:r>
              <a:rPr lang="es-ES" sz="2400" dirty="0"/>
              <a:t>( ): </a:t>
            </a:r>
            <a:r>
              <a:rPr lang="es-ES" sz="2400" dirty="0" err="1"/>
              <a:t>growthRate:double</a:t>
            </a:r>
            <a:endParaRPr lang="es-ES" sz="2400" dirty="0"/>
          </a:p>
          <a:p>
            <a:pPr>
              <a:buFont typeface="Arial" panose="020B0604020202020204" pitchFamily="34" charset="0"/>
              <a:buChar char="•"/>
              <a:defRPr sz="1800"/>
            </a:pPr>
            <a:r>
              <a:rPr lang="es-ES" sz="2400" dirty="0" err="1"/>
              <a:t>setSpecies</a:t>
            </a:r>
            <a:r>
              <a:rPr lang="es-ES" sz="2400" dirty="0"/>
              <a:t>(</a:t>
            </a:r>
            <a:r>
              <a:rPr lang="es-ES" sz="2400" dirty="0" err="1"/>
              <a:t>newName</a:t>
            </a:r>
            <a:r>
              <a:rPr lang="es-ES" sz="2400" dirty="0"/>
              <a:t>: 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  <a:r>
              <a:rPr lang="es-ES" sz="2400" dirty="0" err="1"/>
              <a:t>newPopulation</a:t>
            </a:r>
            <a:r>
              <a:rPr lang="es-ES" sz="2400" dirty="0"/>
              <a:t>: </a:t>
            </a:r>
            <a:r>
              <a:rPr lang="es-ES" sz="2400" dirty="0" err="1"/>
              <a:t>int</a:t>
            </a:r>
            <a:r>
              <a:rPr lang="es-ES" sz="2400" dirty="0"/>
              <a:t>, </a:t>
            </a:r>
            <a:r>
              <a:rPr lang="es-ES" sz="2400" dirty="0" err="1"/>
              <a:t>newGrothRate</a:t>
            </a:r>
            <a:r>
              <a:rPr lang="es-ES" sz="2400" dirty="0"/>
              <a:t>: </a:t>
            </a:r>
            <a:r>
              <a:rPr lang="es-ES" sz="2400" dirty="0" err="1"/>
              <a:t>double</a:t>
            </a:r>
            <a:r>
              <a:rPr lang="es-ES" sz="2400" dirty="0"/>
              <a:t>)</a:t>
            </a:r>
          </a:p>
          <a:p>
            <a:pPr>
              <a:buFont typeface="Arial" panose="020B0604020202020204" pitchFamily="34" charset="0"/>
              <a:buChar char="•"/>
              <a:defRPr sz="1800"/>
            </a:pPr>
            <a:endParaRPr lang="es-ES" sz="2400" dirty="0"/>
          </a:p>
          <a:p>
            <a:pPr marL="0" indent="0">
              <a:buNone/>
              <a:defRPr sz="1800"/>
            </a:pPr>
            <a:endParaRPr lang="es-ES" sz="2400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lang="es-ES" sz="3200" b="1" dirty="0"/>
          </a:p>
          <a:p>
            <a:pPr marL="0" lvl="0" indent="0">
              <a:buNone/>
              <a:defRPr sz="1800"/>
            </a:pPr>
            <a:endParaRPr lang="es-ES" b="1" dirty="0"/>
          </a:p>
          <a:p>
            <a:pPr marL="0" lvl="0" indent="0">
              <a:buNone/>
              <a:defRPr sz="1800"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98967338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5.5a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7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2275" y="1419225"/>
            <a:ext cx="5321300" cy="4676775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867711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5.5b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8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7700" y="1744662"/>
            <a:ext cx="5480050" cy="4178301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5.5c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8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3512" y="1870075"/>
            <a:ext cx="6008688" cy="3735388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5.5d</a:t>
            </a:r>
            <a:br>
              <a:rPr sz="3200"/>
            </a:br>
            <a:r>
              <a:rPr sz="3200"/>
              <a:t>Behavior</a:t>
            </a:r>
            <a:br>
              <a:rPr sz="3200"/>
            </a:br>
            <a:r>
              <a:rPr sz="3200"/>
              <a:t>of class</a:t>
            </a:r>
            <a:br>
              <a:rPr sz="3200"/>
            </a:br>
            <a:r>
              <a:rPr sz="3200"/>
              <a:t>variables</a:t>
            </a:r>
          </a:p>
        </p:txBody>
      </p:sp>
      <p:pic>
        <p:nvPicPr>
          <p:cNvPr id="19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1937" y="1855787"/>
            <a:ext cx="5919788" cy="3817938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5.6a</a:t>
            </a:r>
            <a:br>
              <a:rPr sz="3200"/>
            </a:br>
            <a:r>
              <a:rPr sz="3200"/>
              <a:t>Dangers of</a:t>
            </a:r>
            <a:br>
              <a:rPr sz="3200"/>
            </a:br>
            <a:r>
              <a:rPr sz="3200"/>
              <a:t>using </a:t>
            </a:r>
            <a: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/>
              <a:t>with objects</a:t>
            </a:r>
          </a:p>
        </p:txBody>
      </p:sp>
      <p:pic>
        <p:nvPicPr>
          <p:cNvPr id="19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212" y="1855787"/>
            <a:ext cx="5741988" cy="3465513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Variables of a Class Type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sz="3200"/>
              <a:t>Figure </a:t>
            </a:r>
            <a:br>
              <a:rPr sz="3200"/>
            </a:br>
            <a:r>
              <a:rPr sz="3200"/>
              <a:t>5.6b</a:t>
            </a:r>
            <a:br>
              <a:rPr sz="3200"/>
            </a:br>
            <a:r>
              <a:rPr sz="3200"/>
              <a:t>Dangers of</a:t>
            </a:r>
            <a:br>
              <a:rPr sz="3200"/>
            </a:br>
            <a:r>
              <a:rPr sz="3200"/>
              <a:t>using </a:t>
            </a:r>
            <a: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br>
              <a:rPr sz="30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/>
              <a:t>with objects</a:t>
            </a:r>
          </a:p>
        </p:txBody>
      </p:sp>
      <p:pic>
        <p:nvPicPr>
          <p:cNvPr id="19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4850" y="1241425"/>
            <a:ext cx="5516563" cy="4938713"/>
          </a:xfrm>
          <a:prstGeom prst="rect">
            <a:avLst/>
          </a:prstGeom>
          <a:ln>
            <a:solidFill/>
            <a:round/>
          </a:ln>
          <a:effectLst>
            <a:outerShdw blurRad="63500" dist="107763" dir="2700000" rotWithShape="0">
              <a:srgbClr val="DEF5FA">
                <a:alpha val="5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Definiendo un método </a:t>
            </a:r>
            <a:r>
              <a:rPr sz="44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har char="•"/>
              <a:defRPr sz="1800"/>
            </a:pPr>
            <a:r>
              <a:rPr lang="es-MX" sz="3200" dirty="0"/>
              <a:t>Como vimos en las figuras previas,</a:t>
            </a:r>
          </a:p>
          <a:p>
            <a:pPr lvl="1">
              <a:buChar char="•"/>
              <a:defRPr sz="1800"/>
            </a:pPr>
            <a:r>
              <a:rPr lang="es-MX" dirty="0"/>
              <a:t>No podemos usar el comparador </a:t>
            </a:r>
            <a:r>
              <a:rPr lang="es-MX" b="1" dirty="0">
                <a:solidFill>
                  <a:srgbClr val="FF0000"/>
                </a:solidFill>
              </a:rPr>
              <a:t>== </a:t>
            </a:r>
            <a:r>
              <a:rPr lang="es-MX" dirty="0">
                <a:solidFill>
                  <a:schemeClr val="tx1"/>
                </a:solidFill>
              </a:rPr>
              <a:t>para comparar dos objetos.</a:t>
            </a:r>
          </a:p>
          <a:p>
            <a:pPr lvl="1">
              <a:buChar char="•"/>
              <a:defRPr sz="1800"/>
            </a:pPr>
            <a:r>
              <a:rPr lang="es-MX" dirty="0">
                <a:solidFill>
                  <a:schemeClr val="tx1"/>
                </a:solidFill>
              </a:rPr>
              <a:t>Debemos escribir un método que realiza las comparaciones necesarias.</a:t>
            </a:r>
            <a:endParaRPr lang="es-MX" dirty="0"/>
          </a:p>
          <a:p>
            <a:pPr lvl="0">
              <a:buChar char="•"/>
              <a:defRPr sz="1800"/>
            </a:pPr>
            <a:r>
              <a:rPr lang="es-MX" sz="3200" dirty="0"/>
              <a:t>Definiremos el método </a:t>
            </a:r>
            <a:r>
              <a:rPr sz="3000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sz="3200" dirty="0"/>
              <a:t> </a:t>
            </a:r>
            <a:r>
              <a:rPr lang="es-MX" sz="3200" dirty="0"/>
              <a:t>para esta clase. La nombraremos </a:t>
            </a:r>
            <a:r>
              <a:rPr lang="es-MX" sz="2800" b="1" dirty="0" err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lang="es-MX" sz="3200" dirty="0"/>
              <a:t> por que es el estándar.</a:t>
            </a:r>
            <a:endParaRPr sz="3000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7" y="1793452"/>
            <a:ext cx="793543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041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s-MX" sz="4400" dirty="0">
                <a:solidFill>
                  <a:srgbClr val="464646"/>
                </a:solidFill>
              </a:rPr>
              <a:t>Parámetros de una Clase</a:t>
            </a:r>
            <a:endParaRPr sz="4400" dirty="0">
              <a:solidFill>
                <a:srgbClr val="464646"/>
              </a:solidFill>
            </a:endParaRPr>
          </a:p>
        </p:txBody>
      </p:sp>
      <p:sp>
        <p:nvSpPr>
          <p:cNvPr id="226" name="Shape 22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/>
          <a:p>
            <a:pPr marL="300037" lvl="0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Cuando el operador de asignación se usa entre objetos</a:t>
            </a:r>
          </a:p>
          <a:p>
            <a:pPr marL="740908" lvl="1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Sólo se copia la dirección de memoria</a:t>
            </a:r>
          </a:p>
          <a:p>
            <a:pPr marL="740908" lvl="1" indent="-300037">
              <a:spcBef>
                <a:spcPts val="600"/>
              </a:spcBef>
              <a:buChar char="•"/>
              <a:defRPr sz="1800"/>
            </a:pPr>
            <a:r>
              <a:rPr lang="es-MX" sz="2800" dirty="0"/>
              <a:t>No se copia el contenido del objeto.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s-MX" sz="2800" dirty="0"/>
              <a:t>Cuando un objeto es un parámetro,</a:t>
            </a:r>
          </a:p>
          <a:p>
            <a:pPr lvl="1">
              <a:spcBef>
                <a:spcPts val="600"/>
              </a:spcBef>
              <a:defRPr sz="1800"/>
            </a:pPr>
            <a:r>
              <a:rPr lang="es-MX" sz="2800" dirty="0"/>
              <a:t>Sólo se pasa como parámetro la dirección de memoria del objeto</a:t>
            </a:r>
          </a:p>
          <a:p>
            <a:pPr lvl="1">
              <a:spcBef>
                <a:spcPts val="600"/>
              </a:spcBef>
              <a:defRPr sz="1800"/>
            </a:pPr>
            <a:r>
              <a:rPr lang="es-MX" sz="2800" dirty="0"/>
              <a:t>Por lo tanto se puede modificar el objeto, por que se tiene acceso al objeto original.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209550" y="303212"/>
            <a:ext cx="893445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Compilación Separada de Clases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329184" lvl="0" indent="-329184" defTabSz="877823">
              <a:buChar char="•"/>
              <a:defRPr sz="1800"/>
            </a:pPr>
            <a:r>
              <a:rPr sz="3072" dirty="0" err="1"/>
              <a:t>Cada</a:t>
            </a:r>
            <a:r>
              <a:rPr sz="3072" dirty="0"/>
              <a:t> </a:t>
            </a:r>
            <a:r>
              <a:rPr sz="3072" dirty="0" err="1"/>
              <a:t>clase</a:t>
            </a:r>
            <a:r>
              <a:rPr sz="3072" dirty="0"/>
              <a:t> de </a:t>
            </a:r>
            <a:r>
              <a:rPr sz="307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r>
              <a:rPr sz="3072" dirty="0"/>
              <a:t> </a:t>
            </a:r>
            <a:r>
              <a:rPr sz="3072" dirty="0" err="1"/>
              <a:t>generalmente</a:t>
            </a:r>
            <a:r>
              <a:rPr sz="3072" dirty="0"/>
              <a:t> se </a:t>
            </a:r>
            <a:r>
              <a:rPr sz="3072" dirty="0" err="1"/>
              <a:t>encuentra</a:t>
            </a:r>
            <a:r>
              <a:rPr sz="3072" dirty="0"/>
              <a:t> </a:t>
            </a:r>
            <a:r>
              <a:rPr sz="3072" dirty="0" err="1"/>
              <a:t>en</a:t>
            </a:r>
            <a:r>
              <a:rPr sz="3072" dirty="0"/>
              <a:t> un </a:t>
            </a:r>
            <a:r>
              <a:rPr sz="3072" dirty="0" err="1"/>
              <a:t>archivo</a:t>
            </a:r>
            <a:r>
              <a:rPr sz="3072" dirty="0"/>
              <a:t> </a:t>
            </a:r>
            <a:r>
              <a:rPr sz="3072" dirty="0" err="1"/>
              <a:t>separado</a:t>
            </a:r>
            <a:endParaRPr sz="3072" dirty="0"/>
          </a:p>
          <a:p>
            <a:pPr marL="438911" lvl="1" indent="0" defTabSz="877823">
              <a:spcBef>
                <a:spcPts val="600"/>
              </a:spcBef>
              <a:buNone/>
              <a:defRPr sz="1800"/>
            </a:pPr>
            <a:r>
              <a:rPr lang="es-MX" sz="2688" b="1" dirty="0"/>
              <a:t>- </a:t>
            </a:r>
            <a:r>
              <a:rPr sz="2688" b="1" dirty="0" err="1"/>
              <a:t>Recuerda</a:t>
            </a:r>
            <a:r>
              <a:rPr sz="2688" b="1" dirty="0"/>
              <a:t>: </a:t>
            </a:r>
            <a:r>
              <a:rPr sz="2688" dirty="0"/>
              <a:t>El </a:t>
            </a:r>
            <a:r>
              <a:rPr sz="2688" dirty="0" err="1"/>
              <a:t>archivo</a:t>
            </a:r>
            <a:r>
              <a:rPr sz="2688" dirty="0"/>
              <a:t> debe </a:t>
            </a:r>
            <a:r>
              <a:rPr sz="2688" dirty="0" err="1"/>
              <a:t>llamarse</a:t>
            </a:r>
            <a:r>
              <a:rPr sz="2688" dirty="0"/>
              <a:t> </a:t>
            </a:r>
            <a:r>
              <a:rPr sz="2688" dirty="0" err="1"/>
              <a:t>igual</a:t>
            </a:r>
            <a:r>
              <a:rPr sz="2688" dirty="0"/>
              <a:t> que la </a:t>
            </a:r>
            <a:r>
              <a:rPr sz="2688" dirty="0" err="1"/>
              <a:t>clase</a:t>
            </a:r>
            <a:endParaRPr lang="en-US" sz="2688" dirty="0"/>
          </a:p>
          <a:p>
            <a:pPr marL="438911" lvl="1" indent="0" defTabSz="877823">
              <a:buNone/>
              <a:defRPr sz="1800"/>
            </a:pPr>
            <a:r>
              <a:rPr lang="en-US" sz="2688" dirty="0"/>
              <a:t>- Tiene el </a:t>
            </a:r>
            <a:r>
              <a:rPr lang="en-US" sz="2688" dirty="0" err="1"/>
              <a:t>sufijo</a:t>
            </a:r>
            <a:r>
              <a:rPr lang="en-US" sz="2688" dirty="0"/>
              <a:t> .</a:t>
            </a:r>
            <a:r>
              <a:rPr lang="en-US" sz="3072" b="1" dirty="0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java</a:t>
            </a:r>
            <a:endParaRPr lang="en-US" sz="2688" b="1" dirty="0">
              <a:solidFill>
                <a:srgbClr val="DA1F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9184" lvl="0" indent="-329184" defTabSz="877823">
              <a:buChar char="•"/>
              <a:defRPr sz="1800"/>
            </a:pPr>
            <a:r>
              <a:rPr sz="3072" dirty="0"/>
              <a:t>Las </a:t>
            </a:r>
            <a:r>
              <a:rPr sz="3072" dirty="0" err="1"/>
              <a:t>clases</a:t>
            </a:r>
            <a:r>
              <a:rPr sz="3072" dirty="0"/>
              <a:t> </a:t>
            </a:r>
            <a:r>
              <a:rPr sz="3072" dirty="0" err="1"/>
              <a:t>pueden</a:t>
            </a:r>
            <a:r>
              <a:rPr sz="3072" dirty="0"/>
              <a:t> </a:t>
            </a:r>
            <a:r>
              <a:rPr sz="3072" dirty="0" err="1"/>
              <a:t>compilarse</a:t>
            </a:r>
            <a:r>
              <a:rPr sz="3072" dirty="0"/>
              <a:t> por </a:t>
            </a:r>
            <a:r>
              <a:rPr sz="3072" dirty="0" err="1"/>
              <a:t>separado</a:t>
            </a:r>
            <a:r>
              <a:rPr sz="3072" dirty="0"/>
              <a:t>. </a:t>
            </a:r>
          </a:p>
          <a:p>
            <a:pPr marL="329184" lvl="0" indent="-329184" defTabSz="877823">
              <a:buChar char="•"/>
              <a:defRPr sz="1800"/>
            </a:pPr>
            <a:r>
              <a:rPr sz="3072" dirty="0"/>
              <a:t>Es de </a:t>
            </a:r>
            <a:r>
              <a:rPr sz="3072" dirty="0" err="1"/>
              <a:t>utilidad</a:t>
            </a:r>
            <a:r>
              <a:rPr sz="3072" dirty="0"/>
              <a:t> </a:t>
            </a:r>
            <a:r>
              <a:rPr sz="3072" dirty="0" err="1"/>
              <a:t>mantener</a:t>
            </a:r>
            <a:r>
              <a:rPr sz="3072" dirty="0"/>
              <a:t> las </a:t>
            </a:r>
            <a:r>
              <a:rPr sz="3072" dirty="0" err="1"/>
              <a:t>diferentes</a:t>
            </a:r>
            <a:r>
              <a:rPr sz="3072" dirty="0"/>
              <a:t> </a:t>
            </a:r>
            <a:r>
              <a:rPr sz="3072" dirty="0" err="1"/>
              <a:t>clases</a:t>
            </a:r>
            <a:r>
              <a:rPr sz="3072" dirty="0"/>
              <a:t> de un </a:t>
            </a:r>
            <a:r>
              <a:rPr sz="3072" dirty="0" err="1"/>
              <a:t>programa</a:t>
            </a:r>
            <a:r>
              <a:rPr sz="3072" dirty="0"/>
              <a:t> </a:t>
            </a:r>
            <a:r>
              <a:rPr sz="3072" dirty="0" err="1"/>
              <a:t>en</a:t>
            </a:r>
            <a:r>
              <a:rPr sz="3072" dirty="0"/>
              <a:t> el </a:t>
            </a:r>
            <a:r>
              <a:rPr sz="3072" dirty="0" err="1"/>
              <a:t>mismo</a:t>
            </a:r>
            <a:r>
              <a:rPr sz="3072" dirty="0"/>
              <a:t> </a:t>
            </a:r>
            <a:r>
              <a:rPr sz="3072" dirty="0" err="1"/>
              <a:t>directorio</a:t>
            </a:r>
            <a:r>
              <a:rPr sz="3072" dirty="0"/>
              <a:t>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54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/>
              <a:t>Resumen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457200" y="1175994"/>
            <a:ext cx="8229600" cy="495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/>
          <a:p>
            <a:pPr>
              <a:buChar char="•"/>
              <a:defRPr sz="1800"/>
            </a:pPr>
            <a:r>
              <a:rPr lang="en-US" sz="2200" dirty="0"/>
              <a:t>Las </a:t>
            </a:r>
            <a:r>
              <a:rPr lang="en-US" sz="2200" err="1"/>
              <a:t>clases</a:t>
            </a:r>
            <a:r>
              <a:rPr lang="en-US" sz="2200" dirty="0"/>
              <a:t> </a:t>
            </a:r>
            <a:r>
              <a:rPr lang="en-US" sz="2200" err="1"/>
              <a:t>están</a:t>
            </a:r>
            <a:r>
              <a:rPr lang="en-US" sz="2200" dirty="0"/>
              <a:t> </a:t>
            </a:r>
            <a:r>
              <a:rPr lang="en-US" sz="2200" err="1"/>
              <a:t>compuestas</a:t>
            </a:r>
            <a:r>
              <a:rPr lang="en-US" sz="2200" dirty="0"/>
              <a:t> por:</a:t>
            </a:r>
          </a:p>
          <a:p>
            <a:pPr marL="783590" lvl="1" indent="-326390">
              <a:buChar char="•"/>
              <a:defRPr sz="1800"/>
            </a:pPr>
            <a:r>
              <a:rPr lang="en-US" sz="2200" dirty="0"/>
              <a:t>Variables de </a:t>
            </a:r>
            <a:r>
              <a:rPr lang="en-US" sz="2200" err="1"/>
              <a:t>instancia</a:t>
            </a:r>
            <a:r>
              <a:rPr lang="en-US" sz="2200" dirty="0"/>
              <a:t> para </a:t>
            </a:r>
            <a:r>
              <a:rPr lang="en-US" sz="2200" err="1"/>
              <a:t>almacenar</a:t>
            </a:r>
            <a:r>
              <a:rPr lang="en-US" sz="2200" dirty="0"/>
              <a:t> </a:t>
            </a:r>
            <a:r>
              <a:rPr lang="en-US" sz="2200" err="1"/>
              <a:t>información</a:t>
            </a:r>
            <a:r>
              <a:rPr lang="en-US" sz="2200" dirty="0"/>
              <a:t>.</a:t>
            </a:r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para </a:t>
            </a:r>
            <a:r>
              <a:rPr lang="en-US" sz="2200" err="1"/>
              <a:t>realizar</a:t>
            </a:r>
            <a:r>
              <a:rPr lang="en-US" sz="2200" dirty="0"/>
              <a:t> </a:t>
            </a:r>
            <a:r>
              <a:rPr lang="en-US" sz="2200" err="1"/>
              <a:t>acciones</a:t>
            </a:r>
            <a:endParaRPr lang="en-US" sz="2200"/>
          </a:p>
          <a:p>
            <a:pPr marL="0" indent="0">
              <a:buFontTx/>
              <a:buChar char="•"/>
              <a:defRPr sz="1800"/>
            </a:pPr>
            <a:r>
              <a:rPr lang="en-US" sz="2200" dirty="0"/>
              <a:t>Las variables de </a:t>
            </a:r>
            <a:r>
              <a:rPr lang="en-US" sz="2200" err="1"/>
              <a:t>instancia</a:t>
            </a:r>
            <a:r>
              <a:rPr lang="en-US" sz="2200" dirty="0"/>
              <a:t> </a:t>
            </a:r>
            <a:r>
              <a:rPr lang="en-US" sz="2200" err="1"/>
              <a:t>deben</a:t>
            </a:r>
            <a:r>
              <a:rPr lang="en-US" sz="2200" dirty="0"/>
              <a:t> ser </a:t>
            </a:r>
            <a:r>
              <a:rPr lang="en-US" sz="2200" err="1"/>
              <a:t>definidas</a:t>
            </a:r>
            <a:r>
              <a:rPr lang="en-US" sz="2200" dirty="0"/>
              <a:t> </a:t>
            </a:r>
            <a:r>
              <a:rPr lang="en-US" sz="2200" err="1"/>
              <a:t>como</a:t>
            </a:r>
            <a:r>
              <a:rPr lang="en-US" sz="2200" dirty="0"/>
              <a:t> </a:t>
            </a:r>
            <a:r>
              <a:rPr lang="en-US" sz="2200" err="1"/>
              <a:t>privadas</a:t>
            </a:r>
            <a:endParaRPr lang="en-US" sz="2200"/>
          </a:p>
          <a:p>
            <a:pPr marL="0" indent="0">
              <a:buFontTx/>
              <a:buChar char="•"/>
              <a:defRPr sz="1800"/>
            </a:pPr>
            <a:r>
              <a:rPr lang="en-US" sz="2200" dirty="0"/>
              <a:t>Para acceder al </a:t>
            </a:r>
            <a:r>
              <a:rPr lang="en-US" sz="2200" err="1"/>
              <a:t>contenido</a:t>
            </a:r>
            <a:r>
              <a:rPr lang="en-US" sz="2200" dirty="0"/>
              <a:t> de las variables de </a:t>
            </a:r>
            <a:r>
              <a:rPr lang="en-US" sz="2200" err="1"/>
              <a:t>instancia</a:t>
            </a:r>
            <a:r>
              <a:rPr lang="en-US" sz="2200" dirty="0"/>
              <a:t> </a:t>
            </a:r>
            <a:r>
              <a:rPr lang="en-US" sz="2200" err="1"/>
              <a:t>debemos</a:t>
            </a:r>
            <a:r>
              <a:rPr lang="en-US" sz="2200" dirty="0"/>
              <a:t> </a:t>
            </a:r>
            <a:r>
              <a:rPr lang="en-US" sz="2200" err="1"/>
              <a:t>usar</a:t>
            </a:r>
            <a:r>
              <a:rPr lang="en-US" sz="2200" dirty="0"/>
              <a:t>:</a:t>
            </a:r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getters / </a:t>
            </a:r>
            <a:r>
              <a:rPr lang="en-US" sz="2200" err="1"/>
              <a:t>accesors</a:t>
            </a:r>
            <a:endParaRPr lang="en-US" sz="2200"/>
          </a:p>
          <a:p>
            <a:pPr marL="783590" lvl="1" indent="-326390">
              <a:buFontTx/>
              <a:buChar char="•"/>
              <a:defRPr sz="1800"/>
            </a:pPr>
            <a:r>
              <a:rPr lang="en-US" sz="2200" err="1"/>
              <a:t>Métodos</a:t>
            </a:r>
            <a:r>
              <a:rPr lang="en-US" sz="2200" dirty="0"/>
              <a:t> setters / mutators</a:t>
            </a:r>
          </a:p>
          <a:p>
            <a:pPr>
              <a:buFontTx/>
              <a:buChar char="•"/>
              <a:defRPr sz="1800"/>
            </a:pPr>
            <a:r>
              <a:rPr lang="en-US" sz="2200" dirty="0"/>
              <a:t>Los </a:t>
            </a:r>
            <a:r>
              <a:rPr lang="en-US" sz="2200" err="1"/>
              <a:t>métodos</a:t>
            </a:r>
            <a:r>
              <a:rPr lang="en-US" sz="2200" dirty="0"/>
              <a:t>:</a:t>
            </a:r>
          </a:p>
          <a:p>
            <a:pPr marL="1126490" lvl="1" indent="-342900">
              <a:buFontTx/>
              <a:buChar char="•"/>
              <a:defRPr sz="1800"/>
            </a:pPr>
            <a:r>
              <a:rPr lang="en-US" sz="2200" err="1"/>
              <a:t>Pueden</a:t>
            </a:r>
            <a:r>
              <a:rPr lang="en-US" sz="2200" dirty="0"/>
              <a:t> </a:t>
            </a:r>
            <a:r>
              <a:rPr lang="en-US" sz="2200" err="1"/>
              <a:t>tener</a:t>
            </a:r>
            <a:r>
              <a:rPr lang="en-US" sz="2200" dirty="0"/>
              <a:t> </a:t>
            </a:r>
            <a:r>
              <a:rPr lang="en-US" sz="2200" err="1"/>
              <a:t>valores</a:t>
            </a:r>
            <a:r>
              <a:rPr lang="en-US" sz="2200" dirty="0"/>
              <a:t> de </a:t>
            </a:r>
            <a:r>
              <a:rPr lang="en-US" sz="2200" err="1"/>
              <a:t>retorno</a:t>
            </a:r>
            <a:endParaRPr lang="en-US" sz="2200"/>
          </a:p>
          <a:p>
            <a:pPr marL="1126490" lvl="1" indent="-342900">
              <a:buFontTx/>
              <a:buChar char="•"/>
              <a:defRPr sz="1800"/>
            </a:pPr>
            <a:r>
              <a:rPr lang="en-US" sz="2200" dirty="0"/>
              <a:t>Se </a:t>
            </a:r>
            <a:r>
              <a:rPr lang="en-US" sz="2200" err="1"/>
              <a:t>definen</a:t>
            </a:r>
            <a:r>
              <a:rPr lang="en-US" sz="2200" dirty="0"/>
              <a:t> </a:t>
            </a:r>
            <a:r>
              <a:rPr lang="en-US" sz="2200" err="1"/>
              <a:t>como</a:t>
            </a:r>
            <a:r>
              <a:rPr lang="en-US" sz="2200" dirty="0"/>
              <a:t> void </a:t>
            </a:r>
            <a:r>
              <a:rPr lang="en-US" sz="2200" err="1"/>
              <a:t>cuando</a:t>
            </a:r>
            <a:r>
              <a:rPr lang="en-US" sz="2200" dirty="0"/>
              <a:t> no </a:t>
            </a:r>
            <a:r>
              <a:rPr lang="en-US" sz="2200" err="1"/>
              <a:t>devuelven</a:t>
            </a:r>
            <a:r>
              <a:rPr lang="en-US" sz="2200" dirty="0"/>
              <a:t> </a:t>
            </a:r>
            <a:r>
              <a:rPr lang="en-US" sz="2200" err="1"/>
              <a:t>información</a:t>
            </a:r>
            <a:r>
              <a:rPr lang="en-US" sz="2200" dirty="0"/>
              <a:t>. </a:t>
            </a:r>
            <a:endParaRPr sz="220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 err="1"/>
              <a:t>Resumen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/>
          <a:p>
            <a:pPr>
              <a:buChar char="•"/>
              <a:defRPr sz="1800"/>
            </a:pPr>
            <a:r>
              <a:rPr lang="en-US" sz="3000" dirty="0"/>
              <a:t>La palabra </a:t>
            </a:r>
            <a:r>
              <a:rPr lang="en-US" sz="3000" dirty="0" err="1"/>
              <a:t>reservada</a:t>
            </a:r>
            <a:r>
              <a:rPr lang="en-US" sz="3000" dirty="0"/>
              <a:t> </a:t>
            </a:r>
            <a:r>
              <a:rPr lang="en-US" sz="3000" b="1" dirty="0"/>
              <a:t>this</a:t>
            </a:r>
            <a:r>
              <a:rPr lang="en-US" sz="3000" dirty="0"/>
              <a:t> </a:t>
            </a:r>
            <a:r>
              <a:rPr lang="en-US" sz="3000" dirty="0" err="1"/>
              <a:t>puede</a:t>
            </a:r>
            <a:r>
              <a:rPr lang="en-US" sz="3000" dirty="0"/>
              <a:t> ser </a:t>
            </a:r>
            <a:r>
              <a:rPr lang="en-US" sz="3000" dirty="0" err="1"/>
              <a:t>utilizada</a:t>
            </a:r>
            <a:r>
              <a:rPr lang="en-US" sz="3000" dirty="0"/>
              <a:t> para </a:t>
            </a:r>
            <a:r>
              <a:rPr lang="en-US" sz="3000" dirty="0" err="1"/>
              <a:t>hacer</a:t>
            </a:r>
            <a:r>
              <a:rPr lang="en-US" sz="3000" dirty="0"/>
              <a:t> </a:t>
            </a:r>
            <a:r>
              <a:rPr lang="en-US" sz="3000" dirty="0" err="1"/>
              <a:t>referencia</a:t>
            </a:r>
            <a:r>
              <a:rPr lang="en-US" sz="3000" dirty="0"/>
              <a:t> del </a:t>
            </a:r>
            <a:r>
              <a:rPr lang="en-US" sz="3000" dirty="0" err="1"/>
              <a:t>objeto</a:t>
            </a:r>
            <a:r>
              <a:rPr lang="en-US" sz="3000" dirty="0"/>
              <a:t> que </a:t>
            </a:r>
            <a:r>
              <a:rPr lang="en-US" sz="3000" dirty="0" err="1"/>
              <a:t>invoca</a:t>
            </a:r>
            <a:r>
              <a:rPr lang="en-US" sz="3000" dirty="0"/>
              <a:t> el </a:t>
            </a:r>
            <a:r>
              <a:rPr lang="en-US" sz="3000" dirty="0" err="1"/>
              <a:t>método</a:t>
            </a:r>
            <a:r>
              <a:rPr lang="en-US" sz="3000" dirty="0"/>
              <a:t>. </a:t>
            </a:r>
          </a:p>
          <a:p>
            <a:pPr>
              <a:buChar char="•"/>
              <a:defRPr sz="1800"/>
            </a:pPr>
            <a:r>
              <a:rPr lang="en-US" sz="3000" dirty="0"/>
              <a:t>Los </a:t>
            </a:r>
            <a:r>
              <a:rPr lang="en-US" sz="3000" dirty="0" err="1"/>
              <a:t>parámetros</a:t>
            </a:r>
            <a:r>
              <a:rPr lang="en-US" sz="3000" dirty="0"/>
              <a:t> </a:t>
            </a:r>
            <a:r>
              <a:rPr lang="en-US" sz="3000" dirty="0" err="1"/>
              <a:t>formales</a:t>
            </a:r>
            <a:r>
              <a:rPr lang="en-US" sz="3000" dirty="0"/>
              <a:t> de los </a:t>
            </a:r>
            <a:r>
              <a:rPr lang="en-US" sz="3000" dirty="0" err="1"/>
              <a:t>métodos</a:t>
            </a:r>
            <a:r>
              <a:rPr lang="en-US" sz="3000" dirty="0"/>
              <a:t> se </a:t>
            </a:r>
            <a:r>
              <a:rPr lang="en-US" sz="3000" dirty="0" err="1"/>
              <a:t>comportan</a:t>
            </a:r>
            <a:r>
              <a:rPr lang="en-US" sz="3000" dirty="0"/>
              <a:t> </a:t>
            </a:r>
            <a:r>
              <a:rPr lang="en-US" sz="3000" dirty="0" err="1"/>
              <a:t>como</a:t>
            </a:r>
            <a:r>
              <a:rPr lang="en-US" sz="3000" dirty="0"/>
              <a:t> variables locales del </a:t>
            </a:r>
            <a:r>
              <a:rPr lang="en-US" sz="3000" dirty="0" err="1"/>
              <a:t>método</a:t>
            </a:r>
            <a:r>
              <a:rPr lang="en-US" sz="3000" dirty="0"/>
              <a:t>. </a:t>
            </a:r>
            <a:endParaRPr sz="300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>
                <a:solidFill>
                  <a:srgbClr val="464646"/>
                </a:solidFill>
              </a:rPr>
              <a:t>Summary</a:t>
            </a:r>
            <a:endParaRPr sz="4400" dirty="0" err="1">
              <a:solidFill>
                <a:srgbClr val="464646"/>
              </a:solidFill>
            </a:endParaRPr>
          </a:p>
        </p:txBody>
      </p:sp>
      <p:sp>
        <p:nvSpPr>
          <p:cNvPr id="274" name="Shape 27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/>
          <a:p>
            <a:pPr marL="299720" indent="-299720">
              <a:spcBef>
                <a:spcPts val="600"/>
              </a:spcBef>
              <a:buChar char="•"/>
              <a:defRPr sz="1800"/>
            </a:pPr>
            <a:r>
              <a:rPr lang="en-US" sz="2800" dirty="0"/>
              <a:t>Los </a:t>
            </a:r>
            <a:r>
              <a:rPr lang="en-US" sz="2800" dirty="0" err="1"/>
              <a:t>parámetros</a:t>
            </a:r>
            <a:r>
              <a:rPr lang="en-US" sz="2800" dirty="0"/>
              <a:t> de un </a:t>
            </a:r>
            <a:r>
              <a:rPr lang="en-US" sz="2800" dirty="0" err="1"/>
              <a:t>método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primitivo</a:t>
            </a:r>
            <a:r>
              <a:rPr lang="en-US" sz="2800" dirty="0"/>
              <a:t> se </a:t>
            </a:r>
            <a:r>
              <a:rPr lang="en-US" sz="2800" dirty="0" err="1"/>
              <a:t>incializan</a:t>
            </a:r>
            <a:r>
              <a:rPr lang="en-US" sz="2800" dirty="0"/>
              <a:t> con el valor del </a:t>
            </a:r>
            <a:r>
              <a:rPr lang="en-US" sz="2800" dirty="0" err="1"/>
              <a:t>parámetro</a:t>
            </a:r>
            <a:r>
              <a:rPr lang="en-US" sz="2800" dirty="0"/>
              <a:t> actual.</a:t>
            </a:r>
          </a:p>
          <a:p>
            <a:pPr marL="783590" lvl="1" indent="-326390">
              <a:spcBef>
                <a:spcPts val="600"/>
              </a:spcBef>
              <a:buChar char="•"/>
              <a:defRPr sz="1800"/>
            </a:pPr>
            <a:r>
              <a:rPr lang="en-US" sz="2400" dirty="0"/>
              <a:t>El valor del </a:t>
            </a:r>
            <a:r>
              <a:rPr lang="en-US" sz="2400" dirty="0" err="1"/>
              <a:t>parámetro</a:t>
            </a:r>
            <a:r>
              <a:rPr lang="en-US" sz="2400" dirty="0"/>
              <a:t> </a:t>
            </a:r>
            <a:r>
              <a:rPr lang="en-US" sz="2400" dirty="0" err="1"/>
              <a:t>fuera</a:t>
            </a:r>
            <a:r>
              <a:rPr lang="en-US" sz="2400" dirty="0"/>
              <a:t> del </a:t>
            </a:r>
            <a:r>
              <a:rPr lang="en-US" sz="2400" dirty="0" err="1"/>
              <a:t>método</a:t>
            </a:r>
            <a:r>
              <a:rPr lang="en-US" sz="2400" dirty="0"/>
              <a:t> no se altera por las </a:t>
            </a:r>
            <a:r>
              <a:rPr lang="en-US" sz="2400" dirty="0" err="1"/>
              <a:t>modificaciones</a:t>
            </a:r>
            <a:r>
              <a:rPr lang="en-US" sz="2400" dirty="0"/>
              <a:t> dentro del </a:t>
            </a:r>
            <a:r>
              <a:rPr lang="en-US" sz="2400" dirty="0" err="1"/>
              <a:t>método</a:t>
            </a:r>
            <a:r>
              <a:rPr lang="en-US" sz="2400" dirty="0"/>
              <a:t>. </a:t>
            </a:r>
            <a:endParaRPr lang="en-US" sz="2800" dirty="0"/>
          </a:p>
          <a:p>
            <a:pPr>
              <a:spcBef>
                <a:spcPts val="600"/>
              </a:spcBef>
              <a:buChar char="•"/>
              <a:defRPr sz="1800"/>
            </a:pPr>
            <a:r>
              <a:rPr lang="en-US" sz="2800" dirty="0"/>
              <a:t>Los </a:t>
            </a:r>
            <a:r>
              <a:rPr lang="en-US" sz="2800" dirty="0" err="1"/>
              <a:t>parámetros</a:t>
            </a:r>
            <a:r>
              <a:rPr lang="en-US" sz="2800" dirty="0"/>
              <a:t> de </a:t>
            </a:r>
            <a:r>
              <a:rPr lang="en-US" sz="2800" dirty="0" err="1"/>
              <a:t>tipo</a:t>
            </a:r>
            <a:r>
              <a:rPr lang="en-US" sz="2800" dirty="0"/>
              <a:t> </a:t>
            </a:r>
            <a:r>
              <a:rPr lang="en-US" sz="2800" dirty="0" err="1"/>
              <a:t>referencia</a:t>
            </a:r>
            <a:r>
              <a:rPr lang="en-US" sz="2800" dirty="0"/>
              <a:t> se </a:t>
            </a:r>
            <a:r>
              <a:rPr lang="en-US" sz="2800" dirty="0" err="1"/>
              <a:t>inicializan</a:t>
            </a:r>
            <a:r>
              <a:rPr lang="en-US" sz="2800" dirty="0"/>
              <a:t> con la </a:t>
            </a:r>
            <a:r>
              <a:rPr lang="en-US" sz="2800" dirty="0" err="1"/>
              <a:t>dirección</a:t>
            </a:r>
            <a:r>
              <a:rPr lang="en-US" sz="2800" dirty="0"/>
              <a:t> del </a:t>
            </a:r>
            <a:r>
              <a:rPr lang="en-US" sz="2800" dirty="0" err="1"/>
              <a:t>parámetro</a:t>
            </a:r>
            <a:r>
              <a:rPr lang="en-US" sz="2800" dirty="0"/>
              <a:t> actual</a:t>
            </a:r>
          </a:p>
          <a:p>
            <a:pPr marL="783590" lvl="1" indent="-326390">
              <a:spcBef>
                <a:spcPts val="600"/>
              </a:spcBef>
              <a:buChar char="•"/>
              <a:defRPr sz="1800"/>
            </a:pPr>
            <a:r>
              <a:rPr lang="en-US" sz="2400" dirty="0"/>
              <a:t>El valor del </a:t>
            </a:r>
            <a:r>
              <a:rPr lang="en-US" sz="2400" dirty="0" err="1"/>
              <a:t>parámetro</a:t>
            </a:r>
            <a:r>
              <a:rPr lang="en-US" sz="2400" dirty="0"/>
              <a:t> actual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resultar</a:t>
            </a:r>
            <a:r>
              <a:rPr lang="en-US" sz="2400" dirty="0"/>
              <a:t> </a:t>
            </a:r>
            <a:r>
              <a:rPr lang="en-US" sz="2400" dirty="0" err="1"/>
              <a:t>modificado</a:t>
            </a:r>
            <a:r>
              <a:rPr lang="en-US" sz="2400" dirty="0"/>
              <a:t> por la </a:t>
            </a:r>
            <a:r>
              <a:rPr lang="en-US" sz="2400" dirty="0" err="1"/>
              <a:t>ejecución</a:t>
            </a:r>
            <a:r>
              <a:rPr lang="en-US" sz="2400" dirty="0"/>
              <a:t> de </a:t>
            </a:r>
            <a:r>
              <a:rPr lang="en-US" sz="2400" dirty="0" err="1"/>
              <a:t>métodos</a:t>
            </a:r>
            <a:r>
              <a:rPr lang="en-US" sz="2400" dirty="0"/>
              <a:t>.</a:t>
            </a:r>
            <a:endParaRPr sz="28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creen Shot 2015-01-13 at 9.09.26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800" y="464629"/>
            <a:ext cx="7772400" cy="561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defTabSz="795527">
              <a:defRPr sz="1800">
                <a:solidFill>
                  <a:srgbClr val="000000"/>
                </a:solidFill>
              </a:defRPr>
            </a:pPr>
            <a:r>
              <a:rPr sz="3828">
                <a:solidFill>
                  <a:srgbClr val="464646"/>
                </a:solidFill>
              </a:rPr>
              <a:t>La clase </a:t>
            </a:r>
            <a:r>
              <a:rPr sz="3828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sz="3828">
                <a:solidFill>
                  <a:srgbClr val="FF0000"/>
                </a:solidFill>
              </a:rPr>
              <a:t> </a:t>
            </a:r>
            <a:r>
              <a:rPr sz="3828">
                <a:solidFill>
                  <a:srgbClr val="464646"/>
                </a:solidFill>
              </a:rPr>
              <a:t>e Instancia de Variables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4294967295"/>
          </p:nvPr>
        </p:nvSpPr>
        <p:spPr>
          <a:xfrm>
            <a:off x="466725" y="1573212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Nota que: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/>
              <a:t>Tres variables de instancia (instance variables)</a:t>
            </a:r>
          </a:p>
          <a:p>
            <a:pPr marL="800100" lvl="1" indent="-342900">
              <a:lnSpc>
                <a:spcPct val="90000"/>
              </a:lnSpc>
              <a:buSzPct val="100000"/>
              <a:buChar char="•"/>
              <a:defRPr sz="1800"/>
            </a:pPr>
            <a:r>
              <a:rPr sz="3200"/>
              <a:t>Dos acciones (métodos)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Cada una de las instancias de la clase tendrán sus propias variables.</a:t>
            </a:r>
          </a:p>
          <a:p>
            <a:pPr lvl="0">
              <a:lnSpc>
                <a:spcPct val="90000"/>
              </a:lnSpc>
              <a:buChar char="•"/>
              <a:defRPr sz="1800"/>
            </a:pPr>
            <a:r>
              <a:rPr sz="3200"/>
              <a:t>Todas las variables y métodos son </a:t>
            </a:r>
            <a:r>
              <a:rPr sz="3200" b="1">
                <a:solidFill>
                  <a:srgbClr val="DA1F28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Font typeface="Wingdings"/>
              <a:defRPr sz="1800"/>
            </a:pPr>
            <a:r>
              <a:rPr sz="2800"/>
              <a:t>No hay restricciones de lectura/escritura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creen Shot 2015-01-13 at 9.12.58 PM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624" y="1090195"/>
            <a:ext cx="8728752" cy="4677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464646"/>
                </a:solidFill>
              </a:rPr>
              <a:t>Clases y métodos</a:t>
            </a:r>
          </a:p>
        </p:txBody>
      </p:sp>
      <p:pic>
        <p:nvPicPr>
          <p:cNvPr id="4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64" y="1962815"/>
            <a:ext cx="7773072" cy="2932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8F8F8F"/>
      </a:accent3>
      <a:accent4>
        <a:srgbClr val="707070"/>
      </a:accent4>
      <a:accent5>
        <a:srgbClr val="ADCCDA"/>
      </a:accent5>
      <a:accent6>
        <a:srgbClr val="C51C2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2DA2B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2DA2B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1656</Words>
  <Application>Microsoft Office PowerPoint</Application>
  <PresentationFormat>On-screen Show (4:3)</PresentationFormat>
  <Paragraphs>304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Courier New</vt:lpstr>
      <vt:lpstr>Helvetica</vt:lpstr>
      <vt:lpstr>Helvetica Neue</vt:lpstr>
      <vt:lpstr>Times New Roman</vt:lpstr>
      <vt:lpstr>Wingdings</vt:lpstr>
      <vt:lpstr>Default</vt:lpstr>
      <vt:lpstr>Clases y métodos</vt:lpstr>
      <vt:lpstr>Clases y métodos</vt:lpstr>
      <vt:lpstr>PowerPoint Presentation</vt:lpstr>
      <vt:lpstr>Class and Method Definitions</vt:lpstr>
      <vt:lpstr>Compilación Separada de Clases</vt:lpstr>
      <vt:lpstr>PowerPoint Presentation</vt:lpstr>
      <vt:lpstr>La clase Dog e Instancia de Variables</vt:lpstr>
      <vt:lpstr>PowerPoint Presentation</vt:lpstr>
      <vt:lpstr>Clases y métodos</vt:lpstr>
      <vt:lpstr>Métodos</vt:lpstr>
      <vt:lpstr>Definiendo un método void</vt:lpstr>
      <vt:lpstr>Definiendo métodos void</vt:lpstr>
      <vt:lpstr>Métodos con valor de retorno</vt:lpstr>
      <vt:lpstr>La palabra reservada this</vt:lpstr>
      <vt:lpstr>La palabra reservada this</vt:lpstr>
      <vt:lpstr>Variables Locales</vt:lpstr>
      <vt:lpstr>Parámetros de tipo primitivo</vt:lpstr>
      <vt:lpstr>Parameters of Primitive Type</vt:lpstr>
      <vt:lpstr>Information Hiding</vt:lpstr>
      <vt:lpstr>Comentarios Pre- and Postcondition</vt:lpstr>
      <vt:lpstr>Pre- and Postcondition Comments</vt:lpstr>
      <vt:lpstr>PowerPoint Presentation</vt:lpstr>
      <vt:lpstr>Los modificadores public y private</vt:lpstr>
      <vt:lpstr>Otros modificadores de acceso…</vt:lpstr>
      <vt:lpstr>Métodos Accessor y Mutator</vt:lpstr>
      <vt:lpstr>PowerPoint Presentation</vt:lpstr>
      <vt:lpstr>PowerPoint Presentation</vt:lpstr>
      <vt:lpstr>Programación Orientada a Objetos</vt:lpstr>
      <vt:lpstr>Encapsulation</vt:lpstr>
      <vt:lpstr>Encapsulation</vt:lpstr>
      <vt:lpstr>Encapsulation</vt:lpstr>
      <vt:lpstr>¿Cómo lograr la encapsulación?</vt:lpstr>
      <vt:lpstr>Objetos y referencias</vt:lpstr>
      <vt:lpstr>Tipos de Datos</vt:lpstr>
      <vt:lpstr>Tipos de Datos</vt:lpstr>
      <vt:lpstr>Variables de una Clase</vt:lpstr>
      <vt:lpstr>Notación UML</vt:lpstr>
      <vt:lpstr>PowerPoint Presentation</vt:lpstr>
      <vt:lpstr>Notación UML</vt:lpstr>
      <vt:lpstr>Notación UML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Variables of a Class Type</vt:lpstr>
      <vt:lpstr>Definiendo un método equals</vt:lpstr>
      <vt:lpstr>PowerPoint Presentation</vt:lpstr>
      <vt:lpstr>Parámetros de una Clase</vt:lpstr>
      <vt:lpstr>Resumen</vt:lpstr>
      <vt:lpstr>Resumen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y métodos</dc:title>
  <dc:creator>Omar Eduardo Acosta Ramos</dc:creator>
  <cp:lastModifiedBy>Omar Acosta</cp:lastModifiedBy>
  <cp:revision>114</cp:revision>
  <cp:lastPrinted>2019-01-20T18:30:03Z</cp:lastPrinted>
  <dcterms:modified xsi:type="dcterms:W3CDTF">2019-01-22T18:18:23Z</dcterms:modified>
</cp:coreProperties>
</file>