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323" r:id="rId4"/>
    <p:sldId id="325" r:id="rId5"/>
    <p:sldId id="320" r:id="rId6"/>
    <p:sldId id="293" r:id="rId7"/>
    <p:sldId id="261" r:id="rId8"/>
    <p:sldId id="294" r:id="rId9"/>
    <p:sldId id="322" r:id="rId10"/>
    <p:sldId id="295" r:id="rId11"/>
    <p:sldId id="262" r:id="rId12"/>
    <p:sldId id="321" r:id="rId13"/>
    <p:sldId id="263" r:id="rId14"/>
    <p:sldId id="264" r:id="rId15"/>
    <p:sldId id="268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8" autoAdjust="0"/>
    <p:restoredTop sz="94533" autoAdjust="0"/>
  </p:normalViewPr>
  <p:slideViewPr>
    <p:cSldViewPr snapToGrid="0">
      <p:cViewPr varScale="1">
        <p:scale>
          <a:sx n="70" d="100"/>
          <a:sy n="70" d="100"/>
        </p:scale>
        <p:origin x="13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 smtClean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 smtClean="0">
                <a:solidFill>
                  <a:prstClr val="black"/>
                </a:solidFill>
              </a:rPr>
              <a:t>th</a:t>
            </a:r>
            <a:r>
              <a:rPr lang="en-US" sz="900" dirty="0" smtClean="0">
                <a:solidFill>
                  <a:prstClr val="black"/>
                </a:solidFill>
              </a:rPr>
              <a:t> Ed. By Walter </a:t>
            </a:r>
            <a:r>
              <a:rPr lang="en-US" sz="900" dirty="0" err="1" smtClean="0">
                <a:solidFill>
                  <a:prstClr val="black"/>
                </a:solidFill>
              </a:rPr>
              <a:t>Savitch</a:t>
            </a:r>
            <a:r>
              <a:rPr lang="en-US" sz="900" dirty="0" smtClean="0">
                <a:solidFill>
                  <a:prstClr val="black"/>
                </a:solidFill>
              </a:rPr>
              <a:t/>
            </a:r>
            <a:br>
              <a:rPr lang="en-US" sz="900" dirty="0" smtClean="0">
                <a:solidFill>
                  <a:prstClr val="black"/>
                </a:solidFill>
              </a:rPr>
            </a:br>
            <a:r>
              <a:rPr lang="en-US" sz="900" dirty="0" smtClean="0">
                <a:solidFill>
                  <a:prstClr val="black"/>
                </a:solidFill>
              </a:rPr>
              <a:t>ISBN </a:t>
            </a:r>
            <a:r>
              <a:rPr lang="en-US" sz="900" dirty="0" smtClean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5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8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5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9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6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6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 smtClean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 smtClean="0">
                <a:solidFill>
                  <a:prstClr val="black"/>
                </a:solidFill>
              </a:rPr>
              <a:t>th</a:t>
            </a:r>
            <a:r>
              <a:rPr lang="en-US" sz="900" dirty="0" smtClean="0">
                <a:solidFill>
                  <a:prstClr val="black"/>
                </a:solidFill>
              </a:rPr>
              <a:t> Ed. By Walter </a:t>
            </a:r>
            <a:r>
              <a:rPr lang="en-US" sz="900" dirty="0" err="1" smtClean="0">
                <a:solidFill>
                  <a:prstClr val="black"/>
                </a:solidFill>
              </a:rPr>
              <a:t>Savitch</a:t>
            </a:r>
            <a:r>
              <a:rPr lang="en-US" sz="900" dirty="0" smtClean="0">
                <a:solidFill>
                  <a:prstClr val="black"/>
                </a:solidFill>
              </a:rPr>
              <a:t/>
            </a:r>
            <a:br>
              <a:rPr lang="en-US" sz="900" dirty="0" smtClean="0">
                <a:solidFill>
                  <a:prstClr val="black"/>
                </a:solidFill>
              </a:rPr>
            </a:br>
            <a:r>
              <a:rPr lang="en-US" sz="900" dirty="0" smtClean="0">
                <a:solidFill>
                  <a:prstClr val="black"/>
                </a:solidFill>
              </a:rPr>
              <a:t>ISBN 0132162709</a:t>
            </a:r>
            <a:r>
              <a:rPr lang="en-US" sz="900" dirty="0" smtClean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Arreglos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smtClean="0"/>
              <a:t>Arreglos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Terminmología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2511425"/>
            <a:ext cx="5867400" cy="3132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69850" y="274638"/>
            <a:ext cx="90566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La variable de </a:t>
            </a:r>
            <a:r>
              <a:rPr lang="en-US" dirty="0" err="1" smtClean="0"/>
              <a:t>instancia</a:t>
            </a:r>
            <a:r>
              <a:rPr lang="en-US" dirty="0" smtClean="0"/>
              <a:t> </a:t>
            </a:r>
            <a:r>
              <a:rPr lang="en-US" sz="4000" b="1" dirty="0" smtClean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length</a:t>
            </a:r>
            <a:endParaRPr lang="en-US" sz="2800" b="1" dirty="0" smtClean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 smtClean="0"/>
              <a:t>Como objeto, un arreglo sólo tiene una instancia de una variable.</a:t>
            </a:r>
            <a:r>
              <a:rPr lang="en-US" dirty="0" smtClean="0"/>
              <a:t> </a:t>
            </a:r>
          </a:p>
          <a:p>
            <a:pPr lvl="1" eaLnBrk="1" hangingPunct="1">
              <a:defRPr/>
            </a:pPr>
            <a:r>
              <a:rPr lang="en-US" dirty="0" smtClean="0"/>
              <a:t>La variable </a:t>
            </a:r>
            <a:r>
              <a:rPr lang="en-US" b="1" dirty="0" smtClean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length</a:t>
            </a:r>
            <a:endParaRPr lang="en-US" sz="3600" b="1" dirty="0" smtClean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s-MX" dirty="0" smtClean="0"/>
              <a:t>Contiene el número de elementos de un arreglo.</a:t>
            </a:r>
          </a:p>
          <a:p>
            <a:pPr lvl="1" eaLnBrk="1" hangingPunct="1">
              <a:defRPr/>
            </a:pPr>
            <a:r>
              <a:rPr lang="es-MX" dirty="0" smtClean="0"/>
              <a:t>Es final, y no puede cambiarse (ya que los arreglos no cambian de tamaño).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0"/>
            <a:ext cx="5197475" cy="643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31800" y="0"/>
            <a:ext cx="8229600" cy="1143000"/>
          </a:xfrm>
        </p:spPr>
        <p:txBody>
          <a:bodyPr/>
          <a:lstStyle/>
          <a:p>
            <a:pPr eaLnBrk="1" hangingPunct="1"/>
            <a:r>
              <a:rPr lang="es-MX" altLang="en-US" smtClean="0"/>
              <a:t>Índices…</a:t>
            </a:r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31800" y="855663"/>
            <a:ext cx="8229600" cy="5440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 smtClean="0"/>
              <a:t>El </a:t>
            </a:r>
            <a:r>
              <a:rPr lang="en-US" altLang="en-US" sz="2800" dirty="0" err="1" smtClean="0"/>
              <a:t>índice</a:t>
            </a:r>
            <a:r>
              <a:rPr lang="en-US" altLang="en-US" sz="2800" dirty="0" smtClean="0"/>
              <a:t> del primer element de un </a:t>
            </a:r>
            <a:r>
              <a:rPr lang="en-US" altLang="en-US" sz="2800" dirty="0" err="1" smtClean="0"/>
              <a:t>arreglo</a:t>
            </a:r>
            <a:r>
              <a:rPr lang="en-US" altLang="en-US" sz="2800" dirty="0" smtClean="0"/>
              <a:t> </a:t>
            </a:r>
            <a:r>
              <a:rPr lang="en-US" altLang="en-US" sz="2800" b="1" dirty="0" smtClean="0"/>
              <a:t>SIEMPRE </a:t>
            </a:r>
            <a:r>
              <a:rPr lang="en-US" altLang="en-US" sz="2800" dirty="0" err="1" smtClean="0"/>
              <a:t>es</a:t>
            </a:r>
            <a:r>
              <a:rPr lang="en-US" altLang="en-US" sz="2800" dirty="0" smtClean="0"/>
              <a:t> 0.</a:t>
            </a:r>
          </a:p>
          <a:p>
            <a:pPr eaLnBrk="1" hangingPunct="1">
              <a:defRPr/>
            </a:pPr>
            <a:r>
              <a:rPr lang="es-MX" altLang="en-US" sz="2800" dirty="0" smtClean="0"/>
              <a:t>El último índice válido es </a:t>
            </a:r>
            <a:r>
              <a:rPr lang="en-US" altLang="en-US" sz="24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arrayName.length</a:t>
            </a:r>
            <a:r>
              <a:rPr lang="en-US" alt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  <a:endParaRPr lang="en-US" altLang="en-US" sz="28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s-MX" altLang="en-US" sz="2800" dirty="0" smtClean="0"/>
              <a:t>Si un programa intenta acceder un índice inexistente, hay un error de ejecución (</a:t>
            </a:r>
            <a:r>
              <a:rPr lang="es-MX" altLang="en-US" sz="2800" dirty="0" err="1" smtClean="0"/>
              <a:t>out</a:t>
            </a:r>
            <a:r>
              <a:rPr lang="es-MX" altLang="en-US" sz="2800" dirty="0" smtClean="0"/>
              <a:t> of </a:t>
            </a:r>
            <a:r>
              <a:rPr lang="es-MX" altLang="en-US" sz="2800" dirty="0" err="1" smtClean="0"/>
              <a:t>bounds</a:t>
            </a:r>
            <a:r>
              <a:rPr lang="es-MX" altLang="en-US" sz="2800" dirty="0" smtClean="0"/>
              <a:t>).</a:t>
            </a:r>
            <a:r>
              <a:rPr lang="en-US" altLang="en-US" sz="2800" dirty="0" smtClean="0"/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s-MX" altLang="en-US" sz="2800" dirty="0" smtClean="0">
                <a:solidFill>
                  <a:srgbClr val="FF0000"/>
                </a:solidFill>
              </a:rPr>
              <a:t>YO NO LO RECOMIENDO, PERO EL LIBRO MENCIONA:</a:t>
            </a:r>
          </a:p>
          <a:p>
            <a:pPr eaLnBrk="1" hangingPunct="1">
              <a:defRPr/>
            </a:pPr>
            <a:r>
              <a:rPr lang="es-MX" altLang="en-US" sz="2800" dirty="0" smtClean="0"/>
              <a:t>Podemos “descartar” el elemento 0</a:t>
            </a:r>
          </a:p>
          <a:p>
            <a:pPr lvl="1" eaLnBrk="1" hangingPunct="1">
              <a:defRPr/>
            </a:pPr>
            <a:r>
              <a:rPr lang="es-MX" altLang="en-US" sz="2400" dirty="0" smtClean="0"/>
              <a:t>Se vuelve más fácil entender y mantener un programa</a:t>
            </a:r>
          </a:p>
          <a:p>
            <a:pPr lvl="1" eaLnBrk="1" hangingPunct="1">
              <a:defRPr/>
            </a:pPr>
            <a:r>
              <a:rPr lang="es-MX" altLang="en-US" sz="2400" dirty="0" smtClean="0"/>
              <a:t>PERO debemos familiarizarnos con utilizarlo.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Inicializando arreglos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err="1" smtClean="0"/>
              <a:t>Es</a:t>
            </a:r>
            <a:r>
              <a:rPr lang="en-US" altLang="en-US" dirty="0" smtClean="0"/>
              <a:t> possible </a:t>
            </a:r>
            <a:r>
              <a:rPr lang="en-US" altLang="en-US" dirty="0" err="1" smtClean="0"/>
              <a:t>inicializar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arreglo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durante</a:t>
            </a:r>
            <a:r>
              <a:rPr lang="en-US" altLang="en-US" dirty="0" smtClean="0"/>
              <a:t> la </a:t>
            </a:r>
            <a:r>
              <a:rPr lang="en-US" altLang="en-US" dirty="0" err="1" smtClean="0"/>
              <a:t>declaración</a:t>
            </a:r>
            <a:r>
              <a:rPr lang="en-US" altLang="en-US" dirty="0" smtClean="0"/>
              <a:t>.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err="1" smtClean="0"/>
              <a:t>También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puede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hacer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través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asignaciones</a:t>
            </a:r>
            <a:r>
              <a:rPr lang="en-US" altLang="en-US" dirty="0" smtClean="0"/>
              <a:t>.</a:t>
            </a:r>
          </a:p>
          <a:p>
            <a:pPr lvl="1" eaLnBrk="1" hangingPunct="1">
              <a:defRPr/>
            </a:pPr>
            <a:r>
              <a:rPr lang="es-MX" altLang="en-US" dirty="0" smtClean="0"/>
              <a:t>Sólo se puede asignar un valor de uno en uno.</a:t>
            </a: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b="1" dirty="0" smtClean="0"/>
              <a:t>HINT: </a:t>
            </a:r>
            <a:r>
              <a:rPr lang="en-US" altLang="en-US" dirty="0" err="1" smtClean="0"/>
              <a:t>usa</a:t>
            </a:r>
            <a:r>
              <a:rPr lang="en-US" altLang="en-US" dirty="0" smtClean="0"/>
              <a:t> un loop!</a:t>
            </a:r>
            <a:endParaRPr lang="en-US" altLang="en-US" b="1" dirty="0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2859088"/>
            <a:ext cx="4552950" cy="447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67300"/>
            <a:ext cx="3810000" cy="981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Usando arreglos como parámetros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smtClean="0"/>
              <a:t>La declaración de un arreglo como parámetro a un método es similar a cómo se declara el arreglo:</a:t>
            </a:r>
            <a:endParaRPr lang="en-US" alt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3529013"/>
            <a:ext cx="6105525" cy="2095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41975" y="3813175"/>
            <a:ext cx="2314575" cy="661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73113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Definiendo y Leyendo Arreglos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00113"/>
            <a:ext cx="8229600" cy="4838700"/>
          </a:xfrm>
        </p:spPr>
        <p:txBody>
          <a:bodyPr/>
          <a:lstStyle/>
          <a:p>
            <a:pPr eaLnBrk="1" hangingPunct="1"/>
            <a:endParaRPr lang="es-MX" altLang="en-US" sz="2400" smtClean="0"/>
          </a:p>
          <a:p>
            <a:pPr eaLnBrk="1" hangingPunct="1"/>
            <a:r>
              <a:rPr lang="es-MX" altLang="en-US" sz="2400" smtClean="0"/>
              <a:t>Un arreglo es una colección de variables del mismo tipo.</a:t>
            </a:r>
            <a:r>
              <a:rPr lang="en-US" altLang="en-US" sz="2400" smtClean="0"/>
              <a:t> </a:t>
            </a:r>
          </a:p>
          <a:p>
            <a:pPr eaLnBrk="1" hangingPunct="1"/>
            <a:r>
              <a:rPr lang="en-US" altLang="en-US" sz="2400" smtClean="0"/>
              <a:t>El siguiente código creará un arreglo con 7 elementos del tipo double.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655888"/>
            <a:ext cx="4657725" cy="704850"/>
          </a:xfrm>
          <a:prstGeom prst="rect">
            <a:avLst/>
          </a:prstGeom>
          <a:noFill/>
          <a:ln>
            <a:noFill/>
          </a:ln>
          <a:effectLst>
            <a:outerShdw dist="889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3765550"/>
            <a:ext cx="47942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 smtClean="0"/>
              <a:t>Accediendo arreglos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altLang="en-US" sz="2400" dirty="0" smtClean="0"/>
              <a:t>Para poder acceder un elemento, debemos usar:</a:t>
            </a:r>
          </a:p>
          <a:p>
            <a:pPr lvl="1" eaLnBrk="1" hangingPunct="1">
              <a:defRPr/>
            </a:pPr>
            <a:r>
              <a:rPr lang="es-MX" altLang="en-US" sz="2000" dirty="0" smtClean="0"/>
              <a:t>El nombre del arreglo</a:t>
            </a:r>
          </a:p>
          <a:p>
            <a:pPr lvl="1" eaLnBrk="1" hangingPunct="1">
              <a:defRPr/>
            </a:pPr>
            <a:r>
              <a:rPr lang="es-MX" altLang="en-US" sz="2000" dirty="0" smtClean="0"/>
              <a:t>El índice encapsulados entre paréntesis </a:t>
            </a:r>
            <a:r>
              <a:rPr lang="es-MX" altLang="en-US" sz="2000" b="1" dirty="0" smtClean="0">
                <a:solidFill>
                  <a:srgbClr val="FF0000"/>
                </a:solidFill>
              </a:rPr>
              <a:t>[]</a:t>
            </a:r>
          </a:p>
          <a:p>
            <a:pPr lvl="1" eaLnBrk="1" hangingPunct="1">
              <a:defRPr/>
            </a:pPr>
            <a:endParaRPr lang="es-MX" altLang="en-US" sz="2000" b="1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s-MX" altLang="en-US" sz="2000" b="1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s-MX" altLang="en-US" sz="2000" b="1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s-MX" altLang="en-US" sz="2800" dirty="0" smtClean="0"/>
          </a:p>
          <a:p>
            <a:pPr eaLnBrk="1" hangingPunct="1">
              <a:defRPr/>
            </a:pPr>
            <a:endParaRPr lang="es-MX" altLang="en-US" sz="2800" dirty="0"/>
          </a:p>
          <a:p>
            <a:pPr>
              <a:defRPr/>
            </a:pPr>
            <a:endParaRPr lang="en-US" dirty="0"/>
          </a:p>
        </p:txBody>
      </p:sp>
      <p:pic>
        <p:nvPicPr>
          <p:cNvPr id="16388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859088"/>
            <a:ext cx="48228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8825" y="4811713"/>
            <a:ext cx="722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 b="1"/>
              <a:t>NOTA</a:t>
            </a:r>
            <a:r>
              <a:rPr lang="es-MX" altLang="en-US" sz="1800"/>
              <a:t>: El índice del primer elemento de un arreglo comienza en 0!!!</a:t>
            </a: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9"/>
          <a:stretch>
            <a:fillRect/>
          </a:stretch>
        </p:blipFill>
        <p:spPr bwMode="auto">
          <a:xfrm>
            <a:off x="758825" y="5186363"/>
            <a:ext cx="36671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8825" y="5510213"/>
            <a:ext cx="722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n-US" sz="1800"/>
              <a:t>y el último en n-1</a:t>
            </a: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948363"/>
            <a:ext cx="38100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3336925"/>
            <a:ext cx="8378825" cy="2689225"/>
          </a:xfrm>
          <a:prstGeom prst="rect">
            <a:avLst/>
          </a:prstGeom>
          <a:noFill/>
          <a:ln>
            <a:noFill/>
          </a:ln>
          <a:effectLst>
            <a:outerShdw dist="889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 smtClean="0"/>
              <a:t>Accediendo arreglos</a:t>
            </a:r>
            <a:endParaRPr lang="en-US" altLang="en-US" smtClean="0"/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4213" cy="1570038"/>
          </a:xfrm>
        </p:spPr>
        <p:txBody>
          <a:bodyPr/>
          <a:lstStyle/>
          <a:p>
            <a:pPr eaLnBrk="1" hangingPunct="1"/>
            <a:r>
              <a:rPr lang="es-MX" altLang="en-US" sz="2400" smtClean="0"/>
              <a:t>Acceder a un elemento, se hace a través de su índice.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endParaRPr lang="es-MX" altLang="en-US" sz="2000" b="1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</a:pPr>
            <a:endParaRPr lang="es-MX" altLang="en-US" sz="2000" b="1" smtClean="0">
              <a:solidFill>
                <a:srgbClr val="FF0000"/>
              </a:solidFill>
            </a:endParaRPr>
          </a:p>
          <a:p>
            <a:pPr eaLnBrk="1" hangingPunct="1"/>
            <a:endParaRPr lang="es-MX" altLang="en-US" sz="2800" smtClean="0"/>
          </a:p>
          <a:p>
            <a:pPr eaLnBrk="1" hangingPunct="1"/>
            <a:endParaRPr lang="es-MX" altLang="en-US" sz="2800" smtClean="0"/>
          </a:p>
          <a:p>
            <a:endParaRPr lang="en-US" altLang="es-MX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0"/>
            <a:ext cx="6180137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and Accessing Arrays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306513"/>
            <a:ext cx="6467475" cy="495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6689725" y="3622675"/>
            <a:ext cx="1524000" cy="1006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Sample </a:t>
            </a:r>
            <a:br>
              <a:rPr lang="en-US" altLang="en-US" sz="2000"/>
            </a:br>
            <a:r>
              <a:rPr lang="en-US" altLang="en-US" sz="2000"/>
              <a:t>screen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smtClean="0"/>
              <a:t>Arreglos</a:t>
            </a:r>
            <a:endParaRPr lang="en-US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La </a:t>
            </a:r>
            <a:r>
              <a:rPr lang="en-US" altLang="en-US" dirty="0" err="1" smtClean="0"/>
              <a:t>sintaxis</a:t>
            </a:r>
            <a:r>
              <a:rPr lang="en-US" altLang="en-US" dirty="0" smtClean="0"/>
              <a:t> para </a:t>
            </a:r>
            <a:r>
              <a:rPr lang="en-US" altLang="en-US" dirty="0" err="1" smtClean="0"/>
              <a:t>declarar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arreglo</a:t>
            </a:r>
            <a:r>
              <a:rPr lang="en-US" altLang="en-US" dirty="0" smtClean="0"/>
              <a:t> con </a:t>
            </a:r>
            <a:r>
              <a:rPr lang="en-US" altLang="en-US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 err="1" smtClean="0">
                <a:cs typeface="Courier New" panose="02070309020205020404" pitchFamily="49" charset="0"/>
              </a:rPr>
              <a:t>es</a:t>
            </a:r>
            <a:endParaRPr lang="en-US" altLang="en-US" dirty="0" smtClean="0"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en-US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dirty="0" smtClean="0"/>
              <a:t>El </a:t>
            </a:r>
            <a:r>
              <a:rPr lang="en-US" altLang="en-US" dirty="0" err="1" smtClean="0"/>
              <a:t>número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elementos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tendrá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arreglo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</a:t>
            </a:r>
            <a:r>
              <a:rPr lang="en-US" altLang="en-US" dirty="0" smtClean="0"/>
              <a:t> </a:t>
            </a:r>
            <a:r>
              <a:rPr lang="en-US" altLang="en-US" i="1" dirty="0" smtClean="0">
                <a:solidFill>
                  <a:srgbClr val="FF0000"/>
                </a:solidFill>
              </a:rPr>
              <a:t>Length</a:t>
            </a:r>
          </a:p>
          <a:p>
            <a:pPr eaLnBrk="1" hangingPunct="1">
              <a:defRPr/>
            </a:pPr>
            <a:r>
              <a:rPr lang="en-US" altLang="en-US" dirty="0" smtClean="0"/>
              <a:t>El </a:t>
            </a:r>
            <a:r>
              <a:rPr lang="en-US" altLang="en-US" dirty="0" err="1" smtClean="0"/>
              <a:t>tipo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datos</a:t>
            </a:r>
            <a:r>
              <a:rPr lang="en-US" altLang="en-US" dirty="0" smtClean="0"/>
              <a:t> de los </a:t>
            </a:r>
            <a:r>
              <a:rPr lang="en-US" altLang="en-US" dirty="0" err="1" smtClean="0"/>
              <a:t>elementos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</a:t>
            </a:r>
            <a:r>
              <a:rPr lang="en-US" altLang="en-US" dirty="0" smtClean="0"/>
              <a:t> el </a:t>
            </a:r>
            <a:r>
              <a:rPr lang="en-US" altLang="en-US" dirty="0" err="1" smtClean="0"/>
              <a:t>tipo</a:t>
            </a:r>
            <a:r>
              <a:rPr lang="en-US" altLang="en-US" dirty="0" smtClean="0"/>
              <a:t> base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Base_Type</a:t>
            </a:r>
            <a:r>
              <a:rPr lang="en-US" altLang="en-US" dirty="0" smtClean="0"/>
              <a:t>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2725738"/>
            <a:ext cx="6534150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Corchetes en la Declaración de Arreglos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s-MX" altLang="en-US" sz="2800" dirty="0" smtClean="0"/>
              <a:t>Al declarar arreglos, se utilizan los corchetes:</a:t>
            </a:r>
            <a:endParaRPr lang="en-US" altLang="en-US" sz="2800" dirty="0" smtClean="0"/>
          </a:p>
          <a:p>
            <a:pPr eaLnBrk="1" hangingPunct="1">
              <a:defRPr/>
            </a:pPr>
            <a:r>
              <a:rPr lang="en-US" altLang="en-US" sz="2800" dirty="0" smtClean="0"/>
              <a:t>Con el </a:t>
            </a:r>
            <a:r>
              <a:rPr lang="en-US" altLang="en-US" sz="2800" dirty="0" err="1" smtClean="0"/>
              <a:t>tipo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datos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cuando</a:t>
            </a:r>
            <a:r>
              <a:rPr lang="en-US" altLang="en-US" sz="2800" dirty="0" smtClean="0"/>
              <a:t> se </a:t>
            </a:r>
            <a:r>
              <a:rPr lang="en-US" altLang="en-US" sz="2800" dirty="0" err="1" smtClean="0"/>
              <a:t>declara</a:t>
            </a:r>
            <a:r>
              <a:rPr lang="en-US" altLang="en-US" sz="2800" dirty="0" smtClean="0"/>
              <a:t> un </a:t>
            </a:r>
            <a:r>
              <a:rPr lang="en-US" altLang="en-US" sz="2800" dirty="0" err="1" smtClean="0"/>
              <a:t>arreglo</a:t>
            </a:r>
            <a:r>
              <a:rPr lang="en-US" altLang="en-US" sz="2800" dirty="0" smtClean="0"/>
              <a:t>.</a:t>
            </a:r>
            <a:br>
              <a:rPr lang="en-US" altLang="en-US" sz="2800" dirty="0" smtClean="0"/>
            </a:br>
            <a:r>
              <a:rPr lang="en-US" altLang="en-US" sz="2800" dirty="0" smtClean="0"/>
              <a:t>	</a:t>
            </a:r>
            <a:r>
              <a:rPr lang="en-US" altLang="en-US" sz="24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] pressure;</a:t>
            </a:r>
            <a:endParaRPr lang="en-US" altLang="en-US" sz="28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2800" dirty="0" smtClean="0"/>
              <a:t>Para definer el </a:t>
            </a:r>
            <a:r>
              <a:rPr lang="en-US" altLang="en-US" sz="2800" dirty="0" err="1" smtClean="0"/>
              <a:t>tamaño</a:t>
            </a:r>
            <a:r>
              <a:rPr lang="en-US" altLang="en-US" sz="2800" dirty="0" smtClean="0"/>
              <a:t> del </a:t>
            </a:r>
            <a:r>
              <a:rPr lang="en-US" altLang="en-US" sz="2800" dirty="0" err="1" smtClean="0"/>
              <a:t>arreglo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	</a:t>
            </a:r>
            <a:r>
              <a:rPr lang="en-US" alt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pressure = new </a:t>
            </a:r>
            <a:r>
              <a:rPr lang="en-US" altLang="en-US" sz="24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[100];</a:t>
            </a:r>
            <a:endParaRPr lang="en-US" altLang="en-US" sz="28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2800" dirty="0" smtClean="0"/>
              <a:t>Para </a:t>
            </a:r>
            <a:r>
              <a:rPr lang="en-US" altLang="en-US" sz="2800" dirty="0" err="1" smtClean="0"/>
              <a:t>acceder</a:t>
            </a:r>
            <a:r>
              <a:rPr lang="en-US" altLang="en-US" sz="2800" dirty="0" smtClean="0"/>
              <a:t> un </a:t>
            </a:r>
            <a:r>
              <a:rPr lang="en-US" altLang="en-US" sz="2800" dirty="0" err="1" smtClean="0"/>
              <a:t>elemento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	</a:t>
            </a:r>
            <a:r>
              <a:rPr lang="en-US" alt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pressure[3] = </a:t>
            </a:r>
            <a:r>
              <a:rPr lang="en-US" altLang="en-US" sz="2400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keyboard.nextInt</a:t>
            </a:r>
            <a:r>
              <a:rPr lang="en-US" altLang="en-US" sz="24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800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 smtClean="0"/>
              <a:t>Ejemplo</a:t>
            </a:r>
            <a:endParaRPr lang="en-US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44725"/>
          </a:xfrm>
        </p:spPr>
        <p:txBody>
          <a:bodyPr/>
          <a:lstStyle/>
          <a:p>
            <a:r>
              <a:rPr lang="es-MX" altLang="en-US" smtClean="0"/>
              <a:t>Escribe una sentencia de código que declare un arreglo llamado </a:t>
            </a:r>
            <a:r>
              <a:rPr lang="es-MX" altLang="en-US" b="1" smtClean="0"/>
              <a:t>streetAddress </a:t>
            </a:r>
            <a:r>
              <a:rPr lang="es-MX" altLang="en-US" smtClean="0"/>
              <a:t>y que contenga ochenta elementos de tipo char.</a:t>
            </a:r>
            <a:endParaRPr lang="en-US" alt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76288" y="4140200"/>
            <a:ext cx="70643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char[] streetAddress = new char[80];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360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Wingdings</vt:lpstr>
      <vt:lpstr>Calibri</vt:lpstr>
      <vt:lpstr>Courier New</vt:lpstr>
      <vt:lpstr>1_Savitch4Template</vt:lpstr>
      <vt:lpstr>Arreglos</vt:lpstr>
      <vt:lpstr>Definiendo y Leyendo Arreglos</vt:lpstr>
      <vt:lpstr>Accediendo arreglos</vt:lpstr>
      <vt:lpstr>Accediendo arreglos</vt:lpstr>
      <vt:lpstr>PowerPoint Presentation</vt:lpstr>
      <vt:lpstr>Creating and Accessing Arrays</vt:lpstr>
      <vt:lpstr>Arreglos</vt:lpstr>
      <vt:lpstr>Corchetes en la Declaración de Arreglos</vt:lpstr>
      <vt:lpstr>Ejemplo</vt:lpstr>
      <vt:lpstr>Arreglos</vt:lpstr>
      <vt:lpstr>La variable de instancia length</vt:lpstr>
      <vt:lpstr>PowerPoint Presentation</vt:lpstr>
      <vt:lpstr>Índices…</vt:lpstr>
      <vt:lpstr>Inicializando arreglos</vt:lpstr>
      <vt:lpstr>Usando arreglos como parámetros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119</cp:revision>
  <dcterms:created xsi:type="dcterms:W3CDTF">2007-10-08T23:34:15Z</dcterms:created>
  <dcterms:modified xsi:type="dcterms:W3CDTF">2015-02-04T14:31:05Z</dcterms:modified>
</cp:coreProperties>
</file>